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54"/>
  </p:notesMasterIdLst>
  <p:sldIdLst>
    <p:sldId id="483" r:id="rId3"/>
    <p:sldId id="743" r:id="rId4"/>
    <p:sldId id="672" r:id="rId5"/>
    <p:sldId id="673" r:id="rId6"/>
    <p:sldId id="674" r:id="rId7"/>
    <p:sldId id="675" r:id="rId8"/>
    <p:sldId id="760" r:id="rId9"/>
    <p:sldId id="761" r:id="rId10"/>
    <p:sldId id="762" r:id="rId11"/>
    <p:sldId id="763" r:id="rId12"/>
    <p:sldId id="764" r:id="rId13"/>
    <p:sldId id="765" r:id="rId14"/>
    <p:sldId id="766" r:id="rId15"/>
    <p:sldId id="767" r:id="rId16"/>
    <p:sldId id="768" r:id="rId17"/>
    <p:sldId id="769" r:id="rId18"/>
    <p:sldId id="770" r:id="rId19"/>
    <p:sldId id="819" r:id="rId20"/>
    <p:sldId id="821" r:id="rId21"/>
    <p:sldId id="822" r:id="rId22"/>
    <p:sldId id="823" r:id="rId23"/>
    <p:sldId id="824" r:id="rId24"/>
    <p:sldId id="825" r:id="rId25"/>
    <p:sldId id="771" r:id="rId26"/>
    <p:sldId id="772" r:id="rId27"/>
    <p:sldId id="773" r:id="rId28"/>
    <p:sldId id="774" r:id="rId29"/>
    <p:sldId id="775" r:id="rId30"/>
    <p:sldId id="776" r:id="rId31"/>
    <p:sldId id="690" r:id="rId32"/>
    <p:sldId id="691" r:id="rId33"/>
    <p:sldId id="692" r:id="rId34"/>
    <p:sldId id="753" r:id="rId35"/>
    <p:sldId id="754" r:id="rId36"/>
    <p:sldId id="755" r:id="rId37"/>
    <p:sldId id="756" r:id="rId38"/>
    <p:sldId id="757" r:id="rId39"/>
    <p:sldId id="758" r:id="rId40"/>
    <p:sldId id="694" r:id="rId41"/>
    <p:sldId id="695" r:id="rId42"/>
    <p:sldId id="699" r:id="rId43"/>
    <p:sldId id="700" r:id="rId44"/>
    <p:sldId id="689" r:id="rId45"/>
    <p:sldId id="679" r:id="rId46"/>
    <p:sldId id="684" r:id="rId47"/>
    <p:sldId id="688" r:id="rId48"/>
    <p:sldId id="381" r:id="rId49"/>
    <p:sldId id="515" r:id="rId50"/>
    <p:sldId id="828" r:id="rId51"/>
    <p:sldId id="829" r:id="rId52"/>
    <p:sldId id="547" r:id="rId53"/>
  </p:sldIdLst>
  <p:sldSz cx="9144000" cy="6858000" type="screen4x3"/>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FD"/>
    <a:srgbClr val="2E1FED"/>
    <a:srgbClr val="FB2711"/>
    <a:srgbClr val="FF5050"/>
    <a:srgbClr val="419DAF"/>
    <a:srgbClr val="FF6600"/>
    <a:srgbClr val="FED46C"/>
    <a:srgbClr val="7030A0"/>
    <a:srgbClr val="FFFF00"/>
    <a:srgbClr val="085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3333" autoAdjust="0"/>
  </p:normalViewPr>
  <p:slideViewPr>
    <p:cSldViewPr>
      <p:cViewPr varScale="1">
        <p:scale>
          <a:sx n="107" d="100"/>
          <a:sy n="107" d="100"/>
        </p:scale>
        <p:origin x="148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728"/>
    </p:cViewPr>
  </p:sorter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1D660C-C82C-4E16-BC36-E7A05223A83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N"/>
        </a:p>
      </dgm:t>
    </dgm:pt>
    <dgm:pt modelId="{6FF8F570-E65D-44D6-95AB-BC9F2870882E}">
      <dgm:prSet phldrT="[Text]" custT="1"/>
      <dgm:spPr>
        <a:solidFill>
          <a:schemeClr val="accent1">
            <a:lumMod val="60000"/>
            <a:lumOff val="40000"/>
          </a:schemeClr>
        </a:solidFill>
      </dgm:spPr>
      <dgm:t>
        <a:bodyPr/>
        <a:lstStyle/>
        <a:p>
          <a:r>
            <a:rPr lang="en-US" sz="2400" b="1" i="1" dirty="0">
              <a:solidFill>
                <a:schemeClr val="tx1"/>
              </a:solidFill>
              <a:latin typeface="Times New Roman" panose="02020603050405020304" pitchFamily="18" charset="0"/>
              <a:cs typeface="Times New Roman" panose="02020603050405020304" pitchFamily="18" charset="0"/>
            </a:rPr>
            <a:t>It is a shortcut to Success</a:t>
          </a:r>
          <a:endParaRPr lang="en-IN" sz="2400" b="1" i="1" dirty="0">
            <a:solidFill>
              <a:schemeClr val="tx1"/>
            </a:solidFill>
            <a:latin typeface="Times New Roman" panose="02020603050405020304" pitchFamily="18" charset="0"/>
            <a:cs typeface="Times New Roman" panose="02020603050405020304" pitchFamily="18" charset="0"/>
          </a:endParaRPr>
        </a:p>
      </dgm:t>
    </dgm:pt>
    <dgm:pt modelId="{FB221F76-8773-4591-9869-0533CE337260}" type="parTrans" cxnId="{F2E64909-3D09-49C4-BE9B-3F3C127B3BA2}">
      <dgm:prSet/>
      <dgm:spPr/>
      <dgm:t>
        <a:bodyPr/>
        <a:lstStyle/>
        <a:p>
          <a:endParaRPr lang="en-IN"/>
        </a:p>
      </dgm:t>
    </dgm:pt>
    <dgm:pt modelId="{D46B4B30-7B4A-4F21-A869-AD41B855F63C}" type="sibTrans" cxnId="{F2E64909-3D09-49C4-BE9B-3F3C127B3BA2}">
      <dgm:prSet/>
      <dgm:spPr/>
      <dgm:t>
        <a:bodyPr/>
        <a:lstStyle/>
        <a:p>
          <a:endParaRPr lang="en-IN"/>
        </a:p>
      </dgm:t>
    </dgm:pt>
    <dgm:pt modelId="{3B4EC85C-EE86-46AF-9207-694F5C45FA33}">
      <dgm:prSet phldrT="[Text]" custT="1"/>
      <dgm:spPr>
        <a:solidFill>
          <a:schemeClr val="accent1">
            <a:lumMod val="60000"/>
            <a:lumOff val="40000"/>
          </a:schemeClr>
        </a:solidFill>
      </dgm:spPr>
      <dgm:t>
        <a:bodyPr/>
        <a:lstStyle/>
        <a:p>
          <a:r>
            <a:rPr lang="en-US" sz="2400" b="1" i="1" dirty="0">
              <a:solidFill>
                <a:schemeClr val="tx1"/>
              </a:solidFill>
              <a:latin typeface="Times New Roman" panose="02020603050405020304" pitchFamily="18" charset="0"/>
              <a:cs typeface="Times New Roman" panose="02020603050405020304" pitchFamily="18" charset="0"/>
            </a:rPr>
            <a:t>Cheat Because others are doing so</a:t>
          </a:r>
          <a:endParaRPr lang="en-IN" sz="2400" b="1" i="1" dirty="0">
            <a:solidFill>
              <a:schemeClr val="tx1"/>
            </a:solidFill>
            <a:latin typeface="Times New Roman" panose="02020603050405020304" pitchFamily="18" charset="0"/>
            <a:cs typeface="Times New Roman" panose="02020603050405020304" pitchFamily="18" charset="0"/>
          </a:endParaRPr>
        </a:p>
      </dgm:t>
    </dgm:pt>
    <dgm:pt modelId="{00CFB924-852C-44C7-B7D8-41F19E8EA03F}" type="parTrans" cxnId="{750B6F98-EB1F-484F-94A0-C00F6B754A86}">
      <dgm:prSet/>
      <dgm:spPr/>
      <dgm:t>
        <a:bodyPr/>
        <a:lstStyle/>
        <a:p>
          <a:endParaRPr lang="en-IN"/>
        </a:p>
      </dgm:t>
    </dgm:pt>
    <dgm:pt modelId="{CBD77C77-4246-48F3-85F0-E1970B9A8D1B}" type="sibTrans" cxnId="{750B6F98-EB1F-484F-94A0-C00F6B754A86}">
      <dgm:prSet/>
      <dgm:spPr/>
      <dgm:t>
        <a:bodyPr/>
        <a:lstStyle/>
        <a:p>
          <a:endParaRPr lang="en-IN"/>
        </a:p>
      </dgm:t>
    </dgm:pt>
    <dgm:pt modelId="{002AE72F-D6EA-40B9-8CAF-2214D0B2513D}">
      <dgm:prSet phldrT="[Text]" custT="1"/>
      <dgm:spPr/>
      <dgm:t>
        <a:bodyPr/>
        <a:lstStyle/>
        <a:p>
          <a:r>
            <a:rPr lang="en-US" sz="2400" b="1" i="1" dirty="0">
              <a:solidFill>
                <a:schemeClr val="tx1"/>
              </a:solidFill>
              <a:latin typeface="Times New Roman" panose="02020603050405020304" pitchFamily="18" charset="0"/>
              <a:cs typeface="Times New Roman" panose="02020603050405020304" pitchFamily="18" charset="0"/>
            </a:rPr>
            <a:t>People feel no one is Watching</a:t>
          </a:r>
          <a:endParaRPr lang="en-IN" sz="2400" b="1" i="1" dirty="0">
            <a:solidFill>
              <a:schemeClr val="tx1"/>
            </a:solidFill>
            <a:latin typeface="Times New Roman" panose="02020603050405020304" pitchFamily="18" charset="0"/>
            <a:cs typeface="Times New Roman" panose="02020603050405020304" pitchFamily="18" charset="0"/>
          </a:endParaRPr>
        </a:p>
      </dgm:t>
    </dgm:pt>
    <dgm:pt modelId="{2928A125-D7FF-48EE-9DE0-603362A17439}" type="parTrans" cxnId="{7A57EE15-15DC-4E67-9922-46C61E1D5769}">
      <dgm:prSet/>
      <dgm:spPr/>
      <dgm:t>
        <a:bodyPr/>
        <a:lstStyle/>
        <a:p>
          <a:endParaRPr lang="en-IN"/>
        </a:p>
      </dgm:t>
    </dgm:pt>
    <dgm:pt modelId="{770240F2-265D-43DE-98B7-F367DC166268}" type="sibTrans" cxnId="{7A57EE15-15DC-4E67-9922-46C61E1D5769}">
      <dgm:prSet/>
      <dgm:spPr/>
      <dgm:t>
        <a:bodyPr/>
        <a:lstStyle/>
        <a:p>
          <a:endParaRPr lang="en-IN"/>
        </a:p>
      </dgm:t>
    </dgm:pt>
    <dgm:pt modelId="{18CC1ED7-6903-443C-BF21-37E7C8007492}">
      <dgm:prSet phldrT="[Text]" custT="1"/>
      <dgm:spPr>
        <a:solidFill>
          <a:schemeClr val="accent1">
            <a:lumMod val="40000"/>
            <a:lumOff val="60000"/>
          </a:schemeClr>
        </a:solidFill>
      </dgm:spPr>
      <dgm:t>
        <a:bodyPr/>
        <a:lstStyle/>
        <a:p>
          <a:r>
            <a:rPr lang="en-US" sz="2400" b="1" i="1" dirty="0">
              <a:solidFill>
                <a:schemeClr val="tx1"/>
              </a:solidFill>
              <a:latin typeface="Times New Roman" panose="02020603050405020304" pitchFamily="18" charset="0"/>
              <a:cs typeface="Times New Roman" panose="02020603050405020304" pitchFamily="18" charset="0"/>
            </a:rPr>
            <a:t>People feel that is the best option for them</a:t>
          </a:r>
          <a:endParaRPr lang="en-IN" sz="2400" b="1" i="1" dirty="0">
            <a:solidFill>
              <a:schemeClr val="tx1"/>
            </a:solidFill>
            <a:latin typeface="Times New Roman" panose="02020603050405020304" pitchFamily="18" charset="0"/>
            <a:cs typeface="Times New Roman" panose="02020603050405020304" pitchFamily="18" charset="0"/>
          </a:endParaRPr>
        </a:p>
      </dgm:t>
    </dgm:pt>
    <dgm:pt modelId="{39BD1177-F9ED-41A7-945B-C17CEBF692AD}" type="parTrans" cxnId="{8E68D6B4-EA0B-4E13-A775-CDD69498098E}">
      <dgm:prSet/>
      <dgm:spPr/>
      <dgm:t>
        <a:bodyPr/>
        <a:lstStyle/>
        <a:p>
          <a:endParaRPr lang="en-IN"/>
        </a:p>
      </dgm:t>
    </dgm:pt>
    <dgm:pt modelId="{7752F77A-86E1-4801-B1A6-1C15F9DC7A2E}" type="sibTrans" cxnId="{8E68D6B4-EA0B-4E13-A775-CDD69498098E}">
      <dgm:prSet/>
      <dgm:spPr/>
      <dgm:t>
        <a:bodyPr/>
        <a:lstStyle/>
        <a:p>
          <a:endParaRPr lang="en-IN"/>
        </a:p>
      </dgm:t>
    </dgm:pt>
    <dgm:pt modelId="{23050A34-BCBE-4DAB-A819-2ED00EF358FE}" type="pres">
      <dgm:prSet presAssocID="{981D660C-C82C-4E16-BC36-E7A05223A831}" presName="diagram" presStyleCnt="0">
        <dgm:presLayoutVars>
          <dgm:dir/>
          <dgm:resizeHandles val="exact"/>
        </dgm:presLayoutVars>
      </dgm:prSet>
      <dgm:spPr/>
    </dgm:pt>
    <dgm:pt modelId="{9E112349-E44B-471D-AD73-32EDDAEB358D}" type="pres">
      <dgm:prSet presAssocID="{6FF8F570-E65D-44D6-95AB-BC9F2870882E}" presName="node" presStyleLbl="node1" presStyleIdx="0" presStyleCnt="4" custScaleX="132935" custScaleY="91854" custLinFactNeighborX="2700" custLinFactNeighborY="-2248">
        <dgm:presLayoutVars>
          <dgm:bulletEnabled val="1"/>
        </dgm:presLayoutVars>
      </dgm:prSet>
      <dgm:spPr/>
    </dgm:pt>
    <dgm:pt modelId="{064F637F-DA7E-4A2A-BF9E-2EC344A2AEDE}" type="pres">
      <dgm:prSet presAssocID="{D46B4B30-7B4A-4F21-A869-AD41B855F63C}" presName="sibTrans" presStyleCnt="0"/>
      <dgm:spPr/>
    </dgm:pt>
    <dgm:pt modelId="{1B52E5D9-8BF7-450B-8962-9C2044D01240}" type="pres">
      <dgm:prSet presAssocID="{3B4EC85C-EE86-46AF-9207-694F5C45FA33}" presName="node" presStyleLbl="node1" presStyleIdx="1" presStyleCnt="4" custScaleX="125221" custLinFactNeighborX="2507" custLinFactNeighborY="4008">
        <dgm:presLayoutVars>
          <dgm:bulletEnabled val="1"/>
        </dgm:presLayoutVars>
      </dgm:prSet>
      <dgm:spPr/>
    </dgm:pt>
    <dgm:pt modelId="{FF06A4E4-0532-4794-9DA4-8A6E28BEC524}" type="pres">
      <dgm:prSet presAssocID="{CBD77C77-4246-48F3-85F0-E1970B9A8D1B}" presName="sibTrans" presStyleCnt="0"/>
      <dgm:spPr/>
    </dgm:pt>
    <dgm:pt modelId="{CAA00FA1-94C5-4B82-AF75-DAEE72F37EDD}" type="pres">
      <dgm:prSet presAssocID="{002AE72F-D6EA-40B9-8CAF-2214D0B2513D}" presName="node" presStyleLbl="node1" presStyleIdx="2" presStyleCnt="4" custScaleX="156173" custLinFactNeighborX="5631" custLinFactNeighborY="-2134">
        <dgm:presLayoutVars>
          <dgm:bulletEnabled val="1"/>
        </dgm:presLayoutVars>
      </dgm:prSet>
      <dgm:spPr/>
    </dgm:pt>
    <dgm:pt modelId="{4E53DA7F-4B7A-4330-807D-29D32FCFB3BF}" type="pres">
      <dgm:prSet presAssocID="{770240F2-265D-43DE-98B7-F367DC166268}" presName="sibTrans" presStyleCnt="0"/>
      <dgm:spPr/>
    </dgm:pt>
    <dgm:pt modelId="{C51436EC-E584-466A-9E9A-36D0E817BB03}" type="pres">
      <dgm:prSet presAssocID="{18CC1ED7-6903-443C-BF21-37E7C8007492}" presName="node" presStyleLbl="node1" presStyleIdx="3" presStyleCnt="4" custScaleX="137742" custLinFactNeighborX="5631" custLinFactNeighborY="-6191">
        <dgm:presLayoutVars>
          <dgm:bulletEnabled val="1"/>
        </dgm:presLayoutVars>
      </dgm:prSet>
      <dgm:spPr/>
    </dgm:pt>
  </dgm:ptLst>
  <dgm:cxnLst>
    <dgm:cxn modelId="{F2E64909-3D09-49C4-BE9B-3F3C127B3BA2}" srcId="{981D660C-C82C-4E16-BC36-E7A05223A831}" destId="{6FF8F570-E65D-44D6-95AB-BC9F2870882E}" srcOrd="0" destOrd="0" parTransId="{FB221F76-8773-4591-9869-0533CE337260}" sibTransId="{D46B4B30-7B4A-4F21-A869-AD41B855F63C}"/>
    <dgm:cxn modelId="{7A57EE15-15DC-4E67-9922-46C61E1D5769}" srcId="{981D660C-C82C-4E16-BC36-E7A05223A831}" destId="{002AE72F-D6EA-40B9-8CAF-2214D0B2513D}" srcOrd="2" destOrd="0" parTransId="{2928A125-D7FF-48EE-9DE0-603362A17439}" sibTransId="{770240F2-265D-43DE-98B7-F367DC166268}"/>
    <dgm:cxn modelId="{EB531037-E931-498C-8543-DE10F265A7EF}" type="presOf" srcId="{18CC1ED7-6903-443C-BF21-37E7C8007492}" destId="{C51436EC-E584-466A-9E9A-36D0E817BB03}" srcOrd="0" destOrd="0" presId="urn:microsoft.com/office/officeart/2005/8/layout/default"/>
    <dgm:cxn modelId="{B812787E-DAC1-4F13-B0CA-98F014719201}" type="presOf" srcId="{002AE72F-D6EA-40B9-8CAF-2214D0B2513D}" destId="{CAA00FA1-94C5-4B82-AF75-DAEE72F37EDD}" srcOrd="0" destOrd="0" presId="urn:microsoft.com/office/officeart/2005/8/layout/default"/>
    <dgm:cxn modelId="{750B6F98-EB1F-484F-94A0-C00F6B754A86}" srcId="{981D660C-C82C-4E16-BC36-E7A05223A831}" destId="{3B4EC85C-EE86-46AF-9207-694F5C45FA33}" srcOrd="1" destOrd="0" parTransId="{00CFB924-852C-44C7-B7D8-41F19E8EA03F}" sibTransId="{CBD77C77-4246-48F3-85F0-E1970B9A8D1B}"/>
    <dgm:cxn modelId="{3B42549A-E19B-44B4-BE31-E7F7E4188968}" type="presOf" srcId="{6FF8F570-E65D-44D6-95AB-BC9F2870882E}" destId="{9E112349-E44B-471D-AD73-32EDDAEB358D}" srcOrd="0" destOrd="0" presId="urn:microsoft.com/office/officeart/2005/8/layout/default"/>
    <dgm:cxn modelId="{085311B2-66B1-4FD4-BEF4-27DF64E2AB42}" type="presOf" srcId="{981D660C-C82C-4E16-BC36-E7A05223A831}" destId="{23050A34-BCBE-4DAB-A819-2ED00EF358FE}" srcOrd="0" destOrd="0" presId="urn:microsoft.com/office/officeart/2005/8/layout/default"/>
    <dgm:cxn modelId="{8E68D6B4-EA0B-4E13-A775-CDD69498098E}" srcId="{981D660C-C82C-4E16-BC36-E7A05223A831}" destId="{18CC1ED7-6903-443C-BF21-37E7C8007492}" srcOrd="3" destOrd="0" parTransId="{39BD1177-F9ED-41A7-945B-C17CEBF692AD}" sibTransId="{7752F77A-86E1-4801-B1A6-1C15F9DC7A2E}"/>
    <dgm:cxn modelId="{82E594F4-F80A-4668-9E78-F480ADEEAC8E}" type="presOf" srcId="{3B4EC85C-EE86-46AF-9207-694F5C45FA33}" destId="{1B52E5D9-8BF7-450B-8962-9C2044D01240}" srcOrd="0" destOrd="0" presId="urn:microsoft.com/office/officeart/2005/8/layout/default"/>
    <dgm:cxn modelId="{4CF48ACA-C4F6-491D-BD8A-49E980F9B6A1}" type="presParOf" srcId="{23050A34-BCBE-4DAB-A819-2ED00EF358FE}" destId="{9E112349-E44B-471D-AD73-32EDDAEB358D}" srcOrd="0" destOrd="0" presId="urn:microsoft.com/office/officeart/2005/8/layout/default"/>
    <dgm:cxn modelId="{CCB299C1-FA34-425E-9F95-04DCC8B1E6C2}" type="presParOf" srcId="{23050A34-BCBE-4DAB-A819-2ED00EF358FE}" destId="{064F637F-DA7E-4A2A-BF9E-2EC344A2AEDE}" srcOrd="1" destOrd="0" presId="urn:microsoft.com/office/officeart/2005/8/layout/default"/>
    <dgm:cxn modelId="{3C579906-E1A2-4A4E-970F-D69196A7D37C}" type="presParOf" srcId="{23050A34-BCBE-4DAB-A819-2ED00EF358FE}" destId="{1B52E5D9-8BF7-450B-8962-9C2044D01240}" srcOrd="2" destOrd="0" presId="urn:microsoft.com/office/officeart/2005/8/layout/default"/>
    <dgm:cxn modelId="{8243E53D-693F-47E8-A606-15DCDEAF790A}" type="presParOf" srcId="{23050A34-BCBE-4DAB-A819-2ED00EF358FE}" destId="{FF06A4E4-0532-4794-9DA4-8A6E28BEC524}" srcOrd="3" destOrd="0" presId="urn:microsoft.com/office/officeart/2005/8/layout/default"/>
    <dgm:cxn modelId="{6162C698-B7E9-443A-8A22-7BF7DB52112E}" type="presParOf" srcId="{23050A34-BCBE-4DAB-A819-2ED00EF358FE}" destId="{CAA00FA1-94C5-4B82-AF75-DAEE72F37EDD}" srcOrd="4" destOrd="0" presId="urn:microsoft.com/office/officeart/2005/8/layout/default"/>
    <dgm:cxn modelId="{5A70ECFB-A0E0-47A7-8C35-937DF36792DD}" type="presParOf" srcId="{23050A34-BCBE-4DAB-A819-2ED00EF358FE}" destId="{4E53DA7F-4B7A-4330-807D-29D32FCFB3BF}" srcOrd="5" destOrd="0" presId="urn:microsoft.com/office/officeart/2005/8/layout/default"/>
    <dgm:cxn modelId="{35D44F60-D082-4E21-A743-28F9B6E1E462}" type="presParOf" srcId="{23050A34-BCBE-4DAB-A819-2ED00EF358FE}" destId="{C51436EC-E584-466A-9E9A-36D0E817BB03}" srcOrd="6" destOrd="0" presId="urn:microsoft.com/office/officeart/2005/8/layout/default"/>
  </dgm:cxnLst>
  <dgm:bg>
    <a:solidFill>
      <a:schemeClr val="tx1">
        <a:lumMod val="85000"/>
        <a:lumOff val="1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FDCAF4-D224-4FF0-AE25-232EDAD3AA65}"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IN"/>
        </a:p>
      </dgm:t>
    </dgm:pt>
    <dgm:pt modelId="{1B0C1FD4-7A6E-4540-8BAB-1C56F0B59FF0}">
      <dgm:prSet phldrT="[Text]" custT="1"/>
      <dgm:spPr/>
      <dgm:t>
        <a:bodyPr/>
        <a:lstStyle/>
        <a:p>
          <a:r>
            <a:rPr lang="en-US" sz="2800" b="1" dirty="0" err="1">
              <a:solidFill>
                <a:srgbClr val="FF0000"/>
              </a:solidFill>
              <a:latin typeface="Times New Roman" panose="02020603050405020304" pitchFamily="18" charset="0"/>
              <a:cs typeface="Times New Roman" panose="02020603050405020304" pitchFamily="18" charset="0"/>
            </a:rPr>
            <a:t>Bailable</a:t>
          </a:r>
          <a:r>
            <a:rPr lang="en-US" sz="2800" b="1" dirty="0">
              <a:solidFill>
                <a:srgbClr val="FF0000"/>
              </a:solidFill>
              <a:latin typeface="Times New Roman" panose="02020603050405020304" pitchFamily="18" charset="0"/>
              <a:cs typeface="Times New Roman" panose="02020603050405020304" pitchFamily="18" charset="0"/>
            </a:rPr>
            <a:t> and non-</a:t>
          </a:r>
          <a:r>
            <a:rPr lang="en-US" sz="2800" b="1" dirty="0" err="1">
              <a:solidFill>
                <a:srgbClr val="FF0000"/>
              </a:solidFill>
              <a:latin typeface="Times New Roman" panose="02020603050405020304" pitchFamily="18" charset="0"/>
              <a:cs typeface="Times New Roman" panose="02020603050405020304" pitchFamily="18" charset="0"/>
            </a:rPr>
            <a:t>bailable</a:t>
          </a:r>
          <a:r>
            <a:rPr lang="en-US" sz="2800" b="1" dirty="0">
              <a:solidFill>
                <a:srgbClr val="FF0000"/>
              </a:solidFill>
              <a:latin typeface="Times New Roman" panose="02020603050405020304" pitchFamily="18" charset="0"/>
              <a:cs typeface="Times New Roman" panose="02020603050405020304" pitchFamily="18" charset="0"/>
            </a:rPr>
            <a:t> offence</a:t>
          </a:r>
          <a:endParaRPr lang="en-IN" sz="2800" b="1" dirty="0">
            <a:solidFill>
              <a:srgbClr val="FF0000"/>
            </a:solidFill>
            <a:latin typeface="Times New Roman" panose="02020603050405020304" pitchFamily="18" charset="0"/>
            <a:cs typeface="Times New Roman" panose="02020603050405020304" pitchFamily="18" charset="0"/>
          </a:endParaRPr>
        </a:p>
      </dgm:t>
    </dgm:pt>
    <dgm:pt modelId="{5717D260-A76B-4254-A48E-757A386DFECC}" type="parTrans" cxnId="{794B1D4D-0414-4138-9CBD-C660FD583CE8}">
      <dgm:prSet/>
      <dgm:spPr/>
      <dgm:t>
        <a:bodyPr/>
        <a:lstStyle/>
        <a:p>
          <a:endParaRPr lang="en-IN"/>
        </a:p>
      </dgm:t>
    </dgm:pt>
    <dgm:pt modelId="{09207C33-684C-4150-9E8A-E21AF921594D}" type="sibTrans" cxnId="{794B1D4D-0414-4138-9CBD-C660FD583CE8}">
      <dgm:prSet/>
      <dgm:spPr/>
      <dgm:t>
        <a:bodyPr/>
        <a:lstStyle/>
        <a:p>
          <a:endParaRPr lang="en-IN"/>
        </a:p>
      </dgm:t>
    </dgm:pt>
    <dgm:pt modelId="{CB38D84F-A947-4772-B588-66819518157C}">
      <dgm:prSet phldrT="[Text]" custT="1"/>
      <dgm:spPr/>
      <dgm:t>
        <a:bodyPr/>
        <a:lstStyle/>
        <a:p>
          <a:r>
            <a:rPr lang="en-US" sz="2800" b="1" dirty="0">
              <a:solidFill>
                <a:srgbClr val="C00000"/>
              </a:solidFill>
              <a:latin typeface="Times New Roman" panose="02020603050405020304" pitchFamily="18" charset="0"/>
              <a:cs typeface="Times New Roman" panose="02020603050405020304" pitchFamily="18" charset="0"/>
            </a:rPr>
            <a:t>Cognizable and non-cognizable offence</a:t>
          </a:r>
          <a:r>
            <a:rPr lang="en-US" sz="2400" dirty="0"/>
            <a:t>.</a:t>
          </a:r>
          <a:endParaRPr lang="en-IN" sz="2400" dirty="0"/>
        </a:p>
      </dgm:t>
    </dgm:pt>
    <dgm:pt modelId="{07188109-7EE8-438A-B64F-884B19EE70EF}" type="parTrans" cxnId="{C1DC73BD-A0F5-40D4-BD7A-3312C5AB0B43}">
      <dgm:prSet/>
      <dgm:spPr/>
      <dgm:t>
        <a:bodyPr/>
        <a:lstStyle/>
        <a:p>
          <a:endParaRPr lang="en-IN"/>
        </a:p>
      </dgm:t>
    </dgm:pt>
    <dgm:pt modelId="{E7F8C9C2-5B78-4962-8EB0-5413C2BF535F}" type="sibTrans" cxnId="{C1DC73BD-A0F5-40D4-BD7A-3312C5AB0B43}">
      <dgm:prSet/>
      <dgm:spPr/>
      <dgm:t>
        <a:bodyPr/>
        <a:lstStyle/>
        <a:p>
          <a:endParaRPr lang="en-IN"/>
        </a:p>
      </dgm:t>
    </dgm:pt>
    <dgm:pt modelId="{F92EFB8A-4056-48CC-B6C7-D568E4EDAE5E}">
      <dgm:prSet phldrT="[Text]" custT="1"/>
      <dgm:spPr/>
      <dgm:t>
        <a:bodyPr/>
        <a:lstStyle/>
        <a:p>
          <a:r>
            <a:rPr lang="en-US" sz="2800" b="1" dirty="0">
              <a:solidFill>
                <a:schemeClr val="accent6"/>
              </a:solidFill>
              <a:latin typeface="Times New Roman" panose="02020603050405020304" pitchFamily="18" charset="0"/>
              <a:cs typeface="Times New Roman" panose="02020603050405020304" pitchFamily="18" charset="0"/>
            </a:rPr>
            <a:t>Compoundable and non compoundable offence</a:t>
          </a:r>
          <a:endParaRPr lang="en-IN" sz="2800" b="1" dirty="0">
            <a:solidFill>
              <a:schemeClr val="accent6"/>
            </a:solidFill>
            <a:latin typeface="Times New Roman" panose="02020603050405020304" pitchFamily="18" charset="0"/>
            <a:cs typeface="Times New Roman" panose="02020603050405020304" pitchFamily="18" charset="0"/>
          </a:endParaRPr>
        </a:p>
      </dgm:t>
    </dgm:pt>
    <dgm:pt modelId="{66EA27BC-CF84-4467-973E-8CFC2B8F24B3}" type="parTrans" cxnId="{3AC64505-8AF3-427C-B3AC-936DFEC9DA01}">
      <dgm:prSet/>
      <dgm:spPr/>
      <dgm:t>
        <a:bodyPr/>
        <a:lstStyle/>
        <a:p>
          <a:endParaRPr lang="en-IN"/>
        </a:p>
      </dgm:t>
    </dgm:pt>
    <dgm:pt modelId="{68645B1D-0A9F-4889-ADD5-CB9BCBA4E981}" type="sibTrans" cxnId="{3AC64505-8AF3-427C-B3AC-936DFEC9DA01}">
      <dgm:prSet/>
      <dgm:spPr/>
      <dgm:t>
        <a:bodyPr/>
        <a:lstStyle/>
        <a:p>
          <a:endParaRPr lang="en-IN"/>
        </a:p>
      </dgm:t>
    </dgm:pt>
    <dgm:pt modelId="{62B9D789-85C1-42AE-A6F5-C93F2D0B7941}" type="pres">
      <dgm:prSet presAssocID="{88FDCAF4-D224-4FF0-AE25-232EDAD3AA65}" presName="linear" presStyleCnt="0">
        <dgm:presLayoutVars>
          <dgm:dir/>
          <dgm:animLvl val="lvl"/>
          <dgm:resizeHandles val="exact"/>
        </dgm:presLayoutVars>
      </dgm:prSet>
      <dgm:spPr/>
    </dgm:pt>
    <dgm:pt modelId="{BEA66F04-2600-4E4E-AB4F-E05AB3564BF2}" type="pres">
      <dgm:prSet presAssocID="{1B0C1FD4-7A6E-4540-8BAB-1C56F0B59FF0}" presName="parentLin" presStyleCnt="0"/>
      <dgm:spPr/>
    </dgm:pt>
    <dgm:pt modelId="{ECB2F151-4F9D-4655-AAAE-5A2D8A4A2A06}" type="pres">
      <dgm:prSet presAssocID="{1B0C1FD4-7A6E-4540-8BAB-1C56F0B59FF0}" presName="parentLeftMargin" presStyleLbl="node1" presStyleIdx="0" presStyleCnt="3"/>
      <dgm:spPr/>
    </dgm:pt>
    <dgm:pt modelId="{D08EE494-1B50-42B5-9AC8-81824CED89B1}" type="pres">
      <dgm:prSet presAssocID="{1B0C1FD4-7A6E-4540-8BAB-1C56F0B59FF0}" presName="parentText" presStyleLbl="node1" presStyleIdx="0" presStyleCnt="3" custScaleY="201389" custLinFactNeighborX="13982" custLinFactNeighborY="39758">
        <dgm:presLayoutVars>
          <dgm:chMax val="0"/>
          <dgm:bulletEnabled val="1"/>
        </dgm:presLayoutVars>
      </dgm:prSet>
      <dgm:spPr/>
    </dgm:pt>
    <dgm:pt modelId="{DE8FD5F4-6C4D-447F-8A4F-21ED0D75A216}" type="pres">
      <dgm:prSet presAssocID="{1B0C1FD4-7A6E-4540-8BAB-1C56F0B59FF0}" presName="negativeSpace" presStyleCnt="0"/>
      <dgm:spPr/>
    </dgm:pt>
    <dgm:pt modelId="{9C67472A-36A6-4960-A3C7-4BA02F4C3709}" type="pres">
      <dgm:prSet presAssocID="{1B0C1FD4-7A6E-4540-8BAB-1C56F0B59FF0}" presName="childText" presStyleLbl="conFgAcc1" presStyleIdx="0" presStyleCnt="3" custLinFactNeighborX="85" custLinFactNeighborY="565">
        <dgm:presLayoutVars>
          <dgm:bulletEnabled val="1"/>
        </dgm:presLayoutVars>
      </dgm:prSet>
      <dgm:spPr/>
    </dgm:pt>
    <dgm:pt modelId="{A5D58CE2-C70A-4AF1-BA99-988D72FCAFE8}" type="pres">
      <dgm:prSet presAssocID="{09207C33-684C-4150-9E8A-E21AF921594D}" presName="spaceBetweenRectangles" presStyleCnt="0"/>
      <dgm:spPr/>
    </dgm:pt>
    <dgm:pt modelId="{2560DD94-97B3-4F07-B5D8-3491C90804DA}" type="pres">
      <dgm:prSet presAssocID="{CB38D84F-A947-4772-B588-66819518157C}" presName="parentLin" presStyleCnt="0"/>
      <dgm:spPr/>
    </dgm:pt>
    <dgm:pt modelId="{8F79DAD0-E294-464C-AAA7-9487A68778D3}" type="pres">
      <dgm:prSet presAssocID="{CB38D84F-A947-4772-B588-66819518157C}" presName="parentLeftMargin" presStyleLbl="node1" presStyleIdx="0" presStyleCnt="3"/>
      <dgm:spPr/>
    </dgm:pt>
    <dgm:pt modelId="{AB74D711-3434-489E-90B7-68F2D2382F1E}" type="pres">
      <dgm:prSet presAssocID="{CB38D84F-A947-4772-B588-66819518157C}" presName="parentText" presStyleLbl="node1" presStyleIdx="1" presStyleCnt="3" custScaleY="225231" custLinFactNeighborX="24982" custLinFactNeighborY="42841">
        <dgm:presLayoutVars>
          <dgm:chMax val="0"/>
          <dgm:bulletEnabled val="1"/>
        </dgm:presLayoutVars>
      </dgm:prSet>
      <dgm:spPr/>
    </dgm:pt>
    <dgm:pt modelId="{51DA5D04-6469-4BCA-B256-2AAA5C10AB00}" type="pres">
      <dgm:prSet presAssocID="{CB38D84F-A947-4772-B588-66819518157C}" presName="negativeSpace" presStyleCnt="0"/>
      <dgm:spPr/>
    </dgm:pt>
    <dgm:pt modelId="{5BBDFF2B-3843-412C-BACA-10212756EA5A}" type="pres">
      <dgm:prSet presAssocID="{CB38D84F-A947-4772-B588-66819518157C}" presName="childText" presStyleLbl="conFgAcc1" presStyleIdx="1" presStyleCnt="3" custLinFactNeighborY="-18178">
        <dgm:presLayoutVars>
          <dgm:bulletEnabled val="1"/>
        </dgm:presLayoutVars>
      </dgm:prSet>
      <dgm:spPr/>
    </dgm:pt>
    <dgm:pt modelId="{C7CD771F-B6EA-4F5A-B264-7268D6D74048}" type="pres">
      <dgm:prSet presAssocID="{E7F8C9C2-5B78-4962-8EB0-5413C2BF535F}" presName="spaceBetweenRectangles" presStyleCnt="0"/>
      <dgm:spPr/>
    </dgm:pt>
    <dgm:pt modelId="{3F55A421-BED1-4DDE-846B-49450D09B0AE}" type="pres">
      <dgm:prSet presAssocID="{F92EFB8A-4056-48CC-B6C7-D568E4EDAE5E}" presName="parentLin" presStyleCnt="0"/>
      <dgm:spPr/>
    </dgm:pt>
    <dgm:pt modelId="{CB140F43-70CA-4FF4-A5DE-4161205AF17F}" type="pres">
      <dgm:prSet presAssocID="{F92EFB8A-4056-48CC-B6C7-D568E4EDAE5E}" presName="parentLeftMargin" presStyleLbl="node1" presStyleIdx="1" presStyleCnt="3"/>
      <dgm:spPr/>
    </dgm:pt>
    <dgm:pt modelId="{7645DAB4-03BD-4C7E-A981-DFE20F257BC4}" type="pres">
      <dgm:prSet presAssocID="{F92EFB8A-4056-48CC-B6C7-D568E4EDAE5E}" presName="parentText" presStyleLbl="node1" presStyleIdx="2" presStyleCnt="3" custScaleY="229290" custLinFactNeighborX="24982" custLinFactNeighborY="58957">
        <dgm:presLayoutVars>
          <dgm:chMax val="0"/>
          <dgm:bulletEnabled val="1"/>
        </dgm:presLayoutVars>
      </dgm:prSet>
      <dgm:spPr/>
    </dgm:pt>
    <dgm:pt modelId="{4750FEB1-A78E-479E-BAD3-AEBAC30804CB}" type="pres">
      <dgm:prSet presAssocID="{F92EFB8A-4056-48CC-B6C7-D568E4EDAE5E}" presName="negativeSpace" presStyleCnt="0"/>
      <dgm:spPr/>
    </dgm:pt>
    <dgm:pt modelId="{E4637BB2-33FD-4945-A890-45C866561CFC}" type="pres">
      <dgm:prSet presAssocID="{F92EFB8A-4056-48CC-B6C7-D568E4EDAE5E}" presName="childText" presStyleLbl="conFgAcc1" presStyleIdx="2" presStyleCnt="3" custLinFactNeighborY="82282">
        <dgm:presLayoutVars>
          <dgm:bulletEnabled val="1"/>
        </dgm:presLayoutVars>
      </dgm:prSet>
      <dgm:spPr/>
    </dgm:pt>
  </dgm:ptLst>
  <dgm:cxnLst>
    <dgm:cxn modelId="{3AC64505-8AF3-427C-B3AC-936DFEC9DA01}" srcId="{88FDCAF4-D224-4FF0-AE25-232EDAD3AA65}" destId="{F92EFB8A-4056-48CC-B6C7-D568E4EDAE5E}" srcOrd="2" destOrd="0" parTransId="{66EA27BC-CF84-4467-973E-8CFC2B8F24B3}" sibTransId="{68645B1D-0A9F-4889-ADD5-CB9BCBA4E981}"/>
    <dgm:cxn modelId="{B5BF0517-F245-4FBD-8B67-14249866E953}" type="presOf" srcId="{F92EFB8A-4056-48CC-B6C7-D568E4EDAE5E}" destId="{7645DAB4-03BD-4C7E-A981-DFE20F257BC4}" srcOrd="1" destOrd="0" presId="urn:microsoft.com/office/officeart/2005/8/layout/list1"/>
    <dgm:cxn modelId="{165F5439-41F8-437E-913B-F0F7CE96493C}" type="presOf" srcId="{88FDCAF4-D224-4FF0-AE25-232EDAD3AA65}" destId="{62B9D789-85C1-42AE-A6F5-C93F2D0B7941}" srcOrd="0" destOrd="0" presId="urn:microsoft.com/office/officeart/2005/8/layout/list1"/>
    <dgm:cxn modelId="{11A8853E-26CE-40F7-A35A-1F064EF8B686}" type="presOf" srcId="{CB38D84F-A947-4772-B588-66819518157C}" destId="{AB74D711-3434-489E-90B7-68F2D2382F1E}" srcOrd="1" destOrd="0" presId="urn:microsoft.com/office/officeart/2005/8/layout/list1"/>
    <dgm:cxn modelId="{A4A8D05E-B7F8-47C7-B6CD-6CE5FFF29C15}" type="presOf" srcId="{1B0C1FD4-7A6E-4540-8BAB-1C56F0B59FF0}" destId="{ECB2F151-4F9D-4655-AAAE-5A2D8A4A2A06}" srcOrd="0" destOrd="0" presId="urn:microsoft.com/office/officeart/2005/8/layout/list1"/>
    <dgm:cxn modelId="{794B1D4D-0414-4138-9CBD-C660FD583CE8}" srcId="{88FDCAF4-D224-4FF0-AE25-232EDAD3AA65}" destId="{1B0C1FD4-7A6E-4540-8BAB-1C56F0B59FF0}" srcOrd="0" destOrd="0" parTransId="{5717D260-A76B-4254-A48E-757A386DFECC}" sibTransId="{09207C33-684C-4150-9E8A-E21AF921594D}"/>
    <dgm:cxn modelId="{D9E31F7C-EDC9-468F-A58E-2D5ECA7F108F}" type="presOf" srcId="{1B0C1FD4-7A6E-4540-8BAB-1C56F0B59FF0}" destId="{D08EE494-1B50-42B5-9AC8-81824CED89B1}" srcOrd="1" destOrd="0" presId="urn:microsoft.com/office/officeart/2005/8/layout/list1"/>
    <dgm:cxn modelId="{C1DC73BD-A0F5-40D4-BD7A-3312C5AB0B43}" srcId="{88FDCAF4-D224-4FF0-AE25-232EDAD3AA65}" destId="{CB38D84F-A947-4772-B588-66819518157C}" srcOrd="1" destOrd="0" parTransId="{07188109-7EE8-438A-B64F-884B19EE70EF}" sibTransId="{E7F8C9C2-5B78-4962-8EB0-5413C2BF535F}"/>
    <dgm:cxn modelId="{29898CDC-2DDC-4404-BF36-566FB2554160}" type="presOf" srcId="{CB38D84F-A947-4772-B588-66819518157C}" destId="{8F79DAD0-E294-464C-AAA7-9487A68778D3}" srcOrd="0" destOrd="0" presId="urn:microsoft.com/office/officeart/2005/8/layout/list1"/>
    <dgm:cxn modelId="{1B0BB6EA-C4D4-4004-BE29-C9B51434144D}" type="presOf" srcId="{F92EFB8A-4056-48CC-B6C7-D568E4EDAE5E}" destId="{CB140F43-70CA-4FF4-A5DE-4161205AF17F}" srcOrd="0" destOrd="0" presId="urn:microsoft.com/office/officeart/2005/8/layout/list1"/>
    <dgm:cxn modelId="{7794388C-C49F-4F31-937D-3E90A9ECE8C1}" type="presParOf" srcId="{62B9D789-85C1-42AE-A6F5-C93F2D0B7941}" destId="{BEA66F04-2600-4E4E-AB4F-E05AB3564BF2}" srcOrd="0" destOrd="0" presId="urn:microsoft.com/office/officeart/2005/8/layout/list1"/>
    <dgm:cxn modelId="{49534274-AA6C-4F15-97BD-B35314C6B77D}" type="presParOf" srcId="{BEA66F04-2600-4E4E-AB4F-E05AB3564BF2}" destId="{ECB2F151-4F9D-4655-AAAE-5A2D8A4A2A06}" srcOrd="0" destOrd="0" presId="urn:microsoft.com/office/officeart/2005/8/layout/list1"/>
    <dgm:cxn modelId="{7A4A2756-9E3A-4C0F-8674-A97E29ED537E}" type="presParOf" srcId="{BEA66F04-2600-4E4E-AB4F-E05AB3564BF2}" destId="{D08EE494-1B50-42B5-9AC8-81824CED89B1}" srcOrd="1" destOrd="0" presId="urn:microsoft.com/office/officeart/2005/8/layout/list1"/>
    <dgm:cxn modelId="{7D5802D3-EA35-4639-86EC-4336E0C4EBA3}" type="presParOf" srcId="{62B9D789-85C1-42AE-A6F5-C93F2D0B7941}" destId="{DE8FD5F4-6C4D-447F-8A4F-21ED0D75A216}" srcOrd="1" destOrd="0" presId="urn:microsoft.com/office/officeart/2005/8/layout/list1"/>
    <dgm:cxn modelId="{CDB42BE0-F066-45E9-B03F-8D80F6CE6273}" type="presParOf" srcId="{62B9D789-85C1-42AE-A6F5-C93F2D0B7941}" destId="{9C67472A-36A6-4960-A3C7-4BA02F4C3709}" srcOrd="2" destOrd="0" presId="urn:microsoft.com/office/officeart/2005/8/layout/list1"/>
    <dgm:cxn modelId="{44DD7847-027F-45E3-9434-A79AA0AD24AD}" type="presParOf" srcId="{62B9D789-85C1-42AE-A6F5-C93F2D0B7941}" destId="{A5D58CE2-C70A-4AF1-BA99-988D72FCAFE8}" srcOrd="3" destOrd="0" presId="urn:microsoft.com/office/officeart/2005/8/layout/list1"/>
    <dgm:cxn modelId="{B4566D72-84CA-4A69-A49F-C513FD62295C}" type="presParOf" srcId="{62B9D789-85C1-42AE-A6F5-C93F2D0B7941}" destId="{2560DD94-97B3-4F07-B5D8-3491C90804DA}" srcOrd="4" destOrd="0" presId="urn:microsoft.com/office/officeart/2005/8/layout/list1"/>
    <dgm:cxn modelId="{8BBEE0B8-22B8-40BE-93BF-9926AF42EA8A}" type="presParOf" srcId="{2560DD94-97B3-4F07-B5D8-3491C90804DA}" destId="{8F79DAD0-E294-464C-AAA7-9487A68778D3}" srcOrd="0" destOrd="0" presId="urn:microsoft.com/office/officeart/2005/8/layout/list1"/>
    <dgm:cxn modelId="{D1B3FF29-A602-46EE-8385-4E0DC9CEAB01}" type="presParOf" srcId="{2560DD94-97B3-4F07-B5D8-3491C90804DA}" destId="{AB74D711-3434-489E-90B7-68F2D2382F1E}" srcOrd="1" destOrd="0" presId="urn:microsoft.com/office/officeart/2005/8/layout/list1"/>
    <dgm:cxn modelId="{1D5E7CE6-C52D-4BBF-9E7A-1281BBB2124D}" type="presParOf" srcId="{62B9D789-85C1-42AE-A6F5-C93F2D0B7941}" destId="{51DA5D04-6469-4BCA-B256-2AAA5C10AB00}" srcOrd="5" destOrd="0" presId="urn:microsoft.com/office/officeart/2005/8/layout/list1"/>
    <dgm:cxn modelId="{97931CEA-4B94-4078-B069-DF6994F35BD2}" type="presParOf" srcId="{62B9D789-85C1-42AE-A6F5-C93F2D0B7941}" destId="{5BBDFF2B-3843-412C-BACA-10212756EA5A}" srcOrd="6" destOrd="0" presId="urn:microsoft.com/office/officeart/2005/8/layout/list1"/>
    <dgm:cxn modelId="{8A373679-E7F5-4428-BEDA-68E1E0A32490}" type="presParOf" srcId="{62B9D789-85C1-42AE-A6F5-C93F2D0B7941}" destId="{C7CD771F-B6EA-4F5A-B264-7268D6D74048}" srcOrd="7" destOrd="0" presId="urn:microsoft.com/office/officeart/2005/8/layout/list1"/>
    <dgm:cxn modelId="{1523739A-5957-43E6-98E9-83E9C7C2AE42}" type="presParOf" srcId="{62B9D789-85C1-42AE-A6F5-C93F2D0B7941}" destId="{3F55A421-BED1-4DDE-846B-49450D09B0AE}" srcOrd="8" destOrd="0" presId="urn:microsoft.com/office/officeart/2005/8/layout/list1"/>
    <dgm:cxn modelId="{BE8545F8-8B18-4C0C-A1F5-0BDF708DCC55}" type="presParOf" srcId="{3F55A421-BED1-4DDE-846B-49450D09B0AE}" destId="{CB140F43-70CA-4FF4-A5DE-4161205AF17F}" srcOrd="0" destOrd="0" presId="urn:microsoft.com/office/officeart/2005/8/layout/list1"/>
    <dgm:cxn modelId="{C46B24B5-C560-4407-9331-8231C90728CF}" type="presParOf" srcId="{3F55A421-BED1-4DDE-846B-49450D09B0AE}" destId="{7645DAB4-03BD-4C7E-A981-DFE20F257BC4}" srcOrd="1" destOrd="0" presId="urn:microsoft.com/office/officeart/2005/8/layout/list1"/>
    <dgm:cxn modelId="{C73A5330-E5C7-4ED6-8FD7-9E973FE9E4E3}" type="presParOf" srcId="{62B9D789-85C1-42AE-A6F5-C93F2D0B7941}" destId="{4750FEB1-A78E-479E-BAD3-AEBAC30804CB}" srcOrd="9" destOrd="0" presId="urn:microsoft.com/office/officeart/2005/8/layout/list1"/>
    <dgm:cxn modelId="{41E80513-A383-49BA-9A61-D8E27BACF449}" type="presParOf" srcId="{62B9D789-85C1-42AE-A6F5-C93F2D0B7941}" destId="{E4637BB2-33FD-4945-A890-45C866561CF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F80E2D-D0C4-41C5-A07B-70A396972D5D}" type="doc">
      <dgm:prSet loTypeId="urn:microsoft.com/office/officeart/2005/8/layout/hList3" loCatId="list" qsTypeId="urn:microsoft.com/office/officeart/2005/8/quickstyle/simple1" qsCatId="simple" csTypeId="urn:microsoft.com/office/officeart/2005/8/colors/accent3_1" csCatId="accent3" phldr="1"/>
      <dgm:spPr/>
      <dgm:t>
        <a:bodyPr/>
        <a:lstStyle/>
        <a:p>
          <a:endParaRPr lang="en-IN"/>
        </a:p>
      </dgm:t>
    </dgm:pt>
    <dgm:pt modelId="{0B3190B5-7E85-4DEC-A4ED-67CD80A99A9B}">
      <dgm:prSet phldrT="[Text]"/>
      <dgm:spPr/>
      <dgm:t>
        <a:bodyPr/>
        <a:lstStyle/>
        <a:p>
          <a:r>
            <a:rPr lang="en-IN" b="1" i="0" dirty="0">
              <a:latin typeface="Times New Roman" panose="02020603050405020304" pitchFamily="18" charset="0"/>
              <a:cs typeface="Times New Roman" panose="02020603050405020304" pitchFamily="18" charset="0"/>
            </a:rPr>
            <a:t>Cognizable offences:</a:t>
          </a:r>
        </a:p>
        <a:p>
          <a:r>
            <a:rPr lang="en-IN" b="0" i="0" dirty="0">
              <a:solidFill>
                <a:schemeClr val="accent2"/>
              </a:solidFill>
              <a:latin typeface="Times New Roman" panose="02020603050405020304" pitchFamily="18" charset="0"/>
              <a:cs typeface="Times New Roman" panose="02020603050405020304" pitchFamily="18" charset="0"/>
            </a:rPr>
            <a:t>An offence, where a police offer can arrest without a warrant.</a:t>
          </a:r>
          <a:endParaRPr lang="en-IN" dirty="0">
            <a:solidFill>
              <a:schemeClr val="accent2"/>
            </a:solidFill>
            <a:latin typeface="Times New Roman" panose="02020603050405020304" pitchFamily="18" charset="0"/>
            <a:cs typeface="Times New Roman" panose="02020603050405020304" pitchFamily="18" charset="0"/>
          </a:endParaRPr>
        </a:p>
      </dgm:t>
    </dgm:pt>
    <dgm:pt modelId="{9533765F-2B71-41BF-8359-422A0A1BA6BF}" type="parTrans" cxnId="{FB5FD8FE-0EBD-4904-BD94-479C5C27B3EB}">
      <dgm:prSet/>
      <dgm:spPr/>
      <dgm:t>
        <a:bodyPr/>
        <a:lstStyle/>
        <a:p>
          <a:endParaRPr lang="en-IN"/>
        </a:p>
      </dgm:t>
    </dgm:pt>
    <dgm:pt modelId="{6E948587-FD93-4DD9-BD9D-5725175EAB60}" type="sibTrans" cxnId="{FB5FD8FE-0EBD-4904-BD94-479C5C27B3EB}">
      <dgm:prSet/>
      <dgm:spPr/>
      <dgm:t>
        <a:bodyPr/>
        <a:lstStyle/>
        <a:p>
          <a:endParaRPr lang="en-IN"/>
        </a:p>
      </dgm:t>
    </dgm:pt>
    <dgm:pt modelId="{9FA809D6-C4DC-4ABD-9EFA-2E525A32D0E4}">
      <dgm:prSet phldrT="[Text]"/>
      <dgm:spPr/>
      <dgm:t>
        <a:bodyPr/>
        <a:lstStyle/>
        <a:p>
          <a:r>
            <a:rPr lang="en-IN" b="1" i="0" dirty="0">
              <a:latin typeface="Times New Roman" panose="02020603050405020304" pitchFamily="18" charset="0"/>
              <a:cs typeface="Times New Roman" panose="02020603050405020304" pitchFamily="18" charset="0"/>
            </a:rPr>
            <a:t>Non-cognizable offences</a:t>
          </a:r>
          <a:r>
            <a:rPr lang="en-IN" b="1" i="0" dirty="0"/>
            <a:t>:</a:t>
          </a:r>
        </a:p>
        <a:p>
          <a:r>
            <a:rPr lang="en-IN" b="0" i="0" dirty="0">
              <a:solidFill>
                <a:srgbClr val="FF0000"/>
              </a:solidFill>
              <a:latin typeface="Times New Roman" panose="02020603050405020304" pitchFamily="18" charset="0"/>
              <a:cs typeface="Times New Roman" panose="02020603050405020304" pitchFamily="18" charset="0"/>
            </a:rPr>
            <a:t>An offence, where a police officer can arrest only with a warrant</a:t>
          </a:r>
          <a:endParaRPr lang="en-IN" dirty="0">
            <a:solidFill>
              <a:srgbClr val="FF0000"/>
            </a:solidFill>
            <a:latin typeface="Times New Roman" panose="02020603050405020304" pitchFamily="18" charset="0"/>
            <a:cs typeface="Times New Roman" panose="02020603050405020304" pitchFamily="18" charset="0"/>
          </a:endParaRPr>
        </a:p>
      </dgm:t>
    </dgm:pt>
    <dgm:pt modelId="{13376DBB-E4CE-46F3-B681-8C0DF3F6A3B9}" type="parTrans" cxnId="{7445FC32-0CBB-4095-8AB8-24B498C36606}">
      <dgm:prSet/>
      <dgm:spPr/>
      <dgm:t>
        <a:bodyPr/>
        <a:lstStyle/>
        <a:p>
          <a:endParaRPr lang="en-IN"/>
        </a:p>
      </dgm:t>
    </dgm:pt>
    <dgm:pt modelId="{A603A476-E018-4EF8-9C25-DA0A3C5AFEA7}" type="sibTrans" cxnId="{7445FC32-0CBB-4095-8AB8-24B498C36606}">
      <dgm:prSet/>
      <dgm:spPr/>
      <dgm:t>
        <a:bodyPr/>
        <a:lstStyle/>
        <a:p>
          <a:endParaRPr lang="en-IN"/>
        </a:p>
      </dgm:t>
    </dgm:pt>
    <dgm:pt modelId="{BA0E295E-9B39-40D9-A846-0CA73F22E9DF}">
      <dgm:prSet phldrT="[Text]" custT="1"/>
      <dgm:spPr/>
      <dgm:t>
        <a:bodyPr/>
        <a:lstStyle/>
        <a:p>
          <a:endParaRPr lang="en-IN" sz="1900" dirty="0"/>
        </a:p>
      </dgm:t>
    </dgm:pt>
    <dgm:pt modelId="{2B8D3AB7-0F5B-40DC-997A-2081332A729D}" type="sibTrans" cxnId="{273109C2-B9FF-4DE7-B266-DF7985DFF1E7}">
      <dgm:prSet/>
      <dgm:spPr/>
      <dgm:t>
        <a:bodyPr/>
        <a:lstStyle/>
        <a:p>
          <a:endParaRPr lang="en-IN"/>
        </a:p>
      </dgm:t>
    </dgm:pt>
    <dgm:pt modelId="{824CD8B7-C3A7-4CB4-83CF-1C01BCEB81EA}" type="parTrans" cxnId="{273109C2-B9FF-4DE7-B266-DF7985DFF1E7}">
      <dgm:prSet/>
      <dgm:spPr/>
      <dgm:t>
        <a:bodyPr/>
        <a:lstStyle/>
        <a:p>
          <a:endParaRPr lang="en-IN"/>
        </a:p>
      </dgm:t>
    </dgm:pt>
    <dgm:pt modelId="{A1BC35F3-5CA7-43B0-B2DF-0071BC27A9F2}" type="pres">
      <dgm:prSet presAssocID="{97F80E2D-D0C4-41C5-A07B-70A396972D5D}" presName="composite" presStyleCnt="0">
        <dgm:presLayoutVars>
          <dgm:chMax val="1"/>
          <dgm:dir/>
          <dgm:resizeHandles val="exact"/>
        </dgm:presLayoutVars>
      </dgm:prSet>
      <dgm:spPr/>
    </dgm:pt>
    <dgm:pt modelId="{5C64E34D-0F36-4448-AEBC-D7A8D4B32AC5}" type="pres">
      <dgm:prSet presAssocID="{BA0E295E-9B39-40D9-A846-0CA73F22E9DF}" presName="roof" presStyleLbl="dkBgShp" presStyleIdx="0" presStyleCnt="2" custScaleY="136812" custLinFactNeighborX="4558" custLinFactNeighborY="37699"/>
      <dgm:spPr/>
    </dgm:pt>
    <dgm:pt modelId="{216FDDCF-27F0-4B56-AAF7-AFEB957F3298}" type="pres">
      <dgm:prSet presAssocID="{BA0E295E-9B39-40D9-A846-0CA73F22E9DF}" presName="pillars" presStyleCnt="0"/>
      <dgm:spPr/>
    </dgm:pt>
    <dgm:pt modelId="{B54CA0BA-5553-4387-BA77-0CB03C088F33}" type="pres">
      <dgm:prSet presAssocID="{BA0E295E-9B39-40D9-A846-0CA73F22E9DF}" presName="pillar1" presStyleLbl="node1" presStyleIdx="0" presStyleCnt="2" custLinFactNeighborX="-23647" custLinFactNeighborY="-74745">
        <dgm:presLayoutVars>
          <dgm:bulletEnabled val="1"/>
        </dgm:presLayoutVars>
      </dgm:prSet>
      <dgm:spPr/>
    </dgm:pt>
    <dgm:pt modelId="{727A9D85-FD44-4749-8D5A-8851E7A802A7}" type="pres">
      <dgm:prSet presAssocID="{9FA809D6-C4DC-4ABD-9EFA-2E525A32D0E4}" presName="pillarX" presStyleLbl="node1" presStyleIdx="1" presStyleCnt="2" custLinFactNeighborX="285" custLinFactNeighborY="-53707">
        <dgm:presLayoutVars>
          <dgm:bulletEnabled val="1"/>
        </dgm:presLayoutVars>
      </dgm:prSet>
      <dgm:spPr/>
    </dgm:pt>
    <dgm:pt modelId="{D7229217-7B77-467A-A00E-CAA801363C15}" type="pres">
      <dgm:prSet presAssocID="{BA0E295E-9B39-40D9-A846-0CA73F22E9DF}" presName="base" presStyleLbl="dkBgShp" presStyleIdx="1" presStyleCnt="2" custScaleY="38583"/>
      <dgm:spPr/>
    </dgm:pt>
  </dgm:ptLst>
  <dgm:cxnLst>
    <dgm:cxn modelId="{7445FC32-0CBB-4095-8AB8-24B498C36606}" srcId="{BA0E295E-9B39-40D9-A846-0CA73F22E9DF}" destId="{9FA809D6-C4DC-4ABD-9EFA-2E525A32D0E4}" srcOrd="1" destOrd="0" parTransId="{13376DBB-E4CE-46F3-B681-8C0DF3F6A3B9}" sibTransId="{A603A476-E018-4EF8-9C25-DA0A3C5AFEA7}"/>
    <dgm:cxn modelId="{BC9E4651-2B8A-4A4A-9147-01AB5D416CBE}" type="presOf" srcId="{BA0E295E-9B39-40D9-A846-0CA73F22E9DF}" destId="{5C64E34D-0F36-4448-AEBC-D7A8D4B32AC5}" srcOrd="0" destOrd="0" presId="urn:microsoft.com/office/officeart/2005/8/layout/hList3"/>
    <dgm:cxn modelId="{97E0D69F-C475-439B-B4C7-E1F03561F6F8}" type="presOf" srcId="{0B3190B5-7E85-4DEC-A4ED-67CD80A99A9B}" destId="{B54CA0BA-5553-4387-BA77-0CB03C088F33}" srcOrd="0" destOrd="0" presId="urn:microsoft.com/office/officeart/2005/8/layout/hList3"/>
    <dgm:cxn modelId="{273109C2-B9FF-4DE7-B266-DF7985DFF1E7}" srcId="{97F80E2D-D0C4-41C5-A07B-70A396972D5D}" destId="{BA0E295E-9B39-40D9-A846-0CA73F22E9DF}" srcOrd="0" destOrd="0" parTransId="{824CD8B7-C3A7-4CB4-83CF-1C01BCEB81EA}" sibTransId="{2B8D3AB7-0F5B-40DC-997A-2081332A729D}"/>
    <dgm:cxn modelId="{396A52E0-9E99-42CE-8B60-272BCA09E1E2}" type="presOf" srcId="{9FA809D6-C4DC-4ABD-9EFA-2E525A32D0E4}" destId="{727A9D85-FD44-4749-8D5A-8851E7A802A7}" srcOrd="0" destOrd="0" presId="urn:microsoft.com/office/officeart/2005/8/layout/hList3"/>
    <dgm:cxn modelId="{143508E6-F718-4F03-94CF-D57231569E51}" type="presOf" srcId="{97F80E2D-D0C4-41C5-A07B-70A396972D5D}" destId="{A1BC35F3-5CA7-43B0-B2DF-0071BC27A9F2}" srcOrd="0" destOrd="0" presId="urn:microsoft.com/office/officeart/2005/8/layout/hList3"/>
    <dgm:cxn modelId="{FB5FD8FE-0EBD-4904-BD94-479C5C27B3EB}" srcId="{BA0E295E-9B39-40D9-A846-0CA73F22E9DF}" destId="{0B3190B5-7E85-4DEC-A4ED-67CD80A99A9B}" srcOrd="0" destOrd="0" parTransId="{9533765F-2B71-41BF-8359-422A0A1BA6BF}" sibTransId="{6E948587-FD93-4DD9-BD9D-5725175EAB60}"/>
    <dgm:cxn modelId="{29E6B948-A179-4EE2-8149-10905C2B5042}" type="presParOf" srcId="{A1BC35F3-5CA7-43B0-B2DF-0071BC27A9F2}" destId="{5C64E34D-0F36-4448-AEBC-D7A8D4B32AC5}" srcOrd="0" destOrd="0" presId="urn:microsoft.com/office/officeart/2005/8/layout/hList3"/>
    <dgm:cxn modelId="{7F1126EF-1023-4DF3-900C-210B31DE8AF8}" type="presParOf" srcId="{A1BC35F3-5CA7-43B0-B2DF-0071BC27A9F2}" destId="{216FDDCF-27F0-4B56-AAF7-AFEB957F3298}" srcOrd="1" destOrd="0" presId="urn:microsoft.com/office/officeart/2005/8/layout/hList3"/>
    <dgm:cxn modelId="{D84B5111-C78E-4E98-86F5-7B402EBDBFBE}" type="presParOf" srcId="{216FDDCF-27F0-4B56-AAF7-AFEB957F3298}" destId="{B54CA0BA-5553-4387-BA77-0CB03C088F33}" srcOrd="0" destOrd="0" presId="urn:microsoft.com/office/officeart/2005/8/layout/hList3"/>
    <dgm:cxn modelId="{200B7817-E83D-4EC2-B49B-F63136B91788}" type="presParOf" srcId="{216FDDCF-27F0-4B56-AAF7-AFEB957F3298}" destId="{727A9D85-FD44-4749-8D5A-8851E7A802A7}" srcOrd="1" destOrd="0" presId="urn:microsoft.com/office/officeart/2005/8/layout/hList3"/>
    <dgm:cxn modelId="{3967EBF2-A369-4B72-A21B-AE24CB0AEEF5}" type="presParOf" srcId="{A1BC35F3-5CA7-43B0-B2DF-0071BC27A9F2}" destId="{D7229217-7B77-467A-A00E-CAA801363C15}"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12349-E44B-471D-AD73-32EDDAEB358D}">
      <dsp:nvSpPr>
        <dsp:cNvPr id="0" name=""/>
        <dsp:cNvSpPr/>
      </dsp:nvSpPr>
      <dsp:spPr>
        <a:xfrm>
          <a:off x="381006" y="24213"/>
          <a:ext cx="2698601" cy="1118790"/>
        </a:xfrm>
        <a:prstGeom prst="rect">
          <a:avLst/>
        </a:prstGeom>
        <a:solidFill>
          <a:schemeClr val="accent1">
            <a:lumMod val="60000"/>
            <a:lumOff val="4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1" kern="1200" dirty="0">
              <a:solidFill>
                <a:schemeClr val="tx1"/>
              </a:solidFill>
              <a:latin typeface="Times New Roman" panose="02020603050405020304" pitchFamily="18" charset="0"/>
              <a:cs typeface="Times New Roman" panose="02020603050405020304" pitchFamily="18" charset="0"/>
            </a:rPr>
            <a:t>It is a shortcut to Success</a:t>
          </a:r>
          <a:endParaRPr lang="en-IN" sz="2400" b="1" i="1" kern="1200" dirty="0">
            <a:solidFill>
              <a:schemeClr val="tx1"/>
            </a:solidFill>
            <a:latin typeface="Times New Roman" panose="02020603050405020304" pitchFamily="18" charset="0"/>
            <a:cs typeface="Times New Roman" panose="02020603050405020304" pitchFamily="18" charset="0"/>
          </a:endParaRPr>
        </a:p>
      </dsp:txBody>
      <dsp:txXfrm>
        <a:off x="381006" y="24213"/>
        <a:ext cx="2698601" cy="1118790"/>
      </dsp:txXfrm>
    </dsp:sp>
    <dsp:sp modelId="{1B52E5D9-8BF7-450B-8962-9C2044D01240}">
      <dsp:nvSpPr>
        <dsp:cNvPr id="0" name=""/>
        <dsp:cNvSpPr/>
      </dsp:nvSpPr>
      <dsp:spPr>
        <a:xfrm>
          <a:off x="3278690" y="50802"/>
          <a:ext cx="2542005" cy="1218009"/>
        </a:xfrm>
        <a:prstGeom prst="rect">
          <a:avLst/>
        </a:prstGeom>
        <a:solidFill>
          <a:schemeClr val="accent1">
            <a:lumMod val="60000"/>
            <a:lumOff val="4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1" kern="1200" dirty="0">
              <a:solidFill>
                <a:schemeClr val="tx1"/>
              </a:solidFill>
              <a:latin typeface="Times New Roman" panose="02020603050405020304" pitchFamily="18" charset="0"/>
              <a:cs typeface="Times New Roman" panose="02020603050405020304" pitchFamily="18" charset="0"/>
            </a:rPr>
            <a:t>Cheat Because others are doing so</a:t>
          </a:r>
          <a:endParaRPr lang="en-IN" sz="2400" b="1" i="1" kern="1200" dirty="0">
            <a:solidFill>
              <a:schemeClr val="tx1"/>
            </a:solidFill>
            <a:latin typeface="Times New Roman" panose="02020603050405020304" pitchFamily="18" charset="0"/>
            <a:cs typeface="Times New Roman" panose="02020603050405020304" pitchFamily="18" charset="0"/>
          </a:endParaRPr>
        </a:p>
      </dsp:txBody>
      <dsp:txXfrm>
        <a:off x="3278690" y="50802"/>
        <a:ext cx="2542005" cy="1218009"/>
      </dsp:txXfrm>
    </dsp:sp>
    <dsp:sp modelId="{CAA00FA1-94C5-4B82-AF75-DAEE72F37EDD}">
      <dsp:nvSpPr>
        <dsp:cNvPr id="0" name=""/>
        <dsp:cNvSpPr/>
      </dsp:nvSpPr>
      <dsp:spPr>
        <a:xfrm>
          <a:off x="1577142" y="1397002"/>
          <a:ext cx="3170336" cy="1218009"/>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1" kern="1200" dirty="0">
              <a:solidFill>
                <a:schemeClr val="tx1"/>
              </a:solidFill>
              <a:latin typeface="Times New Roman" panose="02020603050405020304" pitchFamily="18" charset="0"/>
              <a:cs typeface="Times New Roman" panose="02020603050405020304" pitchFamily="18" charset="0"/>
            </a:rPr>
            <a:t>People feel no one is Watching</a:t>
          </a:r>
          <a:endParaRPr lang="en-IN" sz="2400" b="1" i="1" kern="1200" dirty="0">
            <a:solidFill>
              <a:schemeClr val="tx1"/>
            </a:solidFill>
            <a:latin typeface="Times New Roman" panose="02020603050405020304" pitchFamily="18" charset="0"/>
            <a:cs typeface="Times New Roman" panose="02020603050405020304" pitchFamily="18" charset="0"/>
          </a:endParaRPr>
        </a:p>
      </dsp:txBody>
      <dsp:txXfrm>
        <a:off x="1577142" y="1397002"/>
        <a:ext cx="3170336" cy="1218009"/>
      </dsp:txXfrm>
    </dsp:sp>
    <dsp:sp modelId="{C51436EC-E584-466A-9E9A-36D0E817BB03}">
      <dsp:nvSpPr>
        <dsp:cNvPr id="0" name=""/>
        <dsp:cNvSpPr/>
      </dsp:nvSpPr>
      <dsp:spPr>
        <a:xfrm>
          <a:off x="1764218" y="2768599"/>
          <a:ext cx="2796184" cy="1218009"/>
        </a:xfrm>
        <a:prstGeom prst="rect">
          <a:avLst/>
        </a:prstGeom>
        <a:solidFill>
          <a:schemeClr val="accent1">
            <a:lumMod val="40000"/>
            <a:lumOff val="6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1" kern="1200" dirty="0">
              <a:solidFill>
                <a:schemeClr val="tx1"/>
              </a:solidFill>
              <a:latin typeface="Times New Roman" panose="02020603050405020304" pitchFamily="18" charset="0"/>
              <a:cs typeface="Times New Roman" panose="02020603050405020304" pitchFamily="18" charset="0"/>
            </a:rPr>
            <a:t>People feel that is the best option for them</a:t>
          </a:r>
          <a:endParaRPr lang="en-IN" sz="2400" b="1" i="1" kern="1200" dirty="0">
            <a:solidFill>
              <a:schemeClr val="tx1"/>
            </a:solidFill>
            <a:latin typeface="Times New Roman" panose="02020603050405020304" pitchFamily="18" charset="0"/>
            <a:cs typeface="Times New Roman" panose="02020603050405020304" pitchFamily="18" charset="0"/>
          </a:endParaRPr>
        </a:p>
      </dsp:txBody>
      <dsp:txXfrm>
        <a:off x="1764218" y="2768599"/>
        <a:ext cx="2796184" cy="12180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7472A-36A6-4960-A3C7-4BA02F4C3709}">
      <dsp:nvSpPr>
        <dsp:cNvPr id="0" name=""/>
        <dsp:cNvSpPr/>
      </dsp:nvSpPr>
      <dsp:spPr>
        <a:xfrm>
          <a:off x="0" y="693423"/>
          <a:ext cx="7162800" cy="378000"/>
        </a:xfrm>
        <a:prstGeom prst="rect">
          <a:avLst/>
        </a:prstGeom>
        <a:solidFill>
          <a:schemeClr val="accent2">
            <a:alpha val="90000"/>
            <a:tint val="40000"/>
            <a:hueOff val="0"/>
            <a:satOff val="0"/>
            <a:lumOff val="0"/>
            <a:alphaOff val="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8EE494-1B50-42B5-9AC8-81824CED89B1}">
      <dsp:nvSpPr>
        <dsp:cNvPr id="0" name=""/>
        <dsp:cNvSpPr/>
      </dsp:nvSpPr>
      <dsp:spPr>
        <a:xfrm>
          <a:off x="407816" y="198663"/>
          <a:ext cx="5009063" cy="891750"/>
        </a:xfrm>
        <a:prstGeom prst="roundRect">
          <a:avLst/>
        </a:prstGeom>
        <a:solidFill>
          <a:schemeClr val="lt1">
            <a:hueOff val="0"/>
            <a:satOff val="0"/>
            <a:lumOff val="0"/>
            <a:alphaOff val="0"/>
          </a:schemeClr>
        </a:solidFill>
        <a:ln w="55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l" defTabSz="1244600">
            <a:lnSpc>
              <a:spcPct val="90000"/>
            </a:lnSpc>
            <a:spcBef>
              <a:spcPct val="0"/>
            </a:spcBef>
            <a:spcAft>
              <a:spcPct val="35000"/>
            </a:spcAft>
            <a:buNone/>
          </a:pPr>
          <a:r>
            <a:rPr lang="en-US" sz="2800" b="1" kern="1200" dirty="0" err="1">
              <a:solidFill>
                <a:srgbClr val="FF0000"/>
              </a:solidFill>
              <a:latin typeface="Times New Roman" panose="02020603050405020304" pitchFamily="18" charset="0"/>
              <a:cs typeface="Times New Roman" panose="02020603050405020304" pitchFamily="18" charset="0"/>
            </a:rPr>
            <a:t>Bailable</a:t>
          </a:r>
          <a:r>
            <a:rPr lang="en-US" sz="2800" b="1" kern="1200" dirty="0">
              <a:solidFill>
                <a:srgbClr val="FF0000"/>
              </a:solidFill>
              <a:latin typeface="Times New Roman" panose="02020603050405020304" pitchFamily="18" charset="0"/>
              <a:cs typeface="Times New Roman" panose="02020603050405020304" pitchFamily="18" charset="0"/>
            </a:rPr>
            <a:t> and non-</a:t>
          </a:r>
          <a:r>
            <a:rPr lang="en-US" sz="2800" b="1" kern="1200" dirty="0" err="1">
              <a:solidFill>
                <a:srgbClr val="FF0000"/>
              </a:solidFill>
              <a:latin typeface="Times New Roman" panose="02020603050405020304" pitchFamily="18" charset="0"/>
              <a:cs typeface="Times New Roman" panose="02020603050405020304" pitchFamily="18" charset="0"/>
            </a:rPr>
            <a:t>bailable</a:t>
          </a:r>
          <a:r>
            <a:rPr lang="en-US" sz="2800" b="1" kern="1200" dirty="0">
              <a:solidFill>
                <a:srgbClr val="FF0000"/>
              </a:solidFill>
              <a:latin typeface="Times New Roman" panose="02020603050405020304" pitchFamily="18" charset="0"/>
              <a:cs typeface="Times New Roman" panose="02020603050405020304" pitchFamily="18" charset="0"/>
            </a:rPr>
            <a:t> offence</a:t>
          </a:r>
          <a:endParaRPr lang="en-IN" sz="2800" b="1" kern="1200" dirty="0">
            <a:solidFill>
              <a:srgbClr val="FF0000"/>
            </a:solidFill>
            <a:latin typeface="Times New Roman" panose="02020603050405020304" pitchFamily="18" charset="0"/>
            <a:cs typeface="Times New Roman" panose="02020603050405020304" pitchFamily="18" charset="0"/>
          </a:endParaRPr>
        </a:p>
      </dsp:txBody>
      <dsp:txXfrm>
        <a:off x="451348" y="242195"/>
        <a:ext cx="4921999" cy="804686"/>
      </dsp:txXfrm>
    </dsp:sp>
    <dsp:sp modelId="{5BBDFF2B-3843-412C-BACA-10212756EA5A}">
      <dsp:nvSpPr>
        <dsp:cNvPr id="0" name=""/>
        <dsp:cNvSpPr/>
      </dsp:nvSpPr>
      <dsp:spPr>
        <a:xfrm>
          <a:off x="0" y="1913164"/>
          <a:ext cx="7162800" cy="378000"/>
        </a:xfrm>
        <a:prstGeom prst="rect">
          <a:avLst/>
        </a:prstGeom>
        <a:solidFill>
          <a:schemeClr val="accent2">
            <a:alpha val="90000"/>
            <a:tint val="40000"/>
            <a:hueOff val="0"/>
            <a:satOff val="0"/>
            <a:lumOff val="0"/>
            <a:alphaOff val="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74D711-3434-489E-90B7-68F2D2382F1E}">
      <dsp:nvSpPr>
        <dsp:cNvPr id="0" name=""/>
        <dsp:cNvSpPr/>
      </dsp:nvSpPr>
      <dsp:spPr>
        <a:xfrm>
          <a:off x="447173" y="1341665"/>
          <a:ext cx="5009063" cy="997322"/>
        </a:xfrm>
        <a:prstGeom prst="roundRect">
          <a:avLst/>
        </a:prstGeom>
        <a:solidFill>
          <a:schemeClr val="lt1">
            <a:hueOff val="0"/>
            <a:satOff val="0"/>
            <a:lumOff val="0"/>
            <a:alphaOff val="0"/>
          </a:schemeClr>
        </a:solidFill>
        <a:ln w="55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C00000"/>
              </a:solidFill>
              <a:latin typeface="Times New Roman" panose="02020603050405020304" pitchFamily="18" charset="0"/>
              <a:cs typeface="Times New Roman" panose="02020603050405020304" pitchFamily="18" charset="0"/>
            </a:rPr>
            <a:t>Cognizable and non-cognizable offence</a:t>
          </a:r>
          <a:r>
            <a:rPr lang="en-US" sz="2400" kern="1200" dirty="0"/>
            <a:t>.</a:t>
          </a:r>
          <a:endParaRPr lang="en-IN" sz="2400" kern="1200" dirty="0"/>
        </a:p>
      </dsp:txBody>
      <dsp:txXfrm>
        <a:off x="495858" y="1390350"/>
        <a:ext cx="4911693" cy="899952"/>
      </dsp:txXfrm>
    </dsp:sp>
    <dsp:sp modelId="{E4637BB2-33FD-4945-A890-45C866561CFC}">
      <dsp:nvSpPr>
        <dsp:cNvPr id="0" name=""/>
        <dsp:cNvSpPr/>
      </dsp:nvSpPr>
      <dsp:spPr>
        <a:xfrm>
          <a:off x="0" y="3203400"/>
          <a:ext cx="7162800" cy="378000"/>
        </a:xfrm>
        <a:prstGeom prst="rect">
          <a:avLst/>
        </a:prstGeom>
        <a:solidFill>
          <a:schemeClr val="accent2">
            <a:alpha val="90000"/>
            <a:tint val="40000"/>
            <a:hueOff val="0"/>
            <a:satOff val="0"/>
            <a:lumOff val="0"/>
            <a:alphaOff val="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45DAB4-03BD-4C7E-A981-DFE20F257BC4}">
      <dsp:nvSpPr>
        <dsp:cNvPr id="0" name=""/>
        <dsp:cNvSpPr/>
      </dsp:nvSpPr>
      <dsp:spPr>
        <a:xfrm>
          <a:off x="447173" y="2566103"/>
          <a:ext cx="5009063" cy="1015296"/>
        </a:xfrm>
        <a:prstGeom prst="roundRect">
          <a:avLst/>
        </a:prstGeom>
        <a:solidFill>
          <a:schemeClr val="lt1">
            <a:hueOff val="0"/>
            <a:satOff val="0"/>
            <a:lumOff val="0"/>
            <a:alphaOff val="0"/>
          </a:schemeClr>
        </a:solidFill>
        <a:ln w="55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accent6"/>
              </a:solidFill>
              <a:latin typeface="Times New Roman" panose="02020603050405020304" pitchFamily="18" charset="0"/>
              <a:cs typeface="Times New Roman" panose="02020603050405020304" pitchFamily="18" charset="0"/>
            </a:rPr>
            <a:t>Compoundable and non compoundable offence</a:t>
          </a:r>
          <a:endParaRPr lang="en-IN" sz="2800" b="1" kern="1200" dirty="0">
            <a:solidFill>
              <a:schemeClr val="accent6"/>
            </a:solidFill>
            <a:latin typeface="Times New Roman" panose="02020603050405020304" pitchFamily="18" charset="0"/>
            <a:cs typeface="Times New Roman" panose="02020603050405020304" pitchFamily="18" charset="0"/>
          </a:endParaRPr>
        </a:p>
      </dsp:txBody>
      <dsp:txXfrm>
        <a:off x="496736" y="2615666"/>
        <a:ext cx="4909937" cy="9161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4E34D-0F36-4448-AEBC-D7A8D4B32AC5}">
      <dsp:nvSpPr>
        <dsp:cNvPr id="0" name=""/>
        <dsp:cNvSpPr/>
      </dsp:nvSpPr>
      <dsp:spPr>
        <a:xfrm>
          <a:off x="0" y="307076"/>
          <a:ext cx="6686550" cy="1309649"/>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endParaRPr lang="en-IN" sz="1900" kern="1200" dirty="0"/>
        </a:p>
      </dsp:txBody>
      <dsp:txXfrm>
        <a:off x="0" y="307076"/>
        <a:ext cx="6686550" cy="1309649"/>
      </dsp:txXfrm>
    </dsp:sp>
    <dsp:sp modelId="{B54CA0BA-5553-4387-BA77-0CB03C088F33}">
      <dsp:nvSpPr>
        <dsp:cNvPr id="0" name=""/>
        <dsp:cNvSpPr/>
      </dsp:nvSpPr>
      <dsp:spPr>
        <a:xfrm>
          <a:off x="0" y="0"/>
          <a:ext cx="3343274" cy="2010251"/>
        </a:xfrm>
        <a:prstGeom prst="rect">
          <a:avLst/>
        </a:prstGeom>
        <a:solidFill>
          <a:schemeClr val="lt1">
            <a:hueOff val="0"/>
            <a:satOff val="0"/>
            <a:lumOff val="0"/>
            <a:alphaOff val="0"/>
          </a:schemeClr>
        </a:solidFill>
        <a:ln w="55000" cap="flat" cmpd="thickThin"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b="1" i="0" kern="1200" dirty="0">
              <a:latin typeface="Times New Roman" panose="02020603050405020304" pitchFamily="18" charset="0"/>
              <a:cs typeface="Times New Roman" panose="02020603050405020304" pitchFamily="18" charset="0"/>
            </a:rPr>
            <a:t>Cognizable offences:</a:t>
          </a:r>
        </a:p>
        <a:p>
          <a:pPr marL="0" lvl="0" indent="0" algn="ctr" defTabSz="1022350">
            <a:lnSpc>
              <a:spcPct val="90000"/>
            </a:lnSpc>
            <a:spcBef>
              <a:spcPct val="0"/>
            </a:spcBef>
            <a:spcAft>
              <a:spcPct val="35000"/>
            </a:spcAft>
            <a:buNone/>
          </a:pPr>
          <a:r>
            <a:rPr lang="en-IN" sz="2300" b="0" i="0" kern="1200" dirty="0">
              <a:solidFill>
                <a:schemeClr val="accent2"/>
              </a:solidFill>
              <a:latin typeface="Times New Roman" panose="02020603050405020304" pitchFamily="18" charset="0"/>
              <a:cs typeface="Times New Roman" panose="02020603050405020304" pitchFamily="18" charset="0"/>
            </a:rPr>
            <a:t>An offence, where a police offer can arrest without a warrant.</a:t>
          </a:r>
          <a:endParaRPr lang="en-IN" sz="2300" kern="1200" dirty="0">
            <a:solidFill>
              <a:schemeClr val="accent2"/>
            </a:solidFill>
            <a:latin typeface="Times New Roman" panose="02020603050405020304" pitchFamily="18" charset="0"/>
            <a:cs typeface="Times New Roman" panose="02020603050405020304" pitchFamily="18" charset="0"/>
          </a:endParaRPr>
        </a:p>
      </dsp:txBody>
      <dsp:txXfrm>
        <a:off x="0" y="0"/>
        <a:ext cx="3343274" cy="2010251"/>
      </dsp:txXfrm>
    </dsp:sp>
    <dsp:sp modelId="{727A9D85-FD44-4749-8D5A-8851E7A802A7}">
      <dsp:nvSpPr>
        <dsp:cNvPr id="0" name=""/>
        <dsp:cNvSpPr/>
      </dsp:nvSpPr>
      <dsp:spPr>
        <a:xfrm>
          <a:off x="3343275" y="9"/>
          <a:ext cx="3343274" cy="2010251"/>
        </a:xfrm>
        <a:prstGeom prst="rect">
          <a:avLst/>
        </a:prstGeom>
        <a:solidFill>
          <a:schemeClr val="lt1">
            <a:hueOff val="0"/>
            <a:satOff val="0"/>
            <a:lumOff val="0"/>
            <a:alphaOff val="0"/>
          </a:schemeClr>
        </a:solidFill>
        <a:ln w="55000" cap="flat" cmpd="thickThin"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b="1" i="0" kern="1200" dirty="0">
              <a:latin typeface="Times New Roman" panose="02020603050405020304" pitchFamily="18" charset="0"/>
              <a:cs typeface="Times New Roman" panose="02020603050405020304" pitchFamily="18" charset="0"/>
            </a:rPr>
            <a:t>Non-cognizable offences</a:t>
          </a:r>
          <a:r>
            <a:rPr lang="en-IN" sz="2300" b="1" i="0" kern="1200" dirty="0"/>
            <a:t>:</a:t>
          </a:r>
        </a:p>
        <a:p>
          <a:pPr marL="0" lvl="0" indent="0" algn="ctr" defTabSz="1022350">
            <a:lnSpc>
              <a:spcPct val="90000"/>
            </a:lnSpc>
            <a:spcBef>
              <a:spcPct val="0"/>
            </a:spcBef>
            <a:spcAft>
              <a:spcPct val="35000"/>
            </a:spcAft>
            <a:buNone/>
          </a:pPr>
          <a:r>
            <a:rPr lang="en-IN" sz="2300" b="0" i="0" kern="1200" dirty="0">
              <a:solidFill>
                <a:srgbClr val="FF0000"/>
              </a:solidFill>
              <a:latin typeface="Times New Roman" panose="02020603050405020304" pitchFamily="18" charset="0"/>
              <a:cs typeface="Times New Roman" panose="02020603050405020304" pitchFamily="18" charset="0"/>
            </a:rPr>
            <a:t>An offence, where a police officer can arrest only with a warrant</a:t>
          </a:r>
          <a:endParaRPr lang="en-IN" sz="2300" kern="1200" dirty="0">
            <a:solidFill>
              <a:srgbClr val="FF0000"/>
            </a:solidFill>
            <a:latin typeface="Times New Roman" panose="02020603050405020304" pitchFamily="18" charset="0"/>
            <a:cs typeface="Times New Roman" panose="02020603050405020304" pitchFamily="18" charset="0"/>
          </a:endParaRPr>
        </a:p>
      </dsp:txBody>
      <dsp:txXfrm>
        <a:off x="3343275" y="9"/>
        <a:ext cx="3343274" cy="2010251"/>
      </dsp:txXfrm>
    </dsp:sp>
    <dsp:sp modelId="{D7229217-7B77-467A-A00E-CAA801363C15}">
      <dsp:nvSpPr>
        <dsp:cNvPr id="0" name=""/>
        <dsp:cNvSpPr/>
      </dsp:nvSpPr>
      <dsp:spPr>
        <a:xfrm>
          <a:off x="0" y="3158496"/>
          <a:ext cx="6686550" cy="86179"/>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98BD8479-746A-4B78-8BE3-B33DF4ADBCC5}" type="datetimeFigureOut">
              <a:rPr lang="en-US" smtClean="0"/>
              <a:pPr/>
              <a:t>12/19/2019</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DC0EDC58-5E26-4320-830C-47E7D552774B}" type="slidenum">
              <a:rPr lang="en-US" smtClean="0"/>
              <a:pPr/>
              <a:t>‹#›</a:t>
            </a:fld>
            <a:endParaRPr lang="en-US"/>
          </a:p>
        </p:txBody>
      </p:sp>
    </p:spTree>
    <p:extLst>
      <p:ext uri="{BB962C8B-B14F-4D97-AF65-F5344CB8AC3E}">
        <p14:creationId xmlns:p14="http://schemas.microsoft.com/office/powerpoint/2010/main" val="2743388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1A0A540-2411-496B-8133-360846878AAE}" type="datetimeFigureOut">
              <a:rPr lang="en-US" smtClean="0"/>
              <a:pPr/>
              <a:t>12/19/2019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2CE2AF0-C0C4-42DB-A65D-A716A49A20B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1A0A540-2411-496B-8133-360846878AAE}"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E2AF0-C0C4-42DB-A65D-A716A49A20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1A0A540-2411-496B-8133-360846878AAE}"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E2AF0-C0C4-42DB-A65D-A716A49A20B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EE5BD3AF-131E-42F4-96A5-35263CC0CE8A}" type="datetimeFigureOut">
              <a:rPr lang="en-IN" smtClean="0">
                <a:solidFill>
                  <a:prstClr val="black">
                    <a:tint val="75000"/>
                  </a:prstClr>
                </a:solidFill>
              </a:rPr>
              <a:pPr/>
              <a:t>19-12-2019</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E3F5C18B-585D-42D8-A4D0-249D261D69D9}"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155481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E5BD3AF-131E-42F4-96A5-35263CC0CE8A}" type="datetimeFigureOut">
              <a:rPr lang="en-IN" smtClean="0">
                <a:solidFill>
                  <a:prstClr val="black">
                    <a:tint val="75000"/>
                  </a:prstClr>
                </a:solidFill>
              </a:rPr>
              <a:pPr/>
              <a:t>19-12-2019</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E3F5C18B-585D-42D8-A4D0-249D261D69D9}"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176980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N"/>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5BD3AF-131E-42F4-96A5-35263CC0CE8A}" type="datetimeFigureOut">
              <a:rPr lang="en-IN" smtClean="0">
                <a:solidFill>
                  <a:prstClr val="black">
                    <a:tint val="75000"/>
                  </a:prstClr>
                </a:solidFill>
              </a:rPr>
              <a:pPr/>
              <a:t>19-12-2019</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E3F5C18B-585D-42D8-A4D0-249D261D69D9}"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36256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EE5BD3AF-131E-42F4-96A5-35263CC0CE8A}" type="datetimeFigureOut">
              <a:rPr lang="en-IN" smtClean="0">
                <a:solidFill>
                  <a:prstClr val="black">
                    <a:tint val="75000"/>
                  </a:prstClr>
                </a:solidFill>
              </a:rPr>
              <a:pPr/>
              <a:t>19-12-2019</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E3F5C18B-585D-42D8-A4D0-249D261D69D9}"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03302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EE5BD3AF-131E-42F4-96A5-35263CC0CE8A}" type="datetimeFigureOut">
              <a:rPr lang="en-IN" smtClean="0">
                <a:solidFill>
                  <a:prstClr val="black">
                    <a:tint val="75000"/>
                  </a:prstClr>
                </a:solidFill>
              </a:rPr>
              <a:pPr/>
              <a:t>19-12-2019</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E3F5C18B-585D-42D8-A4D0-249D261D69D9}"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5443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EE5BD3AF-131E-42F4-96A5-35263CC0CE8A}" type="datetimeFigureOut">
              <a:rPr lang="en-IN" smtClean="0">
                <a:solidFill>
                  <a:prstClr val="black">
                    <a:tint val="75000"/>
                  </a:prstClr>
                </a:solidFill>
              </a:rPr>
              <a:pPr/>
              <a:t>19-12-2019</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E3F5C18B-585D-42D8-A4D0-249D261D69D9}"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230393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5BD3AF-131E-42F4-96A5-35263CC0CE8A}" type="datetimeFigureOut">
              <a:rPr lang="en-IN" smtClean="0">
                <a:solidFill>
                  <a:prstClr val="black">
                    <a:tint val="75000"/>
                  </a:prstClr>
                </a:solidFill>
              </a:rPr>
              <a:pPr/>
              <a:t>19-12-2019</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E3F5C18B-585D-42D8-A4D0-249D261D69D9}"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160124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E5BD3AF-131E-42F4-96A5-35263CC0CE8A}" type="datetimeFigureOut">
              <a:rPr lang="en-IN" smtClean="0">
                <a:solidFill>
                  <a:prstClr val="black">
                    <a:tint val="75000"/>
                  </a:prstClr>
                </a:solidFill>
              </a:rPr>
              <a:pPr/>
              <a:t>19-12-2019</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E3F5C18B-585D-42D8-A4D0-249D261D69D9}"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701013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1A0A540-2411-496B-8133-360846878AAE}"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E2AF0-C0C4-42DB-A65D-A716A49A20B6}"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E5BD3AF-131E-42F4-96A5-35263CC0CE8A}" type="datetimeFigureOut">
              <a:rPr lang="en-IN" smtClean="0">
                <a:solidFill>
                  <a:prstClr val="black">
                    <a:tint val="75000"/>
                  </a:prstClr>
                </a:solidFill>
              </a:rPr>
              <a:pPr/>
              <a:t>19-12-2019</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E3F5C18B-585D-42D8-A4D0-249D261D69D9}"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987271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E5BD3AF-131E-42F4-96A5-35263CC0CE8A}" type="datetimeFigureOut">
              <a:rPr lang="en-IN" smtClean="0">
                <a:solidFill>
                  <a:prstClr val="black">
                    <a:tint val="75000"/>
                  </a:prstClr>
                </a:solidFill>
              </a:rPr>
              <a:pPr/>
              <a:t>19-12-2019</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E3F5C18B-585D-42D8-A4D0-249D261D69D9}"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65740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E5BD3AF-131E-42F4-96A5-35263CC0CE8A}" type="datetimeFigureOut">
              <a:rPr lang="en-IN" smtClean="0">
                <a:solidFill>
                  <a:prstClr val="black">
                    <a:tint val="75000"/>
                  </a:prstClr>
                </a:solidFill>
              </a:rPr>
              <a:pPr/>
              <a:t>19-12-2019</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E3F5C18B-585D-42D8-A4D0-249D261D69D9}"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2662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1A0A540-2411-496B-8133-360846878AAE}"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E2AF0-C0C4-42DB-A65D-A716A49A20B6}"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1A0A540-2411-496B-8133-360846878AAE}" type="datetimeFigureOut">
              <a:rPr lang="en-US" smtClean="0"/>
              <a:pPr/>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CE2AF0-C0C4-42DB-A65D-A716A49A20B6}"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1A0A540-2411-496B-8133-360846878AAE}" type="datetimeFigureOut">
              <a:rPr lang="en-US" smtClean="0"/>
              <a:pPr/>
              <a:t>12/19/2019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CE2AF0-C0C4-42DB-A65D-A716A49A20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A0A540-2411-496B-8133-360846878AAE}" type="datetimeFigureOut">
              <a:rPr lang="en-US" smtClean="0"/>
              <a:pPr/>
              <a:t>12/19/2019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CE2AF0-C0C4-42DB-A65D-A716A49A20B6}"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A0A540-2411-496B-8133-360846878AAE}" type="datetimeFigureOut">
              <a:rPr lang="en-US" smtClean="0"/>
              <a:pPr/>
              <a:t>12/19/2019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CE2AF0-C0C4-42DB-A65D-A716A49A20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1A0A540-2411-496B-8133-360846878AAE}" type="datetimeFigureOut">
              <a:rPr lang="en-US" smtClean="0"/>
              <a:pPr/>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CE2AF0-C0C4-42DB-A65D-A716A49A20B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1A0A540-2411-496B-8133-360846878AAE}" type="datetimeFigureOut">
              <a:rPr lang="en-US" smtClean="0"/>
              <a:pPr/>
              <a:t>12/19/2019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2CE2AF0-C0C4-42DB-A65D-A716A49A20B6}"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1A0A540-2411-496B-8133-360846878AAE}" type="datetimeFigureOut">
              <a:rPr lang="en-US" smtClean="0"/>
              <a:pPr/>
              <a:t>12/19/2019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2CE2AF0-C0C4-42DB-A65D-A716A49A20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E5BD3AF-131E-42F4-96A5-35263CC0CE8A}" type="datetimeFigureOut">
              <a:rPr lang="en-IN" smtClean="0">
                <a:solidFill>
                  <a:prstClr val="black">
                    <a:tint val="75000"/>
                  </a:prstClr>
                </a:solidFill>
              </a:rPr>
              <a:pPr/>
              <a:t>19-12-2019</a:t>
            </a:fld>
            <a:endParaRPr lang="en-IN">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3F5C18B-585D-42D8-A4D0-249D261D69D9}"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1420974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png"/><Relationship Id="rId9"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29.jpg"/><Relationship Id="rId4" Type="http://schemas.openxmlformats.org/officeDocument/2006/relationships/image" Target="../media/image28.wmf"/></Relationships>
</file>

<file path=ppt/slides/_rels/slide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7036" y="1965966"/>
            <a:ext cx="1607344" cy="934568"/>
          </a:xfrm>
          <a:prstGeom prst="rect">
            <a:avLst/>
          </a:prstGeom>
        </p:spPr>
      </p:pic>
      <p:pic>
        <p:nvPicPr>
          <p:cNvPr id="3" name="Picture 2"/>
          <p:cNvPicPr>
            <a:picLocks noChangeAspect="1"/>
          </p:cNvPicPr>
          <p:nvPr/>
        </p:nvPicPr>
        <p:blipFill>
          <a:blip r:embed="rId3">
            <a:clrChange>
              <a:clrFrom>
                <a:srgbClr val="131313"/>
              </a:clrFrom>
              <a:clrTo>
                <a:srgbClr val="131313">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22412"/>
            <a:ext cx="9144000" cy="6557962"/>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3758" y="4177007"/>
            <a:ext cx="938475" cy="878562"/>
          </a:xfrm>
          <a:prstGeom prst="rect">
            <a:avLst/>
          </a:prstGeom>
          <a:ln w="88900" cap="sq" cmpd="thickThin">
            <a:solidFill>
              <a:srgbClr val="002060"/>
            </a:solidFill>
            <a:prstDash val="solid"/>
            <a:miter lim="800000"/>
          </a:ln>
          <a:effectLst>
            <a:innerShdw blurRad="76200">
              <a:srgbClr val="000000"/>
            </a:innerShdw>
          </a:effectLst>
        </p:spPr>
      </p:pic>
      <p:sp>
        <p:nvSpPr>
          <p:cNvPr id="26" name="TextBox 25"/>
          <p:cNvSpPr txBox="1"/>
          <p:nvPr/>
        </p:nvSpPr>
        <p:spPr>
          <a:xfrm>
            <a:off x="17929" y="5178504"/>
            <a:ext cx="2881997" cy="461665"/>
          </a:xfrm>
          <a:prstGeom prst="rect">
            <a:avLst/>
          </a:prstGeom>
          <a:noFill/>
        </p:spPr>
        <p:txBody>
          <a:bodyPr wrap="square" rtlCol="0">
            <a:spAutoFit/>
          </a:bodyPr>
          <a:lstStyle/>
          <a:p>
            <a:r>
              <a:rPr lang="en-US" sz="2400" b="1" i="1" dirty="0">
                <a:solidFill>
                  <a:schemeClr val="accent5">
                    <a:lumMod val="75000"/>
                  </a:schemeClr>
                </a:solidFill>
                <a:latin typeface="Times New Roman" panose="02020603050405020304" pitchFamily="18" charset="0"/>
                <a:cs typeface="Times New Roman" panose="02020603050405020304" pitchFamily="18" charset="0"/>
              </a:rPr>
              <a:t>Dr. Sanjeev Gupta</a:t>
            </a:r>
            <a:endParaRPr lang="en-IN" sz="2400" b="1" i="1"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4180" y="3380755"/>
            <a:ext cx="1373663" cy="916506"/>
          </a:xfrm>
          <a:prstGeom prst="rect">
            <a:avLst/>
          </a:prstGeom>
          <a:ln w="88900" cap="sq" cmpd="thickThin">
            <a:solidFill>
              <a:srgbClr val="002060"/>
            </a:solidFill>
            <a:prstDash val="solid"/>
            <a:miter lim="800000"/>
          </a:ln>
          <a:effectLst>
            <a:innerShdw blurRad="76200">
              <a:srgbClr val="000000"/>
            </a:innerShdw>
          </a:effectLst>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83758" y="5055568"/>
            <a:ext cx="1157696" cy="794138"/>
          </a:xfrm>
          <a:prstGeom prst="rect">
            <a:avLst/>
          </a:prstGeom>
          <a:ln w="88900" cap="sq" cmpd="thickThin">
            <a:solidFill>
              <a:srgbClr val="002060"/>
            </a:solidFill>
            <a:prstDash val="solid"/>
            <a:miter lim="800000"/>
          </a:ln>
          <a:effectLst>
            <a:innerShdw blurRad="76200">
              <a:srgbClr val="000000"/>
            </a:innerShdw>
          </a:effectLst>
        </p:spPr>
      </p:pic>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54334" y="3566591"/>
            <a:ext cx="1635628" cy="1028700"/>
          </a:xfrm>
          <a:prstGeom prst="rect">
            <a:avLst/>
          </a:prstGeom>
          <a:ln w="88900" cap="sq" cmpd="thickThin">
            <a:solidFill>
              <a:srgbClr val="002060"/>
            </a:solidFill>
            <a:prstDash val="solid"/>
            <a:miter lim="800000"/>
          </a:ln>
          <a:effectLst>
            <a:innerShdw blurRad="76200">
              <a:srgbClr val="000000"/>
            </a:innerShdw>
          </a:effectLst>
        </p:spPr>
      </p:pic>
      <p:pic>
        <p:nvPicPr>
          <p:cNvPr id="34" name="Picture 3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89135" y="4326815"/>
            <a:ext cx="1500571" cy="933645"/>
          </a:xfrm>
          <a:prstGeom prst="rect">
            <a:avLst/>
          </a:prstGeom>
          <a:ln w="88900" cap="sq" cmpd="thickThin">
            <a:solidFill>
              <a:srgbClr val="002060"/>
            </a:solidFill>
            <a:prstDash val="solid"/>
            <a:miter lim="800000"/>
          </a:ln>
          <a:effectLst>
            <a:innerShdw blurRad="76200">
              <a:srgbClr val="000000"/>
            </a:innerShdw>
          </a:effectLst>
        </p:spPr>
      </p:pic>
      <p:pic>
        <p:nvPicPr>
          <p:cNvPr id="35" name="Picture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56209" y="4621167"/>
            <a:ext cx="1409000" cy="950785"/>
          </a:xfrm>
          <a:prstGeom prst="rect">
            <a:avLst/>
          </a:prstGeom>
          <a:ln w="88900" cap="sq" cmpd="thickThin">
            <a:solidFill>
              <a:srgbClr val="002060"/>
            </a:solidFill>
            <a:prstDash val="solid"/>
            <a:miter lim="800000"/>
          </a:ln>
          <a:effectLst>
            <a:innerShdw blurRad="76200">
              <a:srgbClr val="000000"/>
            </a:innerShdw>
          </a:effectLst>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70338" y="3111343"/>
            <a:ext cx="1008897" cy="1028700"/>
          </a:xfrm>
          <a:prstGeom prst="rect">
            <a:avLst/>
          </a:prstGeom>
          <a:ln w="88900" cap="sq" cmpd="thickThin">
            <a:solidFill>
              <a:srgbClr val="002060"/>
            </a:solidFill>
            <a:prstDash val="solid"/>
            <a:miter lim="800000"/>
          </a:ln>
          <a:effectLst>
            <a:innerShdw blurRad="76200">
              <a:srgbClr val="000000"/>
            </a:innerShdw>
          </a:effectLst>
        </p:spPr>
      </p:pic>
      <p:sp>
        <p:nvSpPr>
          <p:cNvPr id="2" name="TextBox 1"/>
          <p:cNvSpPr txBox="1"/>
          <p:nvPr/>
        </p:nvSpPr>
        <p:spPr>
          <a:xfrm>
            <a:off x="93254" y="382316"/>
            <a:ext cx="8610500" cy="1246495"/>
          </a:xfrm>
          <a:prstGeom prst="rect">
            <a:avLst/>
          </a:prstGeom>
          <a:noFill/>
        </p:spPr>
        <p:txBody>
          <a:bodyPr wrap="square" rtlCol="0">
            <a:spAutoFit/>
          </a:bodyPr>
          <a:lstStyle/>
          <a:p>
            <a:pPr algn="ctr"/>
            <a:r>
              <a:rPr lang="en-US" sz="5400" b="1" spc="38" dirty="0">
                <a:ln w="11430"/>
                <a:solidFill>
                  <a:srgbClr val="002060"/>
                </a:solidFill>
                <a:effectLst>
                  <a:outerShdw blurRad="76200" dist="50800" dir="5400000" algn="tl" rotWithShape="0">
                    <a:srgbClr val="000000">
                      <a:alpha val="65000"/>
                    </a:srgbClr>
                  </a:outerShdw>
                </a:effectLst>
                <a:latin typeface="Monotype Corsiva" pitchFamily="66" charset="0"/>
                <a:cs typeface="Times New Roman" pitchFamily="18" charset="0"/>
              </a:rPr>
              <a:t>Cheating and its Ingredients</a:t>
            </a:r>
          </a:p>
          <a:p>
            <a:pPr algn="ctr"/>
            <a:r>
              <a:rPr lang="en-US" sz="2100" i="1" spc="38"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Criminal inquiry procedure</a:t>
            </a:r>
          </a:p>
        </p:txBody>
      </p:sp>
      <p:pic>
        <p:nvPicPr>
          <p:cNvPr id="31" name="Picture 3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72957" y="2826301"/>
            <a:ext cx="1375503" cy="733595"/>
          </a:xfrm>
          <a:prstGeom prst="rect">
            <a:avLst/>
          </a:prstGeom>
          <a:ln w="88900" cap="sq" cmpd="thickThin">
            <a:solidFill>
              <a:srgbClr val="002060"/>
            </a:solidFill>
            <a:prstDash val="solid"/>
            <a:miter lim="800000"/>
          </a:ln>
          <a:effectLst>
            <a:innerShdw blurRad="76200">
              <a:srgbClr val="000000"/>
            </a:innerShdw>
          </a:effectLst>
        </p:spPr>
      </p:pic>
      <p:pic>
        <p:nvPicPr>
          <p:cNvPr id="4" name="Picture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5237" y="1965966"/>
            <a:ext cx="2732763" cy="3089602"/>
          </a:xfrm>
          <a:prstGeom prst="rect">
            <a:avLst/>
          </a:prstGeom>
        </p:spPr>
      </p:pic>
      <p:sp>
        <p:nvSpPr>
          <p:cNvPr id="5" name="TextBox 4">
            <a:extLst>
              <a:ext uri="{FF2B5EF4-FFF2-40B4-BE49-F238E27FC236}">
                <a16:creationId xmlns:a16="http://schemas.microsoft.com/office/drawing/2014/main" id="{CD539CDC-EE49-4097-B053-4FD86EE48882}"/>
              </a:ext>
            </a:extLst>
          </p:cNvPr>
          <p:cNvSpPr txBox="1"/>
          <p:nvPr/>
        </p:nvSpPr>
        <p:spPr>
          <a:xfrm>
            <a:off x="5638800" y="94508"/>
            <a:ext cx="3353927" cy="338554"/>
          </a:xfrm>
          <a:prstGeom prst="rect">
            <a:avLst/>
          </a:prstGeom>
          <a:noFill/>
        </p:spPr>
        <p:txBody>
          <a:bodyPr wrap="square" rtlCol="0">
            <a:spAutoFit/>
          </a:bodyPr>
          <a:lstStyle/>
          <a:p>
            <a:r>
              <a:rPr lang="en-IN" sz="1600" b="1" i="1" dirty="0">
                <a:latin typeface="Times New Roman" panose="02020603050405020304" pitchFamily="18" charset="0"/>
                <a:cs typeface="Times New Roman" panose="02020603050405020304" pitchFamily="18" charset="0"/>
              </a:rPr>
              <a:t>           Only for Academic purposes</a:t>
            </a:r>
          </a:p>
        </p:txBody>
      </p:sp>
    </p:spTree>
    <p:extLst>
      <p:ext uri="{BB962C8B-B14F-4D97-AF65-F5344CB8AC3E}">
        <p14:creationId xmlns:p14="http://schemas.microsoft.com/office/powerpoint/2010/main" val="192618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55"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strVal val="#ppt_w*0.70"/>
                                          </p:val>
                                        </p:tav>
                                        <p:tav tm="100000">
                                          <p:val>
                                            <p:strVal val="#ppt_w"/>
                                          </p:val>
                                        </p:tav>
                                      </p:tavLst>
                                    </p:anim>
                                    <p:anim calcmode="lin" valueType="num">
                                      <p:cBhvr>
                                        <p:cTn id="14" dur="1000" fill="hold"/>
                                        <p:tgtEl>
                                          <p:spTgt spid="26"/>
                                        </p:tgtEl>
                                        <p:attrNameLst>
                                          <p:attrName>ppt_h</p:attrName>
                                        </p:attrNameLst>
                                      </p:cBhvr>
                                      <p:tavLst>
                                        <p:tav tm="0">
                                          <p:val>
                                            <p:strVal val="#ppt_h"/>
                                          </p:val>
                                        </p:tav>
                                        <p:tav tm="100000">
                                          <p:val>
                                            <p:strVal val="#ppt_h"/>
                                          </p:val>
                                        </p:tav>
                                      </p:tavLst>
                                    </p:anim>
                                    <p:animEffect transition="in" filter="fade">
                                      <p:cBhvr>
                                        <p:cTn id="15" dur="10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animEffect transition="in" filter="fade">
                                      <p:cBhvr>
                                        <p:cTn id="27" dur="500"/>
                                        <p:tgtEl>
                                          <p:spTgt spid="28"/>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par>
                                <p:cTn id="33" presetID="53" presetClass="entr" presetSubtype="16"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animEffect transition="in" filter="fade">
                                      <p:cBhvr>
                                        <p:cTn id="37" dur="500"/>
                                        <p:tgtEl>
                                          <p:spTgt spid="34"/>
                                        </p:tgtEl>
                                      </p:cBhvr>
                                    </p:animEffect>
                                  </p:childTnLst>
                                </p:cTn>
                              </p:par>
                              <p:par>
                                <p:cTn id="38" presetID="53" presetClass="entr" presetSubtype="16"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ppt_w</p:attrName>
                                        </p:attrNameLst>
                                      </p:cBhvr>
                                      <p:tavLst>
                                        <p:tav tm="0">
                                          <p:val>
                                            <p:fltVal val="0"/>
                                          </p:val>
                                        </p:tav>
                                        <p:tav tm="100000">
                                          <p:val>
                                            <p:strVal val="#ppt_w"/>
                                          </p:val>
                                        </p:tav>
                                      </p:tavLst>
                                    </p:anim>
                                    <p:anim calcmode="lin" valueType="num">
                                      <p:cBhvr>
                                        <p:cTn id="41" dur="500" fill="hold"/>
                                        <p:tgtEl>
                                          <p:spTgt spid="35"/>
                                        </p:tgtEl>
                                        <p:attrNameLst>
                                          <p:attrName>ppt_h</p:attrName>
                                        </p:attrNameLst>
                                      </p:cBhvr>
                                      <p:tavLst>
                                        <p:tav tm="0">
                                          <p:val>
                                            <p:fltVal val="0"/>
                                          </p:val>
                                        </p:tav>
                                        <p:tav tm="100000">
                                          <p:val>
                                            <p:strVal val="#ppt_h"/>
                                          </p:val>
                                        </p:tav>
                                      </p:tavLst>
                                    </p:anim>
                                    <p:animEffect transition="in" filter="fade">
                                      <p:cBhvr>
                                        <p:cTn id="42" dur="500"/>
                                        <p:tgtEl>
                                          <p:spTgt spid="35"/>
                                        </p:tgtEl>
                                      </p:cBhvr>
                                    </p:animEffect>
                                  </p:childTnLst>
                                </p:cTn>
                              </p:par>
                              <p:par>
                                <p:cTn id="43" presetID="53" presetClass="entr" presetSubtype="16"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animEffect transition="in" filter="fade">
                                      <p:cBhvr>
                                        <p:cTn id="47" dur="500"/>
                                        <p:tgtEl>
                                          <p:spTgt spid="32"/>
                                        </p:tgtEl>
                                      </p:cBhvr>
                                    </p:animEffect>
                                  </p:childTnLst>
                                </p:cTn>
                              </p:par>
                              <p:par>
                                <p:cTn id="48" presetID="53" presetClass="entr" presetSubtype="16"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childTnLst>
                                </p:cTn>
                              </p:par>
                              <p:par>
                                <p:cTn id="53" presetID="53" presetClass="entr" presetSubtype="16"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2209800"/>
            <a:ext cx="7543800" cy="3046988"/>
          </a:xfrm>
          <a:prstGeom prst="rect">
            <a:avLst/>
          </a:prstGeom>
          <a:noFill/>
        </p:spPr>
        <p:txBody>
          <a:bodyPr wrap="square" rtlCol="0">
            <a:spAutoFit/>
          </a:bodyPr>
          <a:lstStyle/>
          <a:p>
            <a:pPr algn="just"/>
            <a:r>
              <a:rPr lang="en-US" sz="3200" b="1" i="1" dirty="0">
                <a:latin typeface="Times New Roman" panose="02020603050405020304" pitchFamily="18" charset="0"/>
                <a:cs typeface="Times New Roman" panose="02020603050405020304" pitchFamily="18" charset="0"/>
              </a:rPr>
              <a:t>A, by putting a counterfeit mark on an article, intentionally deceives Z into a belief that this article was made by a certain celebrated manufacturer, and thus dishonestly induces Z to buy and pay for the article. A cheats.</a:t>
            </a:r>
          </a:p>
        </p:txBody>
      </p:sp>
      <p:sp>
        <p:nvSpPr>
          <p:cNvPr id="8" name="TextBox 7"/>
          <p:cNvSpPr txBox="1"/>
          <p:nvPr/>
        </p:nvSpPr>
        <p:spPr>
          <a:xfrm>
            <a:off x="914400" y="316557"/>
            <a:ext cx="6629400" cy="1292662"/>
          </a:xfrm>
          <a:prstGeom prst="rect">
            <a:avLst/>
          </a:prstGeom>
          <a:noFill/>
        </p:spPr>
        <p:txBody>
          <a:bodyPr wrap="square" rtlCol="0">
            <a:spAutoFit/>
          </a:bodyPr>
          <a:lstStyle/>
          <a:p>
            <a:r>
              <a:rPr lang="en-US" sz="6000" b="1" dirty="0">
                <a:ln w="12700">
                  <a:solidFill>
                    <a:schemeClr val="accent1"/>
                  </a:solidFill>
                  <a:prstDash val="solid"/>
                </a:ln>
                <a:solidFill>
                  <a:srgbClr val="92D05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Illustration B :</a:t>
            </a:r>
          </a:p>
          <a:p>
            <a:endParaRPr lang="en-IN" dirty="0"/>
          </a:p>
        </p:txBody>
      </p:sp>
    </p:spTree>
    <p:extLst>
      <p:ext uri="{BB962C8B-B14F-4D97-AF65-F5344CB8AC3E}">
        <p14:creationId xmlns:p14="http://schemas.microsoft.com/office/powerpoint/2010/main" val="2155233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0" y="2133600"/>
            <a:ext cx="7467600" cy="3046988"/>
          </a:xfrm>
          <a:prstGeom prst="rect">
            <a:avLst/>
          </a:prstGeom>
          <a:noFill/>
        </p:spPr>
        <p:txBody>
          <a:bodyPr wrap="square" rtlCol="0">
            <a:spAutoFit/>
          </a:bodyPr>
          <a:lstStyle/>
          <a:p>
            <a:pPr algn="just"/>
            <a:r>
              <a:rPr lang="en-US" sz="3200" b="1" i="1" dirty="0">
                <a:latin typeface="Times New Roman" panose="02020603050405020304" pitchFamily="18" charset="0"/>
                <a:cs typeface="Times New Roman" panose="02020603050405020304" pitchFamily="18" charset="0"/>
              </a:rPr>
              <a:t>A, by exhibiting to Z a false sample of an article, intentionally deceives Z into believing that the article corresponds with the sample, and thereby dishonestly induces Z to buy and pay for the article. A cheats.</a:t>
            </a:r>
          </a:p>
        </p:txBody>
      </p:sp>
      <p:sp>
        <p:nvSpPr>
          <p:cNvPr id="5" name="Rectangle 4"/>
          <p:cNvSpPr/>
          <p:nvPr/>
        </p:nvSpPr>
        <p:spPr>
          <a:xfrm>
            <a:off x="914400" y="254168"/>
            <a:ext cx="5101076" cy="1015663"/>
          </a:xfrm>
          <a:prstGeom prst="rect">
            <a:avLst/>
          </a:prstGeom>
        </p:spPr>
        <p:txBody>
          <a:bodyPr wrap="none">
            <a:spAutoFit/>
          </a:bodyPr>
          <a:lstStyle/>
          <a:p>
            <a:r>
              <a:rPr lang="en-US" sz="6000" b="1" dirty="0">
                <a:ln w="12700">
                  <a:solidFill>
                    <a:schemeClr val="accent3">
                      <a:lumMod val="50000"/>
                    </a:schemeClr>
                  </a:solidFill>
                  <a:prstDash val="solid"/>
                </a:ln>
                <a:solidFill>
                  <a:srgbClr val="92D05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Illustration C :</a:t>
            </a:r>
          </a:p>
        </p:txBody>
      </p:sp>
    </p:spTree>
    <p:extLst>
      <p:ext uri="{BB962C8B-B14F-4D97-AF65-F5344CB8AC3E}">
        <p14:creationId xmlns:p14="http://schemas.microsoft.com/office/powerpoint/2010/main" val="2974413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79634" y="2967335"/>
            <a:ext cx="184731" cy="923330"/>
          </a:xfrm>
          <a:prstGeom prst="rect">
            <a:avLst/>
          </a:prstGeom>
          <a:noFill/>
        </p:spPr>
        <p:txBody>
          <a:bodyPr wrap="none" lIns="91440" tIns="45720" rIns="91440" bIns="45720">
            <a:spAutoFit/>
          </a:bodyPr>
          <a:lstStyle/>
          <a:p>
            <a:pPr algn="ctr"/>
            <a:endPar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8" name="TextBox 7"/>
          <p:cNvSpPr txBox="1"/>
          <p:nvPr/>
        </p:nvSpPr>
        <p:spPr>
          <a:xfrm>
            <a:off x="782782" y="1840260"/>
            <a:ext cx="7620000" cy="3539430"/>
          </a:xfrm>
          <a:prstGeom prst="rect">
            <a:avLst/>
          </a:prstGeom>
          <a:noFill/>
        </p:spPr>
        <p:txBody>
          <a:bodyPr wrap="square" rtlCol="0">
            <a:spAutoFit/>
          </a:bodyPr>
          <a:lstStyle/>
          <a:p>
            <a:pPr algn="just"/>
            <a:r>
              <a:rPr lang="en-US" sz="3200" b="1" i="1" dirty="0">
                <a:latin typeface="Times New Roman" panose="02020603050405020304" pitchFamily="18" charset="0"/>
                <a:cs typeface="Times New Roman" panose="02020603050405020304" pitchFamily="18" charset="0"/>
              </a:rPr>
              <a:t>A, by tendering in payment for an article a bill on a house with which A keeps no money, and by which A expects that the bill will be dishonoured, intentionally deceives Z, and thereby dishonestly induces Z to deliver the article, intending not to pay for it. A cheats.</a:t>
            </a:r>
            <a:r>
              <a:rPr lang="en-US" sz="3200" b="1" i="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t>
            </a:r>
            <a:endParaRPr lang="en-US" sz="3200" b="1" i="1" dirty="0">
              <a:latin typeface="Times New Roman" panose="02020603050405020304" pitchFamily="18" charset="0"/>
              <a:cs typeface="Times New Roman" panose="02020603050405020304" pitchFamily="18" charset="0"/>
            </a:endParaRPr>
          </a:p>
        </p:txBody>
      </p:sp>
      <p:sp>
        <p:nvSpPr>
          <p:cNvPr id="6" name="Rectangle 5"/>
          <p:cNvSpPr/>
          <p:nvPr/>
        </p:nvSpPr>
        <p:spPr>
          <a:xfrm>
            <a:off x="914400" y="254168"/>
            <a:ext cx="5101076" cy="1015663"/>
          </a:xfrm>
          <a:prstGeom prst="rect">
            <a:avLst/>
          </a:prstGeom>
        </p:spPr>
        <p:txBody>
          <a:bodyPr wrap="none">
            <a:spAutoFit/>
          </a:bodyPr>
          <a:lstStyle/>
          <a:p>
            <a:pPr algn="just"/>
            <a:r>
              <a:rPr lang="en-US" sz="6000" b="1" dirty="0">
                <a:ln/>
                <a:solidFill>
                  <a:srgbClr val="92D050"/>
                </a:solid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Illustration D :</a:t>
            </a:r>
          </a:p>
        </p:txBody>
      </p:sp>
    </p:spTree>
    <p:extLst>
      <p:ext uri="{BB962C8B-B14F-4D97-AF65-F5344CB8AC3E}">
        <p14:creationId xmlns:p14="http://schemas.microsoft.com/office/powerpoint/2010/main" val="3522245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0" y="2209800"/>
            <a:ext cx="7467600" cy="2062103"/>
          </a:xfrm>
          <a:prstGeom prst="rect">
            <a:avLst/>
          </a:prstGeom>
          <a:noFill/>
        </p:spPr>
        <p:txBody>
          <a:bodyPr wrap="square" rtlCol="0">
            <a:spAutoFit/>
          </a:bodyPr>
          <a:lstStyle/>
          <a:p>
            <a:pPr algn="just"/>
            <a:r>
              <a:rPr lang="en-US" sz="3200" b="1" i="1" dirty="0">
                <a:latin typeface="Times New Roman" panose="02020603050405020304" pitchFamily="18" charset="0"/>
                <a:cs typeface="Times New Roman" panose="02020603050405020304" pitchFamily="18" charset="0"/>
              </a:rPr>
              <a:t>A, by pledging as diamonds articles which he knows are not diamonds, intentionally deceives Z, and thereby dishonestly induces Z to lend money. A cheats</a:t>
            </a:r>
            <a:r>
              <a:rPr lang="en-US" sz="3200" i="1" dirty="0">
                <a:latin typeface="Times New Roman" panose="02020603050405020304" pitchFamily="18" charset="0"/>
                <a:cs typeface="Times New Roman" panose="02020603050405020304" pitchFamily="18" charset="0"/>
              </a:rPr>
              <a:t>.</a:t>
            </a:r>
          </a:p>
        </p:txBody>
      </p:sp>
      <p:sp>
        <p:nvSpPr>
          <p:cNvPr id="5" name="Rectangle 4"/>
          <p:cNvSpPr/>
          <p:nvPr/>
        </p:nvSpPr>
        <p:spPr>
          <a:xfrm>
            <a:off x="914400" y="254168"/>
            <a:ext cx="5057796" cy="1015663"/>
          </a:xfrm>
          <a:prstGeom prst="rect">
            <a:avLst/>
          </a:prstGeom>
        </p:spPr>
        <p:txBody>
          <a:bodyPr wrap="none">
            <a:spAutoFit/>
          </a:bodyPr>
          <a:lstStyle/>
          <a:p>
            <a:pPr algn="ctr"/>
            <a:r>
              <a:rPr lang="en-US" sz="6000" b="1" dirty="0">
                <a:ln w="9525">
                  <a:solidFill>
                    <a:schemeClr val="bg1"/>
                  </a:solidFill>
                  <a:prstDash val="solid"/>
                </a:ln>
                <a:solidFill>
                  <a:srgbClr val="92D05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Illustration E :</a:t>
            </a:r>
          </a:p>
        </p:txBody>
      </p:sp>
    </p:spTree>
    <p:extLst>
      <p:ext uri="{BB962C8B-B14F-4D97-AF65-F5344CB8AC3E}">
        <p14:creationId xmlns:p14="http://schemas.microsoft.com/office/powerpoint/2010/main" val="2795182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2438400"/>
            <a:ext cx="7391400" cy="2554545"/>
          </a:xfrm>
          <a:prstGeom prst="rect">
            <a:avLst/>
          </a:prstGeom>
          <a:noFill/>
        </p:spPr>
        <p:txBody>
          <a:bodyPr wrap="square" rtlCol="0">
            <a:spAutoFit/>
          </a:bodyPr>
          <a:lstStyle/>
          <a:p>
            <a:pPr algn="just"/>
            <a:r>
              <a:rPr lang="en-US" sz="3200" b="1" i="1" dirty="0">
                <a:latin typeface="Times New Roman" panose="02020603050405020304" pitchFamily="18" charset="0"/>
                <a:cs typeface="Times New Roman" panose="02020603050405020304" pitchFamily="18" charset="0"/>
              </a:rPr>
              <a:t>A intentionally deceives Z into a belief that A means to repay any money that Z may lend him and thereby dishonestly induces Z to lend him money, A not intending to repay it. A cheats.</a:t>
            </a:r>
          </a:p>
        </p:txBody>
      </p:sp>
      <p:sp>
        <p:nvSpPr>
          <p:cNvPr id="5" name="Rectangle 4"/>
          <p:cNvSpPr/>
          <p:nvPr/>
        </p:nvSpPr>
        <p:spPr>
          <a:xfrm>
            <a:off x="838200" y="254168"/>
            <a:ext cx="4822154" cy="1015663"/>
          </a:xfrm>
          <a:prstGeom prst="rect">
            <a:avLst/>
          </a:prstGeom>
        </p:spPr>
        <p:txBody>
          <a:bodyPr wrap="none">
            <a:spAutoFit/>
          </a:bodyPr>
          <a:lstStyle/>
          <a:p>
            <a:pPr algn="ctr"/>
            <a:r>
              <a:rPr lang="en-US" sz="6000" b="1" dirty="0">
                <a:ln/>
                <a:solidFill>
                  <a:srgbClr val="92D050"/>
                </a:solidFill>
                <a:latin typeface="Times New Roman" panose="02020603050405020304" pitchFamily="18" charset="0"/>
                <a:cs typeface="Times New Roman" panose="02020603050405020304" pitchFamily="18" charset="0"/>
              </a:rPr>
              <a:t>Illustration F:</a:t>
            </a:r>
          </a:p>
        </p:txBody>
      </p:sp>
    </p:spTree>
    <p:extLst>
      <p:ext uri="{BB962C8B-B14F-4D97-AF65-F5344CB8AC3E}">
        <p14:creationId xmlns:p14="http://schemas.microsoft.com/office/powerpoint/2010/main" val="1586167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1676400"/>
            <a:ext cx="7696200" cy="4401205"/>
          </a:xfrm>
          <a:prstGeom prst="rect">
            <a:avLst/>
          </a:prstGeom>
          <a:noFill/>
        </p:spPr>
        <p:txBody>
          <a:bodyPr wrap="square" rtlCol="0">
            <a:spAutoFit/>
          </a:bodyPr>
          <a:lstStyle/>
          <a:p>
            <a:pPr algn="just"/>
            <a:r>
              <a:rPr lang="en-US" sz="2800" b="1" i="1" dirty="0">
                <a:latin typeface="Times New Roman" panose="02020603050405020304" pitchFamily="18" charset="0"/>
                <a:cs typeface="Times New Roman" panose="02020603050405020304" pitchFamily="18" charset="0"/>
              </a:rPr>
              <a:t>A intentionally deceives Z into a belief that A means to deliver to Z a certain quantity of indigo plant which he does not intend to deliver, and thereby dishonestly induces Z to advance money upon the faith of such delivery. A cheats; but if A, at the time of obtaining the money, intends to deliver the indigo plant, and afterwards breaks his contract and does not deliver it, he does not cheat but is liable only to a civil action for breach of contract.</a:t>
            </a:r>
            <a:r>
              <a:rPr lang="en-US" sz="2800" b="1" dirty="0">
                <a:ln w="12700">
                  <a:solidFill>
                    <a:schemeClr val="tx2">
                      <a:lumMod val="75000"/>
                    </a:schemeClr>
                  </a:solidFill>
                  <a:prstDash val="solid"/>
                </a:ln>
                <a:solidFill>
                  <a:schemeClr val="accent1">
                    <a:lumMod val="40000"/>
                    <a:lumOff val="60000"/>
                  </a:schemeClr>
                </a:solidFill>
                <a:effectLst>
                  <a:outerShdw dist="38100" dir="2640000" algn="bl" rotWithShape="0">
                    <a:schemeClr val="tx2">
                      <a:lumMod val="75000"/>
                    </a:schemeClr>
                  </a:outerShdw>
                </a:effectLst>
              </a:rPr>
              <a:t> </a:t>
            </a:r>
            <a:endParaRPr lang="en-US" sz="2800" b="1" i="1" dirty="0">
              <a:latin typeface="Times New Roman" panose="02020603050405020304" pitchFamily="18" charset="0"/>
              <a:cs typeface="Times New Roman" panose="02020603050405020304" pitchFamily="18" charset="0"/>
            </a:endParaRPr>
          </a:p>
        </p:txBody>
      </p:sp>
      <p:sp>
        <p:nvSpPr>
          <p:cNvPr id="4" name="Rectangle 3"/>
          <p:cNvSpPr/>
          <p:nvPr/>
        </p:nvSpPr>
        <p:spPr>
          <a:xfrm>
            <a:off x="990600" y="137160"/>
            <a:ext cx="5142755" cy="1015663"/>
          </a:xfrm>
          <a:prstGeom prst="rect">
            <a:avLst/>
          </a:prstGeom>
        </p:spPr>
        <p:txBody>
          <a:bodyPr wrap="none">
            <a:spAutoFit/>
          </a:bodyPr>
          <a:lstStyle/>
          <a:p>
            <a:pPr algn="just"/>
            <a:r>
              <a:rPr lang="en-US" sz="6000" b="1" dirty="0">
                <a:ln w="12700">
                  <a:solidFill>
                    <a:schemeClr val="tx2">
                      <a:lumMod val="75000"/>
                    </a:schemeClr>
                  </a:solidFill>
                  <a:prstDash val="solid"/>
                </a:ln>
                <a:solidFill>
                  <a:srgbClr val="92D05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Illustration G :</a:t>
            </a:r>
          </a:p>
        </p:txBody>
      </p:sp>
    </p:spTree>
    <p:extLst>
      <p:ext uri="{BB962C8B-B14F-4D97-AF65-F5344CB8AC3E}">
        <p14:creationId xmlns:p14="http://schemas.microsoft.com/office/powerpoint/2010/main" val="37449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2514600"/>
            <a:ext cx="7467600" cy="2554545"/>
          </a:xfrm>
          <a:prstGeom prst="rect">
            <a:avLst/>
          </a:prstGeom>
          <a:noFill/>
        </p:spPr>
        <p:txBody>
          <a:bodyPr wrap="square" rtlCol="0">
            <a:spAutoFit/>
          </a:bodyPr>
          <a:lstStyle/>
          <a:p>
            <a:pPr algn="just"/>
            <a:r>
              <a:rPr lang="en-US" sz="3200" b="1" i="1" dirty="0">
                <a:latin typeface="Times New Roman" panose="02020603050405020304" pitchFamily="18" charset="0"/>
                <a:cs typeface="Times New Roman" panose="02020603050405020304" pitchFamily="18" charset="0"/>
              </a:rPr>
              <a:t>A intentionally deceives Z into a belief that A has performed A’s part of a contract made with Z, which he has not performed and thereby dishonestly induces Z to pay money. A cheats.</a:t>
            </a:r>
          </a:p>
        </p:txBody>
      </p:sp>
      <p:sp>
        <p:nvSpPr>
          <p:cNvPr id="5" name="Rectangle 4"/>
          <p:cNvSpPr/>
          <p:nvPr/>
        </p:nvSpPr>
        <p:spPr>
          <a:xfrm>
            <a:off x="990600" y="254168"/>
            <a:ext cx="5142755" cy="1015663"/>
          </a:xfrm>
          <a:prstGeom prst="rect">
            <a:avLst/>
          </a:prstGeom>
        </p:spPr>
        <p:txBody>
          <a:bodyPr wrap="none">
            <a:spAutoFit/>
          </a:bodyPr>
          <a:lstStyle/>
          <a:p>
            <a:r>
              <a:rPr lang="en-US" sz="6000" b="1" dirty="0">
                <a:ln w="12700">
                  <a:solidFill>
                    <a:schemeClr val="tx2">
                      <a:lumMod val="75000"/>
                    </a:schemeClr>
                  </a:solidFill>
                  <a:prstDash val="solid"/>
                </a:ln>
                <a:solidFill>
                  <a:srgbClr val="92D05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Illustration H :</a:t>
            </a:r>
          </a:p>
        </p:txBody>
      </p:sp>
    </p:spTree>
    <p:extLst>
      <p:ext uri="{BB962C8B-B14F-4D97-AF65-F5344CB8AC3E}">
        <p14:creationId xmlns:p14="http://schemas.microsoft.com/office/powerpoint/2010/main" val="3589167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76300" y="2002221"/>
            <a:ext cx="7391400" cy="4031873"/>
          </a:xfrm>
          <a:prstGeom prst="rect">
            <a:avLst/>
          </a:prstGeom>
          <a:noFill/>
        </p:spPr>
        <p:txBody>
          <a:bodyPr wrap="square" rtlCol="0">
            <a:spAutoFit/>
          </a:bodyPr>
          <a:lstStyle/>
          <a:p>
            <a:pPr algn="just"/>
            <a:r>
              <a:rPr lang="en-US" sz="3200" b="1" i="1" dirty="0">
                <a:latin typeface="Times New Roman" panose="02020603050405020304" pitchFamily="18" charset="0"/>
                <a:cs typeface="Times New Roman" panose="02020603050405020304" pitchFamily="18" charset="0"/>
              </a:rPr>
              <a:t>A sells and conveys an estate to B. A, knowing that in consequence of such sale he has no right to the property, sells or mortgages the same to Z, without disclosing the fact of the previous sales and conveyance to B, and receives the purchase or mortgage money from Z. A cheats.</a:t>
            </a:r>
          </a:p>
        </p:txBody>
      </p:sp>
      <p:sp>
        <p:nvSpPr>
          <p:cNvPr id="5" name="Rectangle 4"/>
          <p:cNvSpPr/>
          <p:nvPr/>
        </p:nvSpPr>
        <p:spPr>
          <a:xfrm>
            <a:off x="1143000" y="254168"/>
            <a:ext cx="5181599" cy="1015663"/>
          </a:xfrm>
          <a:prstGeom prst="rect">
            <a:avLst/>
          </a:prstGeom>
        </p:spPr>
        <p:txBody>
          <a:bodyPr wrap="square">
            <a:spAutoFit/>
          </a:bodyPr>
          <a:lstStyle/>
          <a:p>
            <a:r>
              <a:rPr lang="en-US" sz="6000" b="1" dirty="0">
                <a:ln w="12700">
                  <a:solidFill>
                    <a:schemeClr val="tx2">
                      <a:lumMod val="75000"/>
                    </a:schemeClr>
                  </a:solidFill>
                  <a:prstDash val="solid"/>
                </a:ln>
                <a:solidFill>
                  <a:srgbClr val="92D05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Illustration I :</a:t>
            </a:r>
          </a:p>
        </p:txBody>
      </p:sp>
    </p:spTree>
    <p:extLst>
      <p:ext uri="{BB962C8B-B14F-4D97-AF65-F5344CB8AC3E}">
        <p14:creationId xmlns:p14="http://schemas.microsoft.com/office/powerpoint/2010/main" val="3707485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05528" y="1295400"/>
            <a:ext cx="6400800" cy="3124200"/>
          </a:xfrm>
          <a:prstGeom prst="roundRect">
            <a:avLst/>
          </a:prstGeom>
          <a:solidFill>
            <a:srgbClr val="FDFD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rgbClr val="002060"/>
                </a:solidFill>
                <a:latin typeface="Times New Roman" panose="02020603050405020304" pitchFamily="18" charset="0"/>
                <a:cs typeface="Times New Roman" panose="02020603050405020304" pitchFamily="18" charset="0"/>
              </a:rPr>
              <a:t>Section 420 Indian Penal Code, 1860</a:t>
            </a:r>
            <a:endParaRPr lang="en-US" sz="1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1914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7828" y="914400"/>
            <a:ext cx="6653893" cy="553998"/>
          </a:xfrm>
          <a:prstGeom prst="rect">
            <a:avLst/>
          </a:prstGeom>
        </p:spPr>
        <p:txBody>
          <a:bodyPr wrap="square">
            <a:spAutoFit/>
          </a:bodyPr>
          <a:lstStyle/>
          <a:p>
            <a:r>
              <a:rPr lang="en-IN" sz="3000" b="1" i="1" dirty="0">
                <a:solidFill>
                  <a:srgbClr val="002060"/>
                </a:solidFill>
                <a:latin typeface="Times New Roman" panose="02020603050405020304" pitchFamily="18" charset="0"/>
                <a:cs typeface="Times New Roman" panose="02020603050405020304" pitchFamily="18" charset="0"/>
              </a:rPr>
              <a:t>  Essential elements of Section 420</a:t>
            </a:r>
            <a:endParaRPr lang="en-US" sz="3000" b="1" i="1" dirty="0">
              <a:solidFill>
                <a:srgbClr val="00206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08214" y="2457518"/>
            <a:ext cx="6833507" cy="2273828"/>
          </a:xfrm>
          <a:prstGeom prst="rect">
            <a:avLst/>
          </a:prstGeom>
        </p:spPr>
        <p:txBody>
          <a:bodyPr wrap="square">
            <a:spAutoFit/>
          </a:bodyPr>
          <a:lstStyle/>
          <a:p>
            <a:pPr marL="257175" indent="3572">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    Cheating</a:t>
            </a:r>
          </a:p>
          <a:p>
            <a:pPr marL="257175" indent="3572">
              <a:buFont typeface="Wingdings" panose="05000000000000000000" pitchFamily="2" charset="2"/>
              <a:buChar char="q"/>
            </a:pPr>
            <a:endParaRPr lang="en-IN" sz="788" dirty="0">
              <a:latin typeface="Times New Roman" panose="02020603050405020304" pitchFamily="18" charset="0"/>
              <a:cs typeface="Times New Roman" panose="02020603050405020304" pitchFamily="18" charset="0"/>
            </a:endParaRPr>
          </a:p>
          <a:p>
            <a:pPr marL="685800" indent="-425054">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Dishonest inducement to deliver property or to make, alter or destroy any valuable security or anything which is sealed or is capable of being converted into a valuable security and</a:t>
            </a:r>
          </a:p>
          <a:p>
            <a:pPr marL="685800" indent="-425054">
              <a:buFont typeface="Wingdings" panose="05000000000000000000" pitchFamily="2" charset="2"/>
              <a:buChar char="q"/>
            </a:pPr>
            <a:endParaRPr lang="en-IN" sz="788" dirty="0">
              <a:latin typeface="Times New Roman" panose="02020603050405020304" pitchFamily="18" charset="0"/>
              <a:cs typeface="Times New Roman" panose="02020603050405020304" pitchFamily="18" charset="0"/>
            </a:endParaRPr>
          </a:p>
          <a:p>
            <a:pPr marL="685800" indent="-425054">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Mens rea of the accused at the time of making the inducement.</a:t>
            </a:r>
          </a:p>
          <a:p>
            <a:endParaRPr lang="en-IN" dirty="0">
              <a:latin typeface="Times New Roman" panose="02020603050405020304" pitchFamily="18" charset="0"/>
              <a:cs typeface="Times New Roman" panose="02020603050405020304" pitchFamily="18" charset="0"/>
            </a:endParaRPr>
          </a:p>
          <a:p>
            <a:pPr marL="302419" indent="-302419" algn="just"/>
            <a:r>
              <a:rPr lang="en-IN" dirty="0">
                <a:latin typeface="Times New Roman" panose="02020603050405020304" pitchFamily="18" charset="0"/>
                <a:cs typeface="Times New Roman" panose="02020603050405020304" pitchFamily="18" charset="0"/>
              </a:rPr>
              <a:t>     </a:t>
            </a:r>
            <a:endParaRPr lang="en-US" sz="15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4003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236824" y="4053017"/>
            <a:ext cx="3031550" cy="939893"/>
            <a:chOff x="4161789" y="2305151"/>
            <a:chExt cx="3812276" cy="1253190"/>
          </a:xfrm>
          <a:scene3d>
            <a:camera prst="orthographicFront">
              <a:rot lat="0" lon="0" rev="0"/>
            </a:camera>
            <a:lightRig rig="glow" dir="t">
              <a:rot lat="0" lon="0" rev="4800000"/>
            </a:lightRig>
          </a:scene3d>
        </p:grpSpPr>
        <p:sp>
          <p:nvSpPr>
            <p:cNvPr id="11" name="Round Same Side Corner Rectangle 10"/>
            <p:cNvSpPr/>
            <p:nvPr/>
          </p:nvSpPr>
          <p:spPr>
            <a:xfrm rot="10800000">
              <a:off x="4161789" y="2305151"/>
              <a:ext cx="3812276" cy="1253190"/>
            </a:xfrm>
            <a:prstGeom prst="round2SameRect">
              <a:avLst>
                <a:gd name="adj1" fmla="val 10500"/>
                <a:gd name="adj2" fmla="val 0"/>
              </a:avLst>
            </a:prstGeom>
            <a:solidFill>
              <a:schemeClr val="accent1">
                <a:lumMod val="40000"/>
                <a:lumOff val="60000"/>
              </a:schemeClr>
            </a:solidFill>
            <a:ln w="28575">
              <a:solidFill>
                <a:schemeClr val="tx1"/>
              </a:solidFill>
            </a:ln>
            <a:effectLst>
              <a:outerShdw blurRad="190500" dist="228600" dir="2700000" algn="ctr">
                <a:srgbClr val="000000">
                  <a:alpha val="30000"/>
                </a:srgbClr>
              </a:outerShdw>
            </a:effectLst>
            <a:sp3d prstMaterial="matte">
              <a:bevelT w="127000" h="63500"/>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Round Same Side Corner Rectangle 4"/>
            <p:cNvSpPr/>
            <p:nvPr/>
          </p:nvSpPr>
          <p:spPr>
            <a:xfrm>
              <a:off x="4198364" y="2305152"/>
              <a:ext cx="3739128" cy="1152685"/>
            </a:xfrm>
            <a:prstGeom prst="rect">
              <a:avLst/>
            </a:prstGeom>
            <a:ln w="28575">
              <a:solidFill>
                <a:schemeClr val="tx1"/>
              </a:solidFill>
            </a:ln>
            <a:effectLst>
              <a:outerShdw blurRad="190500" dist="228600" dir="2700000" algn="ctr">
                <a:srgbClr val="000000">
                  <a:alpha val="30000"/>
                </a:srgbClr>
              </a:outerShdw>
            </a:effectLst>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0">
              <a:noAutofit/>
            </a:bodyPr>
            <a:lstStyle/>
            <a:p>
              <a:pPr algn="ctr" defTabSz="800100">
                <a:lnSpc>
                  <a:spcPct val="90000"/>
                </a:lnSpc>
                <a:spcBef>
                  <a:spcPct val="0"/>
                </a:spcBef>
                <a:spcAft>
                  <a:spcPct val="35000"/>
                </a:spcAft>
              </a:pPr>
              <a:r>
                <a:rPr lang="en-US" b="1" dirty="0">
                  <a:solidFill>
                    <a:srgbClr val="002060"/>
                  </a:solidFill>
                  <a:latin typeface="Times New Roman" panose="02020603050405020304" pitchFamily="18" charset="0"/>
                  <a:cs typeface="Times New Roman" panose="02020603050405020304" pitchFamily="18" charset="0"/>
                </a:rPr>
                <a:t>Partnership/ Limited Liability Partnership (LLP)</a:t>
              </a:r>
              <a:endParaRPr lang="en-IN" b="1" dirty="0">
                <a:solidFill>
                  <a:srgbClr val="002060"/>
                </a:solidFill>
                <a:latin typeface="Times New Roman" panose="02020603050405020304" pitchFamily="18" charset="0"/>
                <a:cs typeface="Times New Roman" panose="02020603050405020304" pitchFamily="18" charset="0"/>
              </a:endParaRPr>
            </a:p>
          </p:txBody>
        </p:sp>
      </p:grpSp>
      <p:sp>
        <p:nvSpPr>
          <p:cNvPr id="14" name="Round Same Side Corner Rectangle 13"/>
          <p:cNvSpPr/>
          <p:nvPr/>
        </p:nvSpPr>
        <p:spPr>
          <a:xfrm rot="10800000">
            <a:off x="923597" y="4053022"/>
            <a:ext cx="1842571" cy="939892"/>
          </a:xfrm>
          <a:prstGeom prst="round2SameRect">
            <a:avLst>
              <a:gd name="adj1" fmla="val 10500"/>
              <a:gd name="adj2" fmla="val 0"/>
            </a:avLst>
          </a:prstGeom>
          <a:solidFill>
            <a:schemeClr val="accent1">
              <a:lumMod val="40000"/>
              <a:lumOff val="60000"/>
            </a:schemeClr>
          </a:solidFill>
          <a:ln w="28575">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TextBox 15"/>
          <p:cNvSpPr txBox="1"/>
          <p:nvPr/>
        </p:nvSpPr>
        <p:spPr>
          <a:xfrm>
            <a:off x="1051667" y="4214729"/>
            <a:ext cx="1714501" cy="577081"/>
          </a:xfrm>
          <a:prstGeom prst="rect">
            <a:avLst/>
          </a:prstGeom>
          <a:noFill/>
        </p:spPr>
        <p:txBody>
          <a:bodyPr wrap="square" rtlCol="0">
            <a:spAutoFit/>
          </a:bodyPr>
          <a:lstStyle/>
          <a:p>
            <a:pPr lvl="0" algn="ctr"/>
            <a:r>
              <a:rPr lang="en-US" b="1" dirty="0">
                <a:solidFill>
                  <a:srgbClr val="002060"/>
                </a:solidFill>
                <a:latin typeface="Times New Roman" panose="02020603050405020304" pitchFamily="18" charset="0"/>
                <a:cs typeface="Times New Roman" panose="02020603050405020304" pitchFamily="18" charset="0"/>
              </a:rPr>
              <a:t>Proprietorship</a:t>
            </a:r>
            <a:endParaRPr lang="en-IN" b="1" dirty="0">
              <a:solidFill>
                <a:srgbClr val="002060"/>
              </a:solidFill>
              <a:latin typeface="Times New Roman" panose="02020603050405020304" pitchFamily="18" charset="0"/>
              <a:cs typeface="Times New Roman" panose="02020603050405020304" pitchFamily="18" charset="0"/>
            </a:endParaRPr>
          </a:p>
          <a:p>
            <a:endParaRPr lang="en-IN" sz="1350" dirty="0"/>
          </a:p>
        </p:txBody>
      </p:sp>
      <p:sp>
        <p:nvSpPr>
          <p:cNvPr id="17" name="Round Same Side Corner Rectangle 16"/>
          <p:cNvSpPr/>
          <p:nvPr/>
        </p:nvSpPr>
        <p:spPr>
          <a:xfrm rot="10800000">
            <a:off x="6645831" y="4053018"/>
            <a:ext cx="1842571" cy="939892"/>
          </a:xfrm>
          <a:prstGeom prst="round2SameRect">
            <a:avLst>
              <a:gd name="adj1" fmla="val 10500"/>
              <a:gd name="adj2" fmla="val 0"/>
            </a:avLst>
          </a:prstGeom>
          <a:solidFill>
            <a:schemeClr val="accent1">
              <a:lumMod val="40000"/>
              <a:lumOff val="60000"/>
            </a:schemeClr>
          </a:solidFill>
          <a:ln w="28575">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TextBox 17"/>
          <p:cNvSpPr txBox="1"/>
          <p:nvPr/>
        </p:nvSpPr>
        <p:spPr>
          <a:xfrm>
            <a:off x="6832231" y="4214729"/>
            <a:ext cx="1487277" cy="369332"/>
          </a:xfrm>
          <a:prstGeom prst="rect">
            <a:avLst/>
          </a:prstGeom>
          <a:noFill/>
        </p:spPr>
        <p:txBody>
          <a:bodyPr wrap="square" rtlCol="0">
            <a:spAutoFit/>
          </a:bodyPr>
          <a:lstStyle/>
          <a:p>
            <a:pPr algn="ctr"/>
            <a:r>
              <a:rPr lang="en-US" b="1" dirty="0">
                <a:solidFill>
                  <a:srgbClr val="002060"/>
                </a:solidFill>
                <a:latin typeface="Times New Roman" panose="02020603050405020304" pitchFamily="18" charset="0"/>
                <a:cs typeface="Times New Roman" panose="02020603050405020304" pitchFamily="18" charset="0"/>
              </a:rPr>
              <a:t>Company</a:t>
            </a:r>
            <a:endParaRPr lang="en-IN" b="1" dirty="0">
              <a:solidFill>
                <a:srgbClr val="002060"/>
              </a:solidFill>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596" y="2352649"/>
            <a:ext cx="1842572" cy="1675835"/>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6824" y="2474093"/>
            <a:ext cx="3002468" cy="1554391"/>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5830" y="2474093"/>
            <a:ext cx="1885950" cy="1554391"/>
          </a:xfrm>
          <a:prstGeom prst="rect">
            <a:avLst/>
          </a:prstGeom>
        </p:spPr>
      </p:pic>
      <p:sp>
        <p:nvSpPr>
          <p:cNvPr id="4" name="Rectangle 3"/>
          <p:cNvSpPr/>
          <p:nvPr/>
        </p:nvSpPr>
        <p:spPr>
          <a:xfrm>
            <a:off x="2719434" y="797957"/>
            <a:ext cx="3926396" cy="553998"/>
          </a:xfrm>
          <a:prstGeom prst="rect">
            <a:avLst/>
          </a:prstGeom>
        </p:spPr>
        <p:txBody>
          <a:bodyPr wrap="none">
            <a:spAutoFit/>
          </a:bodyPr>
          <a:lstStyle/>
          <a:p>
            <a:pPr algn="ctr"/>
            <a:r>
              <a:rPr lang="en-US" sz="3000" b="1" i="1" dirty="0">
                <a:solidFill>
                  <a:srgbClr val="002060"/>
                </a:solidFill>
                <a:latin typeface="Times New Roman" panose="02020603050405020304" pitchFamily="18" charset="0"/>
                <a:cs typeface="Times New Roman" panose="02020603050405020304" pitchFamily="18" charset="0"/>
              </a:rPr>
              <a:t>Ways of doing Business</a:t>
            </a:r>
          </a:p>
        </p:txBody>
      </p:sp>
    </p:spTree>
    <p:extLst>
      <p:ext uri="{BB962C8B-B14F-4D97-AF65-F5344CB8AC3E}">
        <p14:creationId xmlns:p14="http://schemas.microsoft.com/office/powerpoint/2010/main" val="3151409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8843" y="996843"/>
            <a:ext cx="7364186" cy="553998"/>
          </a:xfrm>
          <a:prstGeom prst="rect">
            <a:avLst/>
          </a:prstGeom>
        </p:spPr>
        <p:txBody>
          <a:bodyPr wrap="square">
            <a:spAutoFit/>
          </a:bodyPr>
          <a:lstStyle/>
          <a:p>
            <a:r>
              <a:rPr lang="en-IN" sz="3000" b="1" i="1" dirty="0">
                <a:solidFill>
                  <a:srgbClr val="002060"/>
                </a:solidFill>
                <a:latin typeface="Times New Roman" panose="02020603050405020304" pitchFamily="18" charset="0"/>
                <a:cs typeface="Times New Roman" panose="02020603050405020304" pitchFamily="18" charset="0"/>
              </a:rPr>
              <a:t>  Cognizance of an offence under Section 420</a:t>
            </a:r>
            <a:endParaRPr lang="en-US" sz="3000" b="1" i="1" dirty="0">
              <a:solidFill>
                <a:srgbClr val="00206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028700" y="2804141"/>
            <a:ext cx="6384472" cy="1754326"/>
          </a:xfrm>
          <a:prstGeom prst="rect">
            <a:avLst/>
          </a:prstGeom>
        </p:spPr>
        <p:txBody>
          <a:bodyPr wrap="square">
            <a:spAutoFit/>
          </a:bodyPr>
          <a:lstStyle/>
          <a:p>
            <a:pPr marL="257175" indent="346472" algn="just">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Falls under the category of Non Bailable. </a:t>
            </a:r>
          </a:p>
          <a:p>
            <a:pPr marL="257175" algn="just"/>
            <a:endParaRPr lang="en-IN" dirty="0">
              <a:latin typeface="Times New Roman" panose="02020603050405020304" pitchFamily="18" charset="0"/>
              <a:cs typeface="Times New Roman" panose="02020603050405020304" pitchFamily="18" charset="0"/>
            </a:endParaRPr>
          </a:p>
          <a:p>
            <a:pPr marL="603647" indent="-342900" algn="just">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It is triable by Magistrate of the First Class and </a:t>
            </a:r>
          </a:p>
          <a:p>
            <a:pPr marL="260747" algn="just"/>
            <a:endParaRPr lang="en-IN" dirty="0">
              <a:latin typeface="Times New Roman" panose="02020603050405020304" pitchFamily="18" charset="0"/>
              <a:cs typeface="Times New Roman" panose="02020603050405020304" pitchFamily="18" charset="0"/>
            </a:endParaRPr>
          </a:p>
          <a:p>
            <a:pPr marL="603647" indent="-342900" algn="just">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FIR or Application u/s 156(3) or Private Complaint u/s 200 may be preferred.</a:t>
            </a:r>
          </a:p>
        </p:txBody>
      </p:sp>
    </p:spTree>
    <p:extLst>
      <p:ext uri="{BB962C8B-B14F-4D97-AF65-F5344CB8AC3E}">
        <p14:creationId xmlns:p14="http://schemas.microsoft.com/office/powerpoint/2010/main" val="357796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969485"/>
            <a:ext cx="9144000" cy="553998"/>
          </a:xfrm>
          <a:prstGeom prst="rect">
            <a:avLst/>
          </a:prstGeom>
        </p:spPr>
        <p:txBody>
          <a:bodyPr wrap="square">
            <a:spAutoFit/>
          </a:bodyPr>
          <a:lstStyle/>
          <a:p>
            <a:r>
              <a:rPr lang="en-IN" sz="3000" b="1" i="1" dirty="0">
                <a:solidFill>
                  <a:srgbClr val="002060"/>
                </a:solidFill>
                <a:latin typeface="Times New Roman" panose="02020603050405020304" pitchFamily="18" charset="0"/>
                <a:cs typeface="Times New Roman" panose="02020603050405020304" pitchFamily="18" charset="0"/>
              </a:rPr>
              <a:t>  What is meant by deceiving</a:t>
            </a:r>
            <a:endParaRPr lang="en-US" sz="3000" b="1" i="1" dirty="0">
              <a:solidFill>
                <a:srgbClr val="002060"/>
              </a:solidFill>
              <a:latin typeface="Times New Roman" panose="02020603050405020304" pitchFamily="18" charset="0"/>
              <a:cs typeface="Times New Roman" panose="02020603050405020304" pitchFamily="18" charset="0"/>
            </a:endParaRPr>
          </a:p>
        </p:txBody>
      </p:sp>
      <p:sp>
        <p:nvSpPr>
          <p:cNvPr id="5" name="Rectangle 4"/>
          <p:cNvSpPr/>
          <p:nvPr/>
        </p:nvSpPr>
        <p:spPr>
          <a:xfrm>
            <a:off x="791936" y="2591870"/>
            <a:ext cx="5853793" cy="2793072"/>
          </a:xfrm>
          <a:prstGeom prst="rect">
            <a:avLst/>
          </a:prstGeom>
        </p:spPr>
        <p:txBody>
          <a:bodyPr wrap="square">
            <a:spAutoFit/>
          </a:bodyPr>
          <a:lstStyle/>
          <a:p>
            <a:pPr marL="514350" indent="-257175" algn="just">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Deceiving means causing to believe what is false or misleading as to a matter of fact. But all deceptions does not amount to cheating.</a:t>
            </a:r>
          </a:p>
          <a:p>
            <a:pPr marL="257175" algn="just"/>
            <a:endParaRPr lang="en-IN" sz="1350" dirty="0">
              <a:latin typeface="Times New Roman" panose="02020603050405020304" pitchFamily="18" charset="0"/>
              <a:cs typeface="Times New Roman" panose="02020603050405020304" pitchFamily="18" charset="0"/>
            </a:endParaRPr>
          </a:p>
          <a:p>
            <a:pPr marL="514350" indent="-257175" algn="just">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 Deceptions only with fraudulent and dishonest intentions amount to cheating.</a:t>
            </a:r>
          </a:p>
          <a:p>
            <a:pPr marL="514350" indent="-257175" algn="just">
              <a:buFont typeface="Wingdings" panose="05000000000000000000" pitchFamily="2" charset="2"/>
              <a:buChar char="q"/>
            </a:pPr>
            <a:endParaRPr lang="en-IN" dirty="0">
              <a:latin typeface="Times New Roman" panose="02020603050405020304" pitchFamily="18" charset="0"/>
              <a:cs typeface="Times New Roman" panose="02020603050405020304" pitchFamily="18" charset="0"/>
            </a:endParaRPr>
          </a:p>
          <a:p>
            <a:pPr marL="257175" algn="just"/>
            <a:r>
              <a:rPr lang="en-IN" dirty="0">
                <a:latin typeface="Times New Roman" panose="02020603050405020304" pitchFamily="18" charset="0"/>
                <a:cs typeface="Times New Roman" panose="02020603050405020304" pitchFamily="18" charset="0"/>
              </a:rPr>
              <a:t>If A sold the bat to B with the honest belief that the bat was of Sachin Tendulkar’s, that will not amount to cheating.</a:t>
            </a:r>
          </a:p>
        </p:txBody>
      </p:sp>
    </p:spTree>
    <p:extLst>
      <p:ext uri="{BB962C8B-B14F-4D97-AF65-F5344CB8AC3E}">
        <p14:creationId xmlns:p14="http://schemas.microsoft.com/office/powerpoint/2010/main" val="3654145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863321"/>
            <a:ext cx="9144000" cy="553998"/>
          </a:xfrm>
          <a:prstGeom prst="rect">
            <a:avLst/>
          </a:prstGeom>
        </p:spPr>
        <p:txBody>
          <a:bodyPr wrap="square">
            <a:spAutoFit/>
          </a:bodyPr>
          <a:lstStyle/>
          <a:p>
            <a:r>
              <a:rPr lang="en-IN" sz="3000" b="1" i="1" dirty="0">
                <a:solidFill>
                  <a:srgbClr val="002060"/>
                </a:solidFill>
                <a:latin typeface="Times New Roman" panose="02020603050405020304" pitchFamily="18" charset="0"/>
                <a:cs typeface="Times New Roman" panose="02020603050405020304" pitchFamily="18" charset="0"/>
              </a:rPr>
              <a:t>  Cheating in a contract</a:t>
            </a:r>
            <a:endParaRPr lang="en-US" sz="3000" b="1" i="1" dirty="0">
              <a:solidFill>
                <a:srgbClr val="00206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24543" y="2551049"/>
            <a:ext cx="6433457" cy="2793072"/>
          </a:xfrm>
          <a:prstGeom prst="rect">
            <a:avLst/>
          </a:prstGeom>
        </p:spPr>
        <p:txBody>
          <a:bodyPr wrap="square">
            <a:spAutoFit/>
          </a:bodyPr>
          <a:lstStyle/>
          <a:p>
            <a:pPr marL="514350" indent="-257175" algn="just">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A mere breach of contract will not be cheating. A singer promised to perform in a certain concert and asked their organizer to arrange for an orchestra. The organizer made all the required arrangement as per contract.</a:t>
            </a:r>
          </a:p>
          <a:p>
            <a:pPr marL="257175" algn="just"/>
            <a:endParaRPr lang="en-IN" sz="1350" dirty="0">
              <a:latin typeface="Times New Roman" panose="02020603050405020304" pitchFamily="18" charset="0"/>
              <a:cs typeface="Times New Roman" panose="02020603050405020304" pitchFamily="18" charset="0"/>
            </a:endParaRPr>
          </a:p>
          <a:p>
            <a:pPr marL="514350" indent="-257175" algn="just">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 The singer arrived at the concert place and everything was set to go. At the meantime, singer backed out from singing owing to his personal reasons. The organiser filed a case for cheating against the singer</a:t>
            </a:r>
          </a:p>
          <a:p>
            <a:pPr marL="257175" algn="just"/>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6201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858741"/>
            <a:ext cx="6996794" cy="553998"/>
          </a:xfrm>
          <a:prstGeom prst="rect">
            <a:avLst/>
          </a:prstGeom>
        </p:spPr>
        <p:txBody>
          <a:bodyPr wrap="square">
            <a:spAutoFit/>
          </a:bodyPr>
          <a:lstStyle/>
          <a:p>
            <a:r>
              <a:rPr lang="en-IN" sz="3000" b="1" i="1" dirty="0">
                <a:solidFill>
                  <a:srgbClr val="002060"/>
                </a:solidFill>
                <a:latin typeface="Times New Roman" panose="02020603050405020304" pitchFamily="18" charset="0"/>
                <a:cs typeface="Times New Roman" panose="02020603050405020304" pitchFamily="18" charset="0"/>
              </a:rPr>
              <a:t>  </a:t>
            </a:r>
            <a:r>
              <a:rPr lang="en-IN" sz="2400" b="1" i="1" dirty="0">
                <a:solidFill>
                  <a:srgbClr val="002060"/>
                </a:solidFill>
                <a:latin typeface="Times New Roman" panose="02020603050405020304" pitchFamily="18" charset="0"/>
                <a:cs typeface="Times New Roman" panose="02020603050405020304" pitchFamily="18" charset="0"/>
              </a:rPr>
              <a:t>For the offence, prior dishonest intention is required</a:t>
            </a:r>
            <a:endParaRPr lang="en-US" sz="3000" b="1" i="1" dirty="0">
              <a:solidFill>
                <a:srgbClr val="00206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83721" y="2196789"/>
            <a:ext cx="6253843" cy="2239074"/>
          </a:xfrm>
          <a:prstGeom prst="rect">
            <a:avLst/>
          </a:prstGeom>
        </p:spPr>
        <p:txBody>
          <a:bodyPr wrap="square">
            <a:spAutoFit/>
          </a:bodyPr>
          <a:lstStyle/>
          <a:p>
            <a:pPr marL="514350" indent="-257175" algn="just">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For any sort of cheating, there has to exist a deceiving content right from the beginning of the contract.</a:t>
            </a:r>
          </a:p>
          <a:p>
            <a:pPr marL="257175" algn="just"/>
            <a:endParaRPr lang="en-IN" sz="1350" dirty="0">
              <a:latin typeface="Times New Roman" panose="02020603050405020304" pitchFamily="18" charset="0"/>
              <a:cs typeface="Times New Roman" panose="02020603050405020304" pitchFamily="18" charset="0"/>
            </a:endParaRPr>
          </a:p>
          <a:p>
            <a:pPr marL="514350" indent="-257175" algn="just">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 If in a contract, the party failed to pay for an EMI, this will not amount to cheating or fraud at the first instance. For this to be an offence a prior intention to deceive the seller must be present in the mind of the buyer. </a:t>
            </a:r>
          </a:p>
          <a:p>
            <a:pPr marL="257175" algn="just"/>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4411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1524000" y="-2877"/>
            <a:ext cx="6096000" cy="914400"/>
          </a:xfrm>
          <a:prstGeom prst="triangle">
            <a:avLst/>
          </a:prstGeom>
          <a:solidFill>
            <a:srgbClr val="FDFD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95600" y="454323"/>
            <a:ext cx="4038600" cy="523220"/>
          </a:xfrm>
          <a:prstGeom prst="rect">
            <a:avLst/>
          </a:prstGeom>
          <a:noFill/>
        </p:spPr>
        <p:txBody>
          <a:bodyPr wrap="square" rtlCol="0">
            <a:spAutoFit/>
          </a:bodyPr>
          <a:lstStyle/>
          <a:p>
            <a:r>
              <a:rPr lang="en-US" sz="2800" b="1" dirty="0">
                <a:solidFill>
                  <a:srgbClr val="FF0000"/>
                </a:solidFill>
                <a:latin typeface="+mj-lt"/>
              </a:rPr>
              <a:t>IMPORTANT POINTS</a:t>
            </a:r>
          </a:p>
        </p:txBody>
      </p:sp>
      <p:sp>
        <p:nvSpPr>
          <p:cNvPr id="6" name="TextBox 5"/>
          <p:cNvSpPr txBox="1"/>
          <p:nvPr/>
        </p:nvSpPr>
        <p:spPr>
          <a:xfrm>
            <a:off x="457200" y="855133"/>
            <a:ext cx="8229600" cy="5355312"/>
          </a:xfrm>
          <a:prstGeom prst="rect">
            <a:avLst/>
          </a:prstGeom>
          <a:noFill/>
        </p:spPr>
        <p:txBody>
          <a:bodyPr wrap="square" rtlCol="0">
            <a:spAutoFit/>
          </a:bodyPr>
          <a:lstStyle/>
          <a:p>
            <a:pPr marL="285750" indent="-285750">
              <a:buFont typeface="Wingdings" panose="05000000000000000000" pitchFamily="2" charset="2"/>
              <a:buChar char="Ø"/>
            </a:pPr>
            <a:r>
              <a:rPr lang="en-US" i="1" dirty="0">
                <a:latin typeface="Times New Roman" panose="02020603050405020304" pitchFamily="18" charset="0"/>
                <a:cs typeface="Times New Roman" panose="02020603050405020304" pitchFamily="18" charset="0"/>
              </a:rPr>
              <a:t>Ingredients of Cheating                         </a:t>
            </a:r>
          </a:p>
          <a:p>
            <a:endParaRPr lang="en-US"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i="1" dirty="0">
                <a:latin typeface="Times New Roman" panose="02020603050405020304" pitchFamily="18" charset="0"/>
                <a:cs typeface="Times New Roman" panose="02020603050405020304" pitchFamily="18" charset="0"/>
              </a:rPr>
              <a:t>Fraudulently or Dishonestly</a:t>
            </a:r>
          </a:p>
          <a:p>
            <a:pPr marL="285750" indent="-285750">
              <a:buFont typeface="Wingdings" panose="05000000000000000000" pitchFamily="2" charset="2"/>
              <a:buChar char="Ø"/>
            </a:pPr>
            <a:endParaRPr lang="en-US"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i="1" dirty="0">
                <a:latin typeface="Times New Roman" panose="02020603050405020304" pitchFamily="18" charset="0"/>
                <a:cs typeface="Times New Roman" panose="02020603050405020304" pitchFamily="18" charset="0"/>
              </a:rPr>
              <a:t>Injury</a:t>
            </a:r>
          </a:p>
          <a:p>
            <a:pPr marL="285750" indent="-285750">
              <a:buFont typeface="Wingdings" panose="05000000000000000000" pitchFamily="2" charset="2"/>
              <a:buChar char="Ø"/>
            </a:pPr>
            <a:endParaRPr lang="en-US"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i="1" dirty="0">
                <a:latin typeface="Times New Roman" panose="02020603050405020304" pitchFamily="18" charset="0"/>
                <a:cs typeface="Times New Roman" panose="02020603050405020304" pitchFamily="18" charset="0"/>
              </a:rPr>
              <a:t>Property</a:t>
            </a:r>
          </a:p>
          <a:p>
            <a:pPr marL="285750" indent="-285750">
              <a:buFont typeface="Wingdings" panose="05000000000000000000" pitchFamily="2" charset="2"/>
              <a:buChar char="Ø"/>
            </a:pPr>
            <a:endParaRPr lang="en-US"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i="1" dirty="0">
                <a:latin typeface="Times New Roman" panose="02020603050405020304" pitchFamily="18" charset="0"/>
                <a:cs typeface="Times New Roman" panose="02020603050405020304" pitchFamily="18" charset="0"/>
              </a:rPr>
              <a:t>Mens Rea</a:t>
            </a:r>
          </a:p>
          <a:p>
            <a:pPr marL="285750" indent="-285750">
              <a:buFont typeface="Wingdings" panose="05000000000000000000" pitchFamily="2" charset="2"/>
              <a:buChar char="Ø"/>
            </a:pPr>
            <a:endParaRPr lang="en-US"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i="1" dirty="0">
                <a:latin typeface="Times New Roman" panose="02020603050405020304" pitchFamily="18" charset="0"/>
                <a:cs typeface="Times New Roman" panose="02020603050405020304" pitchFamily="18" charset="0"/>
              </a:rPr>
              <a:t>Cheating by Personation</a:t>
            </a:r>
          </a:p>
          <a:p>
            <a:pPr marL="285750" indent="-285750">
              <a:buFont typeface="Wingdings" panose="05000000000000000000" pitchFamily="2" charset="2"/>
              <a:buChar char="Ø"/>
            </a:pPr>
            <a:endParaRPr lang="en-US"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i="1" dirty="0">
                <a:latin typeface="Times New Roman" panose="02020603050405020304" pitchFamily="18" charset="0"/>
                <a:cs typeface="Times New Roman" panose="02020603050405020304" pitchFamily="18" charset="0"/>
              </a:rPr>
              <a:t>Punishment for Cheating</a:t>
            </a:r>
          </a:p>
          <a:p>
            <a:pPr marL="285750" indent="-285750">
              <a:buFont typeface="Wingdings" panose="05000000000000000000" pitchFamily="2" charset="2"/>
              <a:buChar char="Ø"/>
            </a:pPr>
            <a:endParaRPr lang="en-US"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i="1" dirty="0">
                <a:latin typeface="Times New Roman" panose="02020603050405020304" pitchFamily="18" charset="0"/>
                <a:cs typeface="Times New Roman" panose="02020603050405020304" pitchFamily="18" charset="0"/>
              </a:rPr>
              <a:t>Punishment for cheating by personation</a:t>
            </a:r>
          </a:p>
          <a:p>
            <a:pPr marL="285750" indent="-285750">
              <a:buFont typeface="Wingdings" panose="05000000000000000000" pitchFamily="2" charset="2"/>
              <a:buChar char="Ø"/>
            </a:pPr>
            <a:endParaRPr lang="en-US"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i="1" dirty="0">
                <a:latin typeface="Times New Roman" panose="02020603050405020304" pitchFamily="18" charset="0"/>
                <a:cs typeface="Times New Roman" panose="02020603050405020304" pitchFamily="18" charset="0"/>
              </a:rPr>
              <a:t>Cheating and dishonestly inducing delivery of property</a:t>
            </a:r>
          </a:p>
          <a:p>
            <a:pPr marL="285750" indent="-285750">
              <a:buFont typeface="Wingdings" panose="05000000000000000000" pitchFamily="2" charset="2"/>
              <a:buChar char="Ø"/>
            </a:pPr>
            <a:endParaRPr lang="en-US" b="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i="1" dirty="0">
                <a:latin typeface="Times New Roman" panose="02020603050405020304" pitchFamily="18" charset="0"/>
                <a:cs typeface="Times New Roman" panose="02020603050405020304" pitchFamily="18" charset="0"/>
              </a:rPr>
              <a:t>Section 420 is an aggravated form of cheating</a:t>
            </a:r>
          </a:p>
        </p:txBody>
      </p:sp>
    </p:spTree>
    <p:extLst>
      <p:ext uri="{BB962C8B-B14F-4D97-AF65-F5344CB8AC3E}">
        <p14:creationId xmlns:p14="http://schemas.microsoft.com/office/powerpoint/2010/main" val="791876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p:cNvSpPr/>
          <p:nvPr/>
        </p:nvSpPr>
        <p:spPr>
          <a:xfrm>
            <a:off x="2743200" y="104257"/>
            <a:ext cx="3657600" cy="1446550"/>
          </a:xfrm>
          <a:prstGeom prst="parallelogram">
            <a:avLst/>
          </a:prstGeom>
          <a:solidFill>
            <a:srgbClr val="FDFD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dirty="0">
                <a:solidFill>
                  <a:srgbClr val="002060"/>
                </a:solidFill>
                <a:latin typeface="Times New Roman" panose="02020603050405020304" pitchFamily="18" charset="0"/>
                <a:cs typeface="Times New Roman" panose="02020603050405020304" pitchFamily="18" charset="0"/>
              </a:rPr>
              <a:t>Ingredients</a:t>
            </a:r>
            <a:r>
              <a:rPr lang="en-US" sz="3200" i="1" dirty="0">
                <a:solidFill>
                  <a:srgbClr val="002060"/>
                </a:solidFill>
                <a:latin typeface="Times New Roman" panose="02020603050405020304" pitchFamily="18" charset="0"/>
                <a:cs typeface="Times New Roman" panose="02020603050405020304" pitchFamily="18" charset="0"/>
              </a:rPr>
              <a:t> </a:t>
            </a:r>
          </a:p>
          <a:p>
            <a:pPr algn="ctr"/>
            <a:r>
              <a:rPr lang="en-US" sz="3200" i="1" dirty="0">
                <a:solidFill>
                  <a:srgbClr val="002060"/>
                </a:solidFill>
                <a:latin typeface="Times New Roman" panose="02020603050405020304" pitchFamily="18" charset="0"/>
                <a:cs typeface="Times New Roman" panose="02020603050405020304" pitchFamily="18" charset="0"/>
              </a:rPr>
              <a:t>of Cheating</a:t>
            </a:r>
          </a:p>
        </p:txBody>
      </p:sp>
      <p:sp>
        <p:nvSpPr>
          <p:cNvPr id="7" name="TextBox 6"/>
          <p:cNvSpPr txBox="1"/>
          <p:nvPr/>
        </p:nvSpPr>
        <p:spPr>
          <a:xfrm>
            <a:off x="574964" y="1892132"/>
            <a:ext cx="8382000" cy="4093428"/>
          </a:xfrm>
          <a:prstGeom prst="rect">
            <a:avLst/>
          </a:prstGeom>
          <a:noFill/>
        </p:spPr>
        <p:txBody>
          <a:bodyPr wrap="square" rtlCol="0">
            <a:spAutoFit/>
          </a:bodyPr>
          <a:lstStyle/>
          <a:p>
            <a:pPr marL="342900" indent="-34290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accused must have induced fraudulently or dishonestly a person.</a:t>
            </a:r>
          </a:p>
          <a:p>
            <a:pPr marL="342900" indent="-342900" algn="just">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deceived should be induced to deliver any property to any person or to consent that any person shall retain any property.</a:t>
            </a:r>
          </a:p>
          <a:p>
            <a:pPr marL="342900" indent="-342900" algn="just">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If the person deceived, must be intentionally induced by the wrong-doer to do or omit to do anything which he would not do or omit if such deceived person was not so deceived.</a:t>
            </a:r>
          </a:p>
          <a:p>
            <a:pPr marL="342900" indent="-342900" algn="just">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deceived should suffer any damage or harm in body, mind, reputation or property by the deceitful act of the wrong doer.</a:t>
            </a:r>
          </a:p>
          <a:p>
            <a:pPr marL="342900" indent="-342900" algn="just">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 dishonest concealment of facts is also treated as a cheating.</a:t>
            </a:r>
          </a:p>
        </p:txBody>
      </p:sp>
    </p:spTree>
    <p:extLst>
      <p:ext uri="{BB962C8B-B14F-4D97-AF65-F5344CB8AC3E}">
        <p14:creationId xmlns:p14="http://schemas.microsoft.com/office/powerpoint/2010/main" val="791132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3352800" y="137746"/>
            <a:ext cx="3429000" cy="1714500"/>
          </a:xfrm>
          <a:prstGeom prst="snip2DiagRect">
            <a:avLst/>
          </a:prstGeom>
          <a:solidFill>
            <a:srgbClr val="FDFD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latin typeface="Times New Roman" panose="02020603050405020304" pitchFamily="18" charset="0"/>
                <a:cs typeface="Times New Roman" panose="02020603050405020304" pitchFamily="18" charset="0"/>
              </a:rPr>
              <a:t>Fraudulently </a:t>
            </a:r>
          </a:p>
          <a:p>
            <a:pPr algn="ctr"/>
            <a:r>
              <a:rPr lang="en-US" sz="2800" b="1" dirty="0">
                <a:solidFill>
                  <a:srgbClr val="C00000"/>
                </a:solidFill>
                <a:latin typeface="Times New Roman" panose="02020603050405020304" pitchFamily="18" charset="0"/>
                <a:cs typeface="Times New Roman" panose="02020603050405020304" pitchFamily="18" charset="0"/>
              </a:rPr>
              <a:t>or </a:t>
            </a:r>
          </a:p>
          <a:p>
            <a:pPr algn="ctr"/>
            <a:r>
              <a:rPr lang="en-US" sz="2800" b="1" dirty="0">
                <a:solidFill>
                  <a:srgbClr val="C00000"/>
                </a:solidFill>
                <a:latin typeface="Times New Roman" panose="02020603050405020304" pitchFamily="18" charset="0"/>
                <a:cs typeface="Times New Roman" panose="02020603050405020304" pitchFamily="18" charset="0"/>
              </a:rPr>
              <a:t> Dishonestly</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04800" y="2286000"/>
            <a:ext cx="8458200" cy="2630745"/>
          </a:xfrm>
          <a:prstGeom prst="rect">
            <a:avLst/>
          </a:prstGeom>
          <a:noFill/>
        </p:spPr>
        <p:txBody>
          <a:bodyPr wrap="square" rtlCol="0">
            <a:spAutoFit/>
          </a:bodyPr>
          <a:lstStyle/>
          <a:p>
            <a:pPr algn="just"/>
            <a:r>
              <a:rPr lang="en-US" sz="3200" i="1" dirty="0">
                <a:latin typeface="Times New Roman" panose="02020603050405020304" pitchFamily="18" charset="0"/>
                <a:cs typeface="Times New Roman" panose="02020603050405020304" pitchFamily="18" charset="0"/>
              </a:rPr>
              <a:t>These words in the Section are most important. These words denote the elements of deception and dishonest intention. A willful misrepresentation of a fact with intention to defraud another person is cheating.</a:t>
            </a:r>
          </a:p>
        </p:txBody>
      </p:sp>
    </p:spTree>
    <p:extLst>
      <p:ext uri="{BB962C8B-B14F-4D97-AF65-F5344CB8AC3E}">
        <p14:creationId xmlns:p14="http://schemas.microsoft.com/office/powerpoint/2010/main" val="2472230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ecision 4"/>
          <p:cNvSpPr/>
          <p:nvPr/>
        </p:nvSpPr>
        <p:spPr>
          <a:xfrm>
            <a:off x="2895600" y="94565"/>
            <a:ext cx="2819400" cy="1828800"/>
          </a:xfrm>
          <a:prstGeom prst="flowChartDecision">
            <a:avLst/>
          </a:prstGeom>
          <a:solidFill>
            <a:srgbClr val="FDFD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29000" y="685799"/>
            <a:ext cx="1905000" cy="646331"/>
          </a:xfrm>
          <a:prstGeom prst="rect">
            <a:avLst/>
          </a:prstGeom>
          <a:noFill/>
        </p:spPr>
        <p:txBody>
          <a:bodyPr wrap="square" rtlCol="0">
            <a:spAutoFit/>
          </a:bodyPr>
          <a:lstStyle/>
          <a:p>
            <a:r>
              <a:rPr lang="en-US" sz="3600" b="1" i="1" dirty="0">
                <a:solidFill>
                  <a:schemeClr val="accent6">
                    <a:lumMod val="75000"/>
                  </a:schemeClr>
                </a:solidFill>
                <a:latin typeface="Times New Roman" panose="02020603050405020304" pitchFamily="18" charset="0"/>
                <a:cs typeface="Times New Roman" panose="02020603050405020304" pitchFamily="18" charset="0"/>
              </a:rPr>
              <a:t>INJURY</a:t>
            </a:r>
          </a:p>
        </p:txBody>
      </p:sp>
      <p:sp>
        <p:nvSpPr>
          <p:cNvPr id="7" name="TextBox 6"/>
          <p:cNvSpPr txBox="1"/>
          <p:nvPr/>
        </p:nvSpPr>
        <p:spPr>
          <a:xfrm>
            <a:off x="245918" y="2216794"/>
            <a:ext cx="8652164" cy="2554545"/>
          </a:xfrm>
          <a:prstGeom prst="rect">
            <a:avLst/>
          </a:prstGeom>
          <a:noFill/>
        </p:spPr>
        <p:txBody>
          <a:bodyPr wrap="square" rtlCol="0">
            <a:spAutoFit/>
          </a:bodyPr>
          <a:lstStyle/>
          <a:p>
            <a:pPr algn="just"/>
            <a:r>
              <a:rPr lang="en-US" sz="3200" i="1" dirty="0">
                <a:latin typeface="Times New Roman" panose="02020603050405020304" pitchFamily="18" charset="0"/>
                <a:cs typeface="Times New Roman" panose="02020603050405020304" pitchFamily="18" charset="0"/>
              </a:rPr>
              <a:t>When a person cheats another, the deceived person must have suffered or injured in body, mind, reputation or property. Where no loss or damage was caused to the person deceived, the accused cannot be punished for the offence of cheating.</a:t>
            </a:r>
          </a:p>
        </p:txBody>
      </p:sp>
    </p:spTree>
    <p:extLst>
      <p:ext uri="{BB962C8B-B14F-4D97-AF65-F5344CB8AC3E}">
        <p14:creationId xmlns:p14="http://schemas.microsoft.com/office/powerpoint/2010/main" val="1790838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apezoid 4"/>
          <p:cNvSpPr/>
          <p:nvPr/>
        </p:nvSpPr>
        <p:spPr>
          <a:xfrm>
            <a:off x="2895600" y="152400"/>
            <a:ext cx="3276600" cy="1219200"/>
          </a:xfrm>
          <a:prstGeom prst="trapezoid">
            <a:avLst/>
          </a:prstGeom>
          <a:solidFill>
            <a:srgbClr val="FDFD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a:solidFill>
                  <a:schemeClr val="accent4">
                    <a:lumMod val="50000"/>
                  </a:schemeClr>
                </a:solidFill>
                <a:latin typeface="Times New Roman" panose="02020603050405020304" pitchFamily="18" charset="0"/>
                <a:cs typeface="Times New Roman" panose="02020603050405020304" pitchFamily="18" charset="0"/>
              </a:rPr>
              <a:t>Property</a:t>
            </a:r>
          </a:p>
        </p:txBody>
      </p:sp>
      <p:sp>
        <p:nvSpPr>
          <p:cNvPr id="7" name="TextBox 6"/>
          <p:cNvSpPr txBox="1"/>
          <p:nvPr/>
        </p:nvSpPr>
        <p:spPr>
          <a:xfrm>
            <a:off x="304800" y="2057400"/>
            <a:ext cx="8652164" cy="2677656"/>
          </a:xfrm>
          <a:prstGeom prst="rect">
            <a:avLst/>
          </a:prstGeom>
          <a:noFill/>
        </p:spPr>
        <p:txBody>
          <a:bodyPr wrap="square" rtlCol="0">
            <a:spAutoFit/>
          </a:bodyPr>
          <a:lstStyle/>
          <a:p>
            <a:pPr algn="just"/>
            <a:r>
              <a:rPr lang="en-US" sz="2800" i="1" dirty="0">
                <a:latin typeface="Times New Roman" panose="02020603050405020304" pitchFamily="18" charset="0"/>
                <a:cs typeface="Times New Roman" panose="02020603050405020304" pitchFamily="18" charset="0"/>
              </a:rPr>
              <a:t>Property may be of any kind movable or immovable. The property need not necessarily belong to the person deceived. A passport, an admission card to an examination, title deeds, salary of a person, health certificate, etc., are deemed as property for the purpose of this Section and Section 420.</a:t>
            </a:r>
          </a:p>
        </p:txBody>
      </p:sp>
    </p:spTree>
    <p:extLst>
      <p:ext uri="{BB962C8B-B14F-4D97-AF65-F5344CB8AC3E}">
        <p14:creationId xmlns:p14="http://schemas.microsoft.com/office/powerpoint/2010/main" val="3610250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08110" y="838200"/>
            <a:ext cx="3127779" cy="923330"/>
          </a:xfrm>
          <a:prstGeom prst="rect">
            <a:avLst/>
          </a:prstGeom>
          <a:noFill/>
        </p:spPr>
        <p:txBody>
          <a:bodyPr wrap="none" lIns="91440" tIns="45720" rIns="91440" bIns="45720">
            <a:spAutoFit/>
          </a:bodyPr>
          <a:lstStyle/>
          <a:p>
            <a:pPr algn="ctr"/>
            <a:r>
              <a:rPr lang="en-US" sz="5400" b="1" i="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Mens Rea</a:t>
            </a:r>
          </a:p>
        </p:txBody>
      </p:sp>
      <p:sp>
        <p:nvSpPr>
          <p:cNvPr id="6" name="TextBox 5"/>
          <p:cNvSpPr txBox="1"/>
          <p:nvPr/>
        </p:nvSpPr>
        <p:spPr>
          <a:xfrm>
            <a:off x="533400" y="2438400"/>
            <a:ext cx="8153400" cy="2585323"/>
          </a:xfrm>
          <a:prstGeom prst="rect">
            <a:avLst/>
          </a:prstGeom>
          <a:noFill/>
        </p:spPr>
        <p:txBody>
          <a:bodyPr wrap="square" rtlCol="0">
            <a:spAutoFit/>
          </a:bodyPr>
          <a:lstStyle/>
          <a:p>
            <a:pPr algn="just" fontAlgn="base"/>
            <a:r>
              <a:rPr lang="en-US" sz="2400" i="1" dirty="0">
                <a:latin typeface="Times New Roman" panose="02020603050405020304" pitchFamily="18" charset="0"/>
                <a:cs typeface="Times New Roman" panose="02020603050405020304" pitchFamily="18" charset="0"/>
              </a:rPr>
              <a:t>Mens Rea (guilty intention) is an essential element of the offence of cheating. The very purpose and aim of the accused are to procure the property by means of deceiving the victim/ complainant. The accused induces the deceived with fraudulent and dishonest intention.</a:t>
            </a:r>
          </a:p>
          <a:p>
            <a:pPr algn="just" fontAlgn="base"/>
            <a:endParaRPr lang="en-US" sz="2400" i="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50519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457200"/>
            <a:ext cx="6629400" cy="646331"/>
          </a:xfrm>
          <a:prstGeom prst="rect">
            <a:avLst/>
          </a:prstGeom>
          <a:solidFill>
            <a:srgbClr val="FDFDFD"/>
          </a:solidFill>
        </p:spPr>
        <p:txBody>
          <a:bodyPr wrap="square" rtlCol="0">
            <a:spAutoFit/>
          </a:bodyPr>
          <a:lstStyle/>
          <a:p>
            <a:r>
              <a:rPr lang="en-US" dirty="0"/>
              <a:t>                </a:t>
            </a:r>
            <a:r>
              <a:rPr lang="en-US" sz="3600" b="1" i="1" dirty="0">
                <a:solidFill>
                  <a:srgbClr val="C00000"/>
                </a:solidFill>
                <a:latin typeface="Times New Roman" panose="02020603050405020304" pitchFamily="18" charset="0"/>
                <a:cs typeface="Times New Roman" panose="02020603050405020304" pitchFamily="18" charset="0"/>
              </a:rPr>
              <a:t>Why Do People Cheat ?</a:t>
            </a:r>
            <a:endParaRPr lang="en-IN" sz="3600" b="1" i="1"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Diagram 4"/>
          <p:cNvGraphicFramePr/>
          <p:nvPr>
            <p:extLst>
              <p:ext uri="{D42A27DB-BD31-4B8C-83A1-F6EECF244321}">
                <p14:modId xmlns:p14="http://schemas.microsoft.com/office/powerpoint/2010/main" val="259107972"/>
              </p:ext>
            </p:extLst>
          </p:nvPr>
        </p:nvGraphicFramePr>
        <p:xfrm>
          <a:off x="460375" y="145075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utoShape 2" descr="Image result for why people commit frau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5366" name="Picture 6" descr="Image result for why people commit frau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1800" y="5072269"/>
            <a:ext cx="2266950" cy="1385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438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n-US" dirty="0"/>
            </a:br>
            <a:br>
              <a:rPr lang="en-US" dirty="0"/>
            </a:br>
            <a:br>
              <a:rPr lang="en-US" dirty="0"/>
            </a:br>
            <a:r>
              <a:rPr lang="en-US" sz="2025" dirty="0">
                <a:solidFill>
                  <a:schemeClr val="tx1"/>
                </a:solidFill>
                <a:effectLst/>
                <a:latin typeface="Times New Roman" panose="02020603050405020304" pitchFamily="18" charset="0"/>
                <a:cs typeface="Times New Roman" panose="02020603050405020304" pitchFamily="18" charset="0"/>
              </a:rPr>
              <a:t>Depending on the nature and gravity of an offence’s if they can be classified under any of the following heads:</a:t>
            </a:r>
            <a:endParaRPr lang="en-IN" dirty="0">
              <a:solidFill>
                <a:schemeClr val="tx1"/>
              </a:solidFill>
              <a:effectLst/>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1401750"/>
              </p:ext>
            </p:extLst>
          </p:nvPr>
        </p:nvGraphicFramePr>
        <p:xfrm>
          <a:off x="1447800" y="2438400"/>
          <a:ext cx="71628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a:xfrm>
            <a:off x="533400" y="609600"/>
            <a:ext cx="8153400" cy="762000"/>
          </a:xfrm>
          <a:prstGeom prst="rect">
            <a:avLst/>
          </a:prstGeom>
          <a:solidFill>
            <a:srgbClr val="FDFDFD"/>
          </a:solidFill>
          <a:ln w="12700" cap="flat" cmpd="sng" algn="ctr">
            <a:solidFill>
              <a:srgbClr val="002060"/>
            </a:solidFill>
            <a:prstDash val="solid"/>
            <a:miter lim="800000"/>
          </a:ln>
          <a:effectLst>
            <a:glow rad="139700">
              <a:schemeClr val="accent5">
                <a:satMod val="175000"/>
                <a:alpha val="40000"/>
              </a:schemeClr>
            </a:glow>
            <a:outerShdw blurRad="225425" dist="50800" dir="5220000" algn="ctr">
              <a:srgbClr val="000000">
                <a:alpha val="33000"/>
              </a:srgbClr>
            </a:outerShdw>
          </a:effectLst>
          <a:scene3d>
            <a:camera prst="perspectiveRight"/>
            <a:lightRig rig="harsh" dir="t">
              <a:rot lat="0" lon="0" rev="3000000"/>
            </a:lightRig>
          </a:scene3d>
          <a:sp3d extrusionH="254000" contourW="19050">
            <a:bevelT w="82550" h="44450" prst="angle"/>
            <a:bevelB w="82550" h="44450" prst="angle"/>
            <a:contourClr>
              <a:srgbClr val="FFFFFF"/>
            </a:contourClr>
          </a:sp3d>
        </p:spPr>
        <p:style>
          <a:lnRef idx="2">
            <a:schemeClr val="accent3"/>
          </a:lnRef>
          <a:fillRef idx="1">
            <a:schemeClr val="lt1"/>
          </a:fillRef>
          <a:effectRef idx="0">
            <a:schemeClr val="accent3"/>
          </a:effectRef>
          <a:fontRef idx="minor">
            <a:schemeClr val="dk1"/>
          </a:fontRef>
        </p:style>
        <p:txBody>
          <a:bodyPr vert="horz" rtlCol="0" anchor="ctr">
            <a:normAutofit/>
            <a:scene3d>
              <a:camera prst="orthographicFront"/>
              <a:lightRig rig="soft" dir="t"/>
            </a:scene3d>
            <a:sp3d prstMaterial="softEdge">
              <a:bevelT w="25400" h="25400"/>
            </a:sp3d>
          </a:bodyPr>
          <a:lstStyle>
            <a:lvl1pPr algn="l" defTabSz="914400" rtl="0" eaLnBrk="1" latinLnBrk="0" hangingPunct="1">
              <a:lnSpc>
                <a:spcPct val="90000"/>
              </a:lnSpc>
              <a:spcBef>
                <a:spcPct val="0"/>
              </a:spcBef>
              <a:buNone/>
              <a:defRPr kumimoji="0" sz="44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algn="ctr"/>
            <a:r>
              <a:rPr lang="en-US" sz="2800" i="1" dirty="0">
                <a:solidFill>
                  <a:schemeClr val="tx1"/>
                </a:solidFill>
                <a:effectLst/>
                <a:latin typeface="Times New Roman" panose="02020603050405020304" pitchFamily="18" charset="0"/>
                <a:cs typeface="Times New Roman" panose="02020603050405020304" pitchFamily="18" charset="0"/>
              </a:rPr>
              <a:t>Classification of Offences</a:t>
            </a:r>
          </a:p>
        </p:txBody>
      </p:sp>
    </p:spTree>
    <p:extLst>
      <p:ext uri="{BB962C8B-B14F-4D97-AF65-F5344CB8AC3E}">
        <p14:creationId xmlns:p14="http://schemas.microsoft.com/office/powerpoint/2010/main" val="493660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454474"/>
            <a:ext cx="5562600" cy="960668"/>
          </a:xfrm>
        </p:spPr>
        <p:txBody>
          <a:bodyPr>
            <a:normAutofit fontScale="90000"/>
          </a:bodyPr>
          <a:lstStyle/>
          <a:p>
            <a:br>
              <a:rPr lang="en-IN" sz="2000" b="1" dirty="0"/>
            </a:br>
            <a:br>
              <a:rPr lang="en-IN" sz="2000" dirty="0"/>
            </a:br>
            <a:br>
              <a:rPr lang="en-IN" sz="2000" dirty="0"/>
            </a:br>
            <a:br>
              <a:rPr lang="en-IN" sz="2000" dirty="0"/>
            </a:br>
            <a:br>
              <a:rPr lang="en-IN" sz="2000" dirty="0"/>
            </a:b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2509565"/>
              </p:ext>
            </p:extLst>
          </p:nvPr>
        </p:nvGraphicFramePr>
        <p:xfrm>
          <a:off x="1143000" y="1828800"/>
          <a:ext cx="6686550" cy="3190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a:xfrm>
            <a:off x="533400" y="609600"/>
            <a:ext cx="8153400" cy="762000"/>
          </a:xfrm>
          <a:prstGeom prst="rect">
            <a:avLst/>
          </a:prstGeom>
          <a:solidFill>
            <a:srgbClr val="FDFDFD"/>
          </a:solidFill>
          <a:ln w="12700" cap="flat" cmpd="sng" algn="ctr">
            <a:solidFill>
              <a:srgbClr val="002060"/>
            </a:solidFill>
            <a:prstDash val="solid"/>
            <a:miter lim="800000"/>
          </a:ln>
          <a:effectLst>
            <a:glow rad="139700">
              <a:schemeClr val="accent5">
                <a:satMod val="175000"/>
                <a:alpha val="40000"/>
              </a:schemeClr>
            </a:glow>
            <a:outerShdw blurRad="225425" dist="50800" dir="5220000" algn="ctr">
              <a:srgbClr val="000000">
                <a:alpha val="33000"/>
              </a:srgbClr>
            </a:outerShdw>
          </a:effectLst>
          <a:scene3d>
            <a:camera prst="perspectiveRight"/>
            <a:lightRig rig="harsh" dir="t">
              <a:rot lat="0" lon="0" rev="3000000"/>
            </a:lightRig>
          </a:scene3d>
          <a:sp3d extrusionH="254000" contourW="19050">
            <a:bevelT w="82550" h="44450" prst="angle"/>
            <a:bevelB w="82550" h="44450" prst="angle"/>
            <a:contourClr>
              <a:srgbClr val="FFFFFF"/>
            </a:contourClr>
          </a:sp3d>
        </p:spPr>
        <p:style>
          <a:lnRef idx="2">
            <a:schemeClr val="accent3"/>
          </a:lnRef>
          <a:fillRef idx="1">
            <a:schemeClr val="lt1"/>
          </a:fillRef>
          <a:effectRef idx="0">
            <a:schemeClr val="accent3"/>
          </a:effectRef>
          <a:fontRef idx="minor">
            <a:schemeClr val="dk1"/>
          </a:fontRef>
        </p:style>
        <p:txBody>
          <a:bodyPr vert="horz" rtlCol="0" anchor="ctr">
            <a:normAutofit/>
            <a:scene3d>
              <a:camera prst="orthographicFront"/>
              <a:lightRig rig="soft" dir="t"/>
            </a:scene3d>
            <a:sp3d prstMaterial="softEdge">
              <a:bevelT w="25400" h="25400"/>
            </a:sp3d>
          </a:bodyPr>
          <a:lstStyle>
            <a:lvl1pPr algn="l" defTabSz="914400" rtl="0" eaLnBrk="1" latinLnBrk="0" hangingPunct="1">
              <a:lnSpc>
                <a:spcPct val="90000"/>
              </a:lnSpc>
              <a:spcBef>
                <a:spcPct val="0"/>
              </a:spcBef>
              <a:buNone/>
              <a:defRPr kumimoji="0" sz="44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algn="ctr"/>
            <a:r>
              <a:rPr lang="en-US" sz="2800" i="1" dirty="0">
                <a:solidFill>
                  <a:schemeClr val="tx1"/>
                </a:solidFill>
                <a:effectLst/>
                <a:latin typeface="Times New Roman" panose="02020603050405020304" pitchFamily="18" charset="0"/>
                <a:cs typeface="Times New Roman" panose="02020603050405020304" pitchFamily="18" charset="0"/>
              </a:rPr>
              <a:t>Cognizable &amp; Non-Cognizable offence</a:t>
            </a:r>
          </a:p>
        </p:txBody>
      </p:sp>
    </p:spTree>
    <p:extLst>
      <p:ext uri="{BB962C8B-B14F-4D97-AF65-F5344CB8AC3E}">
        <p14:creationId xmlns:p14="http://schemas.microsoft.com/office/powerpoint/2010/main" val="1088445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92500" lnSpcReduction="20000"/>
          </a:bodyPr>
          <a:lstStyle/>
          <a:p>
            <a:pPr>
              <a:buFont typeface="Wingdings" panose="05000000000000000000" pitchFamily="2" charset="2"/>
              <a:buChar char="v"/>
            </a:pPr>
            <a:endParaRPr lang="en-IN" sz="1800" dirty="0"/>
          </a:p>
          <a:p>
            <a:pPr>
              <a:buFont typeface="Wingdings" panose="05000000000000000000" pitchFamily="2" charset="2"/>
              <a:buChar char="v"/>
            </a:pPr>
            <a:r>
              <a:rPr lang="en-IN" sz="2200" dirty="0">
                <a:latin typeface="Times New Roman" panose="02020603050405020304" pitchFamily="18" charset="0"/>
                <a:cs typeface="Times New Roman" panose="02020603050405020304" pitchFamily="18" charset="0"/>
              </a:rPr>
              <a:t>Cognizable offences are those where a police officer can arrest without warrant</a:t>
            </a:r>
          </a:p>
          <a:p>
            <a:pPr>
              <a:buFont typeface="Wingdings" panose="05000000000000000000" pitchFamily="2" charset="2"/>
              <a:buChar char="v"/>
            </a:pPr>
            <a:endParaRPr lang="en-IN" sz="2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IN" sz="2200" dirty="0">
                <a:latin typeface="Times New Roman" panose="02020603050405020304" pitchFamily="18" charset="0"/>
                <a:cs typeface="Times New Roman" panose="02020603050405020304" pitchFamily="18" charset="0"/>
              </a:rPr>
              <a:t>And such cases, after arrest has been made, the accused will be produced before a magistrate, and he may require the police officer to investigate the matter</a:t>
            </a:r>
          </a:p>
          <a:p>
            <a:pPr>
              <a:buFont typeface="Wingdings" panose="05000000000000000000" pitchFamily="2" charset="2"/>
              <a:buChar char="v"/>
            </a:pPr>
            <a:endParaRPr lang="en-IN"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IN" sz="2200" dirty="0">
                <a:latin typeface="Times New Roman" panose="02020603050405020304" pitchFamily="18" charset="0"/>
                <a:cs typeface="Times New Roman" panose="02020603050405020304" pitchFamily="18" charset="0"/>
              </a:rPr>
              <a:t>After investigation, if the case is made out, i.e. charge sheet filed goes against accused, the magistrate can order for arrest.</a:t>
            </a:r>
          </a:p>
          <a:p>
            <a:pPr>
              <a:buFont typeface="Wingdings" panose="05000000000000000000" pitchFamily="2" charset="2"/>
              <a:buChar char="v"/>
            </a:pPr>
            <a:endParaRPr lang="en-IN"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IN" sz="2200" dirty="0">
                <a:latin typeface="Times New Roman" panose="02020603050405020304" pitchFamily="18" charset="0"/>
                <a:cs typeface="Times New Roman" panose="02020603050405020304" pitchFamily="18" charset="0"/>
              </a:rPr>
              <a:t>During the pendency of trial, bail application can be moved before the concerned magistrate</a:t>
            </a:r>
          </a:p>
          <a:p>
            <a:pPr>
              <a:buFont typeface="Wingdings" panose="05000000000000000000" pitchFamily="2" charset="2"/>
              <a:buChar char="v"/>
            </a:pPr>
            <a:endParaRPr lang="en-IN"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IN" sz="2200" dirty="0">
                <a:latin typeface="Times New Roman" panose="02020603050405020304" pitchFamily="18" charset="0"/>
                <a:cs typeface="Times New Roman" panose="02020603050405020304" pitchFamily="18" charset="0"/>
              </a:rPr>
              <a:t>Cognizable offences are both </a:t>
            </a:r>
            <a:r>
              <a:rPr lang="en-IN" sz="2200" dirty="0" err="1">
                <a:latin typeface="Times New Roman" panose="02020603050405020304" pitchFamily="18" charset="0"/>
                <a:cs typeface="Times New Roman" panose="02020603050405020304" pitchFamily="18" charset="0"/>
              </a:rPr>
              <a:t>bailable</a:t>
            </a:r>
            <a:r>
              <a:rPr lang="en-IN" sz="2200" dirty="0">
                <a:latin typeface="Times New Roman" panose="02020603050405020304" pitchFamily="18" charset="0"/>
                <a:cs typeface="Times New Roman" panose="02020603050405020304" pitchFamily="18" charset="0"/>
              </a:rPr>
              <a:t>, and non-</a:t>
            </a:r>
            <a:r>
              <a:rPr lang="en-IN" sz="2200" dirty="0" err="1">
                <a:latin typeface="Times New Roman" panose="02020603050405020304" pitchFamily="18" charset="0"/>
                <a:cs typeface="Times New Roman" panose="02020603050405020304" pitchFamily="18" charset="0"/>
              </a:rPr>
              <a:t>bailable</a:t>
            </a:r>
            <a:endParaRPr lang="en-US" sz="2200" dirty="0">
              <a:latin typeface="Times New Roman" panose="02020603050405020304" pitchFamily="18" charset="0"/>
              <a:cs typeface="Times New Roman" panose="02020603050405020304" pitchFamily="18" charset="0"/>
            </a:endParaRPr>
          </a:p>
        </p:txBody>
      </p:sp>
      <p:sp>
        <p:nvSpPr>
          <p:cNvPr id="8" name="Title 1"/>
          <p:cNvSpPr txBox="1">
            <a:spLocks noGrp="1"/>
          </p:cNvSpPr>
          <p:nvPr>
            <p:ph type="title"/>
          </p:nvPr>
        </p:nvSpPr>
        <p:spPr>
          <a:prstGeom prst="rect">
            <a:avLst/>
          </a:prstGeom>
          <a:solidFill>
            <a:srgbClr val="FDFDFD"/>
          </a:solidFill>
          <a:ln w="12700" cap="flat" cmpd="sng" algn="ctr">
            <a:solidFill>
              <a:srgbClr val="002060"/>
            </a:solidFill>
            <a:prstDash val="solid"/>
            <a:miter lim="800000"/>
          </a:ln>
          <a:effectLst>
            <a:glow rad="139700">
              <a:schemeClr val="accent5">
                <a:satMod val="175000"/>
                <a:alpha val="40000"/>
              </a:schemeClr>
            </a:glow>
            <a:outerShdw blurRad="225425" dist="50800" dir="5220000" algn="ctr">
              <a:srgbClr val="000000">
                <a:alpha val="33000"/>
              </a:srgbClr>
            </a:outerShdw>
          </a:effectLst>
          <a:scene3d>
            <a:camera prst="perspectiveRight"/>
            <a:lightRig rig="harsh" dir="t">
              <a:rot lat="0" lon="0" rev="3000000"/>
            </a:lightRig>
          </a:scene3d>
          <a:sp3d extrusionH="254000" contourW="19050">
            <a:bevelT w="82550" h="44450" prst="angle"/>
            <a:bevelB w="82550" h="44450" prst="angle"/>
            <a:contourClr>
              <a:srgbClr val="FFFFFF"/>
            </a:contourClr>
          </a:sp3d>
        </p:spPr>
        <p:style>
          <a:lnRef idx="2">
            <a:schemeClr val="accent3"/>
          </a:lnRef>
          <a:fillRef idx="1">
            <a:schemeClr val="lt1"/>
          </a:fillRef>
          <a:effectRef idx="0">
            <a:schemeClr val="accent3"/>
          </a:effectRef>
          <a:fontRef idx="minor">
            <a:schemeClr val="dk1"/>
          </a:fontRef>
        </p:style>
        <p:txBody>
          <a:bodyPr>
            <a:normAutofit fontScale="925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3200" i="1" dirty="0">
                <a:solidFill>
                  <a:schemeClr val="tx1"/>
                </a:solidFill>
                <a:effectLst/>
                <a:latin typeface="Times New Roman" panose="02020603050405020304" pitchFamily="18" charset="0"/>
                <a:cs typeface="Times New Roman" panose="02020603050405020304" pitchFamily="18" charset="0"/>
              </a:rPr>
              <a:t>Cognizable Offence</a:t>
            </a:r>
            <a:endParaRPr lang="en-US" sz="3200" b="1" i="1"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8622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2012" y="955198"/>
            <a:ext cx="2457450" cy="415498"/>
          </a:xfrm>
          <a:prstGeom prst="rect">
            <a:avLst/>
          </a:prstGeom>
          <a:solidFill>
            <a:schemeClr val="accent4"/>
          </a:solidFill>
          <a:ln>
            <a:solidFill>
              <a:schemeClr val="accent5">
                <a:lumMod val="75000"/>
              </a:schemeClr>
            </a:solidFill>
          </a:ln>
        </p:spPr>
        <p:txBody>
          <a:bodyPr wrap="square" rtlCol="0">
            <a:spAutoFit/>
          </a:bodyPr>
          <a:lstStyle/>
          <a:p>
            <a:pPr algn="ctr"/>
            <a:r>
              <a:rPr lang="en-US" sz="2100" dirty="0">
                <a:latin typeface="Times New Roman" panose="02020603050405020304" pitchFamily="18" charset="0"/>
                <a:cs typeface="Times New Roman" panose="02020603050405020304" pitchFamily="18" charset="0"/>
              </a:rPr>
              <a:t>Chapter 37</a:t>
            </a:r>
            <a:endParaRPr lang="en-IN" sz="21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400300" y="1849246"/>
            <a:ext cx="1828800" cy="553998"/>
          </a:xfrm>
          <a:prstGeom prst="rect">
            <a:avLst/>
          </a:prstGeom>
          <a:solidFill>
            <a:schemeClr val="accent3"/>
          </a:solidFill>
          <a:ln>
            <a:solidFill>
              <a:schemeClr val="accent2">
                <a:lumMod val="50000"/>
              </a:schemeClr>
            </a:solidFill>
          </a:ln>
        </p:spPr>
        <p:txBody>
          <a:bodyPr wrap="square" rtlCol="0">
            <a:spAutoFit/>
          </a:bodyPr>
          <a:lstStyle/>
          <a:p>
            <a:r>
              <a:rPr lang="en-US" sz="1500" dirty="0">
                <a:latin typeface="Times New Roman" panose="02020603050405020304" pitchFamily="18" charset="0"/>
                <a:cs typeface="Times New Roman" panose="02020603050405020304" pitchFamily="18" charset="0"/>
              </a:rPr>
              <a:t>Deals with before crime(Ch. 8-11)</a:t>
            </a:r>
            <a:endParaRPr lang="en-IN" sz="15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5100638" y="1849246"/>
            <a:ext cx="1828800" cy="553998"/>
          </a:xfrm>
          <a:prstGeom prst="rect">
            <a:avLst/>
          </a:prstGeom>
          <a:solidFill>
            <a:schemeClr val="accent3"/>
          </a:solidFill>
          <a:ln>
            <a:solidFill>
              <a:schemeClr val="accent2">
                <a:lumMod val="50000"/>
              </a:schemeClr>
            </a:solidFill>
          </a:ln>
        </p:spPr>
        <p:txBody>
          <a:bodyPr wrap="square" rtlCol="0">
            <a:spAutoFit/>
          </a:bodyPr>
          <a:lstStyle/>
          <a:p>
            <a:r>
              <a:rPr lang="en-US" sz="1500" dirty="0">
                <a:latin typeface="Times New Roman" panose="02020603050405020304" pitchFamily="18" charset="0"/>
                <a:cs typeface="Times New Roman" panose="02020603050405020304" pitchFamily="18" charset="0"/>
              </a:rPr>
              <a:t>Deals with after crime( Ch. 12-32)</a:t>
            </a:r>
            <a:endParaRPr lang="en-IN" sz="15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5194182" y="3017472"/>
            <a:ext cx="1828800" cy="323165"/>
          </a:xfrm>
          <a:prstGeom prst="rect">
            <a:avLst/>
          </a:prstGeom>
          <a:solidFill>
            <a:schemeClr val="accent6">
              <a:lumMod val="20000"/>
              <a:lumOff val="80000"/>
            </a:schemeClr>
          </a:solidFill>
          <a:ln>
            <a:solidFill>
              <a:srgbClr val="08585A"/>
            </a:solidFill>
          </a:ln>
        </p:spPr>
        <p:txBody>
          <a:bodyPr wrap="square" rtlCol="0">
            <a:spAutoFit/>
          </a:bodyPr>
          <a:lstStyle/>
          <a:p>
            <a:r>
              <a:rPr lang="en-US" sz="1500" dirty="0" err="1">
                <a:latin typeface="Times New Roman" panose="02020603050405020304" pitchFamily="18" charset="0"/>
                <a:cs typeface="Times New Roman" panose="02020603050405020304" pitchFamily="18" charset="0"/>
              </a:rPr>
              <a:t>Punative</a:t>
            </a:r>
            <a:endParaRPr lang="en-IN" sz="15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2400300" y="3016422"/>
            <a:ext cx="1828800" cy="3231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r>
              <a:rPr lang="en-US" sz="1500" dirty="0">
                <a:latin typeface="Times New Roman" panose="02020603050405020304" pitchFamily="18" charset="0"/>
                <a:cs typeface="Times New Roman" panose="02020603050405020304" pitchFamily="18" charset="0"/>
              </a:rPr>
              <a:t>Preventive</a:t>
            </a:r>
            <a:endParaRPr lang="en-IN" sz="1500" dirty="0">
              <a:latin typeface="Times New Roman" panose="02020603050405020304" pitchFamily="18" charset="0"/>
              <a:cs typeface="Times New Roman" panose="02020603050405020304" pitchFamily="18" charset="0"/>
            </a:endParaRPr>
          </a:p>
        </p:txBody>
      </p:sp>
      <p:cxnSp>
        <p:nvCxnSpPr>
          <p:cNvPr id="13" name="Straight Arrow Connector 12"/>
          <p:cNvCxnSpPr/>
          <p:nvPr/>
        </p:nvCxnSpPr>
        <p:spPr>
          <a:xfrm flipH="1">
            <a:off x="3886200" y="1400566"/>
            <a:ext cx="685800" cy="4180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643437" y="1423802"/>
            <a:ext cx="771525" cy="4210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400300" y="3871935"/>
            <a:ext cx="1828800" cy="553998"/>
          </a:xfrm>
          <a:prstGeom prst="rect">
            <a:avLst/>
          </a:prstGeom>
          <a:solidFill>
            <a:schemeClr val="bg2"/>
          </a:solidFill>
          <a:ln>
            <a:solidFill>
              <a:schemeClr val="tx1"/>
            </a:solidFill>
          </a:ln>
        </p:spPr>
        <p:txBody>
          <a:bodyPr wrap="square" rtlCol="0">
            <a:spAutoFit/>
          </a:bodyPr>
          <a:lstStyle/>
          <a:p>
            <a:r>
              <a:rPr lang="en-US" sz="1500" dirty="0">
                <a:latin typeface="Times New Roman" panose="02020603050405020304" pitchFamily="18" charset="0"/>
                <a:cs typeface="Times New Roman" panose="02020603050405020304" pitchFamily="18" charset="0"/>
              </a:rPr>
              <a:t>Procedure to stop any criminal activity</a:t>
            </a:r>
            <a:endParaRPr lang="en-IN" sz="15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5228306" y="3870900"/>
            <a:ext cx="1828800" cy="553998"/>
          </a:xfrm>
          <a:prstGeom prst="rect">
            <a:avLst/>
          </a:prstGeom>
          <a:solidFill>
            <a:schemeClr val="bg2"/>
          </a:solidFill>
          <a:ln>
            <a:solidFill>
              <a:srgbClr val="2E1FED"/>
            </a:solidFill>
          </a:ln>
        </p:spPr>
        <p:txBody>
          <a:bodyPr wrap="square" rtlCol="0">
            <a:spAutoFit/>
          </a:bodyPr>
          <a:lstStyle/>
          <a:p>
            <a:r>
              <a:rPr lang="en-US" sz="1500" dirty="0">
                <a:latin typeface="Times New Roman" panose="02020603050405020304" pitchFamily="18" charset="0"/>
                <a:cs typeface="Times New Roman" panose="02020603050405020304" pitchFamily="18" charset="0"/>
              </a:rPr>
              <a:t>Punishing to co- offenders</a:t>
            </a:r>
            <a:endParaRPr lang="en-IN" sz="15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2400300" y="4959181"/>
            <a:ext cx="1828800" cy="553998"/>
          </a:xfrm>
          <a:prstGeom prst="rect">
            <a:avLst/>
          </a:prstGeom>
          <a:solidFill>
            <a:schemeClr val="accent1">
              <a:lumMod val="60000"/>
              <a:lumOff val="40000"/>
            </a:schemeClr>
          </a:solidFill>
          <a:ln>
            <a:solidFill>
              <a:srgbClr val="7030A0"/>
            </a:solidFill>
          </a:ln>
        </p:spPr>
        <p:txBody>
          <a:bodyPr wrap="square" rtlCol="0">
            <a:spAutoFit/>
          </a:bodyPr>
          <a:lstStyle/>
          <a:p>
            <a:r>
              <a:rPr lang="en-US" sz="1500" dirty="0" err="1">
                <a:latin typeface="Times New Roman" panose="02020603050405020304" pitchFamily="18" charset="0"/>
                <a:cs typeface="Times New Roman" panose="02020603050405020304" pitchFamily="18" charset="0"/>
              </a:rPr>
              <a:t>Eg</a:t>
            </a:r>
            <a:r>
              <a:rPr lang="en-US" sz="1500" dirty="0">
                <a:latin typeface="Times New Roman" panose="02020603050405020304" pitchFamily="18" charset="0"/>
                <a:cs typeface="Times New Roman" panose="02020603050405020304" pitchFamily="18" charset="0"/>
              </a:rPr>
              <a:t>:- Arrest of Anna </a:t>
            </a:r>
            <a:r>
              <a:rPr lang="en-US" sz="1500" dirty="0" err="1">
                <a:latin typeface="Times New Roman" panose="02020603050405020304" pitchFamily="18" charset="0"/>
                <a:cs typeface="Times New Roman" panose="02020603050405020304" pitchFamily="18" charset="0"/>
              </a:rPr>
              <a:t>Hazare</a:t>
            </a:r>
            <a:r>
              <a:rPr lang="en-US" sz="1500" dirty="0">
                <a:latin typeface="Times New Roman" panose="02020603050405020304" pitchFamily="18" charset="0"/>
                <a:cs typeface="Times New Roman" panose="02020603050405020304" pitchFamily="18" charset="0"/>
              </a:rPr>
              <a:t> </a:t>
            </a:r>
            <a:endParaRPr lang="en-IN" sz="1500" dirty="0">
              <a:latin typeface="Times New Roman" panose="02020603050405020304" pitchFamily="18" charset="0"/>
              <a:cs typeface="Times New Roman" panose="02020603050405020304" pitchFamily="18" charset="0"/>
            </a:endParaRPr>
          </a:p>
        </p:txBody>
      </p:sp>
      <p:sp>
        <p:nvSpPr>
          <p:cNvPr id="27" name="Down Arrow 26"/>
          <p:cNvSpPr/>
          <p:nvPr/>
        </p:nvSpPr>
        <p:spPr>
          <a:xfrm>
            <a:off x="3126105" y="2510846"/>
            <a:ext cx="148589" cy="441484"/>
          </a:xfrm>
          <a:prstGeom prst="downArrow">
            <a:avLst/>
          </a:prstGeom>
          <a:solidFill>
            <a:schemeClr val="accent2"/>
          </a:solidFill>
          <a:ln>
            <a:solidFill>
              <a:srgbClr val="FB27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28" name="Down Arrow 27"/>
          <p:cNvSpPr/>
          <p:nvPr/>
        </p:nvSpPr>
        <p:spPr>
          <a:xfrm>
            <a:off x="5975032" y="2513393"/>
            <a:ext cx="133550" cy="41909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29" name="Down Arrow 28"/>
          <p:cNvSpPr/>
          <p:nvPr/>
        </p:nvSpPr>
        <p:spPr>
          <a:xfrm>
            <a:off x="3069858" y="3440822"/>
            <a:ext cx="170548" cy="36547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30" name="Down Arrow 29"/>
          <p:cNvSpPr/>
          <p:nvPr/>
        </p:nvSpPr>
        <p:spPr>
          <a:xfrm>
            <a:off x="5997125" y="3430668"/>
            <a:ext cx="145581" cy="33527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31" name="Down Arrow 30"/>
          <p:cNvSpPr/>
          <p:nvPr/>
        </p:nvSpPr>
        <p:spPr>
          <a:xfrm>
            <a:off x="3128060" y="4488753"/>
            <a:ext cx="144678" cy="38324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Tree>
    <p:extLst>
      <p:ext uri="{BB962C8B-B14F-4D97-AF65-F5344CB8AC3E}">
        <p14:creationId xmlns:p14="http://schemas.microsoft.com/office/powerpoint/2010/main" val="3599865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27396" y="1771651"/>
            <a:ext cx="3943350" cy="369332"/>
          </a:xfrm>
          <a:prstGeom prst="rect">
            <a:avLst/>
          </a:prstGeom>
          <a:solidFill>
            <a:schemeClr val="accent4">
              <a:lumMod val="20000"/>
              <a:lumOff val="80000"/>
            </a:schemeClr>
          </a:solidFill>
          <a:ln>
            <a:solidFill>
              <a:schemeClr val="tx2"/>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Procedure having four stages</a:t>
            </a:r>
          </a:p>
        </p:txBody>
      </p:sp>
      <p:sp>
        <p:nvSpPr>
          <p:cNvPr id="8" name="TextBox 7"/>
          <p:cNvSpPr txBox="1"/>
          <p:nvPr/>
        </p:nvSpPr>
        <p:spPr>
          <a:xfrm>
            <a:off x="2000250" y="2571750"/>
            <a:ext cx="1200150" cy="553998"/>
          </a:xfrm>
          <a:prstGeom prst="rect">
            <a:avLst/>
          </a:prstGeom>
          <a:solidFill>
            <a:schemeClr val="bg2"/>
          </a:solidFill>
          <a:ln>
            <a:solidFill>
              <a:schemeClr val="tx2"/>
            </a:solidFill>
          </a:ln>
        </p:spPr>
        <p:txBody>
          <a:bodyPr wrap="square" rtlCol="0">
            <a:spAutoFit/>
          </a:bodyPr>
          <a:lstStyle/>
          <a:p>
            <a:r>
              <a:rPr lang="en-US" sz="1500" dirty="0">
                <a:latin typeface="Times New Roman" panose="02020603050405020304" pitchFamily="18" charset="0"/>
                <a:cs typeface="Times New Roman" panose="02020603050405020304" pitchFamily="18" charset="0"/>
              </a:rPr>
              <a:t>Investigation</a:t>
            </a:r>
          </a:p>
          <a:p>
            <a:endParaRPr lang="en-IN" sz="15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371850" y="2571750"/>
            <a:ext cx="1219702" cy="553998"/>
          </a:xfrm>
          <a:prstGeom prst="rect">
            <a:avLst/>
          </a:prstGeom>
          <a:solidFill>
            <a:schemeClr val="accent1">
              <a:lumMod val="40000"/>
              <a:lumOff val="60000"/>
            </a:schemeClr>
          </a:solidFill>
          <a:ln>
            <a:solidFill>
              <a:schemeClr val="tx2"/>
            </a:solidFill>
          </a:ln>
        </p:spPr>
        <p:txBody>
          <a:bodyPr wrap="square" rtlCol="0">
            <a:spAutoFit/>
          </a:bodyPr>
          <a:lstStyle/>
          <a:p>
            <a:r>
              <a:rPr lang="en-US" sz="1500" dirty="0">
                <a:latin typeface="Times New Roman" panose="02020603050405020304" pitchFamily="18" charset="0"/>
                <a:cs typeface="Times New Roman" panose="02020603050405020304" pitchFamily="18" charset="0"/>
              </a:rPr>
              <a:t>Inquiry</a:t>
            </a:r>
          </a:p>
          <a:p>
            <a:endParaRPr lang="en-IN" sz="15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737432" y="2571750"/>
            <a:ext cx="1200150" cy="553998"/>
          </a:xfrm>
          <a:prstGeom prst="rect">
            <a:avLst/>
          </a:prstGeom>
          <a:solidFill>
            <a:schemeClr val="accent3">
              <a:lumMod val="40000"/>
              <a:lumOff val="60000"/>
            </a:schemeClr>
          </a:solidFill>
          <a:ln>
            <a:solidFill>
              <a:schemeClr val="tx2"/>
            </a:solidFill>
          </a:ln>
        </p:spPr>
        <p:txBody>
          <a:bodyPr wrap="square" rtlCol="0">
            <a:spAutoFit/>
          </a:bodyPr>
          <a:lstStyle/>
          <a:p>
            <a:r>
              <a:rPr lang="en-US" sz="1500" dirty="0">
                <a:latin typeface="Times New Roman" panose="02020603050405020304" pitchFamily="18" charset="0"/>
                <a:cs typeface="Times New Roman" panose="02020603050405020304" pitchFamily="18" charset="0"/>
              </a:rPr>
              <a:t>Trial</a:t>
            </a:r>
          </a:p>
          <a:p>
            <a:endParaRPr lang="en-IN" sz="15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065419" y="2571750"/>
            <a:ext cx="1200150" cy="553998"/>
          </a:xfrm>
          <a:prstGeom prst="rect">
            <a:avLst/>
          </a:prstGeom>
          <a:solidFill>
            <a:schemeClr val="accent6">
              <a:lumMod val="60000"/>
              <a:lumOff val="40000"/>
            </a:schemeClr>
          </a:solidFill>
          <a:ln>
            <a:solidFill>
              <a:schemeClr val="tx2"/>
            </a:solidFill>
          </a:ln>
        </p:spPr>
        <p:txBody>
          <a:bodyPr wrap="square" rtlCol="0">
            <a:spAutoFit/>
          </a:bodyPr>
          <a:lstStyle/>
          <a:p>
            <a:r>
              <a:rPr lang="en-US" sz="1500" dirty="0">
                <a:latin typeface="Times New Roman" panose="02020603050405020304" pitchFamily="18" charset="0"/>
                <a:cs typeface="Times New Roman" panose="02020603050405020304" pitchFamily="18" charset="0"/>
              </a:rPr>
              <a:t>Judgement</a:t>
            </a:r>
          </a:p>
          <a:p>
            <a:endParaRPr lang="en-IN" sz="1500" dirty="0">
              <a:latin typeface="Times New Roman" panose="02020603050405020304" pitchFamily="18" charset="0"/>
              <a:cs typeface="Times New Roman" panose="02020603050405020304" pitchFamily="18" charset="0"/>
            </a:endParaRPr>
          </a:p>
        </p:txBody>
      </p:sp>
      <p:cxnSp>
        <p:nvCxnSpPr>
          <p:cNvPr id="26" name="Straight Connector 25"/>
          <p:cNvCxnSpPr/>
          <p:nvPr/>
        </p:nvCxnSpPr>
        <p:spPr>
          <a:xfrm>
            <a:off x="2543175" y="3371850"/>
            <a:ext cx="131445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351044" y="3371850"/>
            <a:ext cx="131445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200400" y="3371850"/>
            <a:ext cx="0" cy="2286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014285" y="3371850"/>
            <a:ext cx="0" cy="2286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665495" y="3161601"/>
            <a:ext cx="1" cy="2102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351044" y="3161601"/>
            <a:ext cx="9023" cy="2102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857625" y="3102666"/>
            <a:ext cx="0" cy="28422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543175" y="3102666"/>
            <a:ext cx="0" cy="27520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627396" y="3659385"/>
            <a:ext cx="1173078" cy="784830"/>
          </a:xfrm>
          <a:prstGeom prst="rect">
            <a:avLst/>
          </a:prstGeom>
          <a:solidFill>
            <a:schemeClr val="accent4">
              <a:lumMod val="20000"/>
              <a:lumOff val="80000"/>
            </a:schemeClr>
          </a:solidFill>
          <a:ln>
            <a:solidFill>
              <a:schemeClr val="tx2"/>
            </a:solidFill>
          </a:ln>
        </p:spPr>
        <p:txBody>
          <a:bodyPr wrap="square" rtlCol="0">
            <a:spAutoFit/>
          </a:bodyPr>
          <a:lstStyle/>
          <a:p>
            <a:endParaRPr lang="en-US" sz="1500" dirty="0">
              <a:latin typeface="Times New Roman" panose="02020603050405020304" pitchFamily="18" charset="0"/>
              <a:cs typeface="Times New Roman" panose="02020603050405020304" pitchFamily="18" charset="0"/>
            </a:endParaRPr>
          </a:p>
          <a:p>
            <a:r>
              <a:rPr lang="en-US" sz="1500" dirty="0">
                <a:latin typeface="Times New Roman" panose="02020603050405020304" pitchFamily="18" charset="0"/>
                <a:cs typeface="Times New Roman" panose="02020603050405020304" pitchFamily="18" charset="0"/>
              </a:rPr>
              <a:t>Before Trial</a:t>
            </a:r>
          </a:p>
          <a:p>
            <a:endParaRPr lang="en-IN" sz="150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5465344" y="3659386"/>
            <a:ext cx="1200150" cy="784830"/>
          </a:xfrm>
          <a:prstGeom prst="rect">
            <a:avLst/>
          </a:prstGeom>
          <a:solidFill>
            <a:srgbClr val="FED46C"/>
          </a:solidFill>
          <a:ln>
            <a:solidFill>
              <a:schemeClr val="tx2"/>
            </a:solidFill>
          </a:ln>
        </p:spPr>
        <p:txBody>
          <a:bodyPr wrap="square" rtlCol="0">
            <a:spAutoFit/>
          </a:bodyPr>
          <a:lstStyle/>
          <a:p>
            <a:endParaRPr lang="en-US" sz="1500" dirty="0">
              <a:latin typeface="Times New Roman" panose="02020603050405020304" pitchFamily="18" charset="0"/>
              <a:cs typeface="Times New Roman" panose="02020603050405020304" pitchFamily="18" charset="0"/>
            </a:endParaRPr>
          </a:p>
          <a:p>
            <a:r>
              <a:rPr lang="en-US" sz="1500" dirty="0">
                <a:latin typeface="Times New Roman" panose="02020603050405020304" pitchFamily="18" charset="0"/>
                <a:cs typeface="Times New Roman" panose="02020603050405020304" pitchFamily="18" charset="0"/>
              </a:rPr>
              <a:t>Trial and   later on</a:t>
            </a:r>
            <a:endParaRPr lang="en-IN" sz="1500" dirty="0">
              <a:latin typeface="Times New Roman" panose="02020603050405020304" pitchFamily="18" charset="0"/>
              <a:cs typeface="Times New Roman" panose="02020603050405020304" pitchFamily="18" charset="0"/>
            </a:endParaRPr>
          </a:p>
        </p:txBody>
      </p:sp>
      <p:sp>
        <p:nvSpPr>
          <p:cNvPr id="41" name="Down Arrow 40"/>
          <p:cNvSpPr/>
          <p:nvPr/>
        </p:nvSpPr>
        <p:spPr>
          <a:xfrm>
            <a:off x="2800349" y="2176834"/>
            <a:ext cx="163178" cy="337766"/>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42" name="Down Arrow 41"/>
          <p:cNvSpPr/>
          <p:nvPr/>
        </p:nvSpPr>
        <p:spPr>
          <a:xfrm>
            <a:off x="3956133" y="2176835"/>
            <a:ext cx="158667" cy="346033"/>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43" name="Down Arrow 42"/>
          <p:cNvSpPr/>
          <p:nvPr/>
        </p:nvSpPr>
        <p:spPr>
          <a:xfrm>
            <a:off x="5194634" y="2176835"/>
            <a:ext cx="156410" cy="346033"/>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44" name="Down Arrow 43"/>
          <p:cNvSpPr/>
          <p:nvPr/>
        </p:nvSpPr>
        <p:spPr>
          <a:xfrm>
            <a:off x="6343650" y="2176835"/>
            <a:ext cx="144378" cy="36196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Tree>
    <p:extLst>
      <p:ext uri="{BB962C8B-B14F-4D97-AF65-F5344CB8AC3E}">
        <p14:creationId xmlns:p14="http://schemas.microsoft.com/office/powerpoint/2010/main" val="3724961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57450" y="1600201"/>
            <a:ext cx="4171950" cy="369332"/>
          </a:xfrm>
          <a:prstGeom prst="rect">
            <a:avLst/>
          </a:prstGeom>
          <a:solidFill>
            <a:schemeClr val="accent5">
              <a:lumMod val="40000"/>
              <a:lumOff val="60000"/>
            </a:schemeClr>
          </a:solidFill>
          <a:ln>
            <a:solidFill>
              <a:schemeClr val="accent2"/>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Investigation by Police</a:t>
            </a:r>
            <a:endParaRPr lang="en-IN" dirty="0">
              <a:latin typeface="Times New Roman" panose="02020603050405020304" pitchFamily="18" charset="0"/>
              <a:cs typeface="Times New Roman" panose="02020603050405020304" pitchFamily="18" charset="0"/>
            </a:endParaRPr>
          </a:p>
        </p:txBody>
      </p:sp>
      <p:sp>
        <p:nvSpPr>
          <p:cNvPr id="6" name="Down Arrow 5"/>
          <p:cNvSpPr/>
          <p:nvPr/>
        </p:nvSpPr>
        <p:spPr>
          <a:xfrm>
            <a:off x="4286250" y="2070471"/>
            <a:ext cx="457200" cy="7298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7" name="TextBox 6"/>
          <p:cNvSpPr txBox="1"/>
          <p:nvPr/>
        </p:nvSpPr>
        <p:spPr>
          <a:xfrm>
            <a:off x="2946233" y="2850262"/>
            <a:ext cx="3143250" cy="553998"/>
          </a:xfrm>
          <a:prstGeom prst="rect">
            <a:avLst/>
          </a:prstGeom>
          <a:solidFill>
            <a:schemeClr val="accent3">
              <a:lumMod val="20000"/>
              <a:lumOff val="80000"/>
            </a:schemeClr>
          </a:solidFill>
          <a:ln>
            <a:solidFill>
              <a:schemeClr val="accent2"/>
            </a:solidFill>
          </a:ln>
        </p:spPr>
        <p:txBody>
          <a:bodyPr wrap="square" rtlCol="0">
            <a:spAutoFit/>
          </a:bodyPr>
          <a:lstStyle/>
          <a:p>
            <a:r>
              <a:rPr lang="en-US" sz="1500" dirty="0">
                <a:latin typeface="Times New Roman" panose="02020603050405020304" pitchFamily="18" charset="0"/>
                <a:cs typeface="Times New Roman" panose="02020603050405020304" pitchFamily="18" charset="0"/>
              </a:rPr>
              <a:t>Cognizable offence / Non-Cognizable Offence</a:t>
            </a:r>
            <a:endParaRPr lang="en-IN" sz="15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961273" y="3450337"/>
            <a:ext cx="3143250" cy="530915"/>
          </a:xfrm>
          <a:prstGeom prst="rect">
            <a:avLst/>
          </a:prstGeom>
          <a:solidFill>
            <a:schemeClr val="bg2"/>
          </a:solidFill>
          <a:ln>
            <a:solidFill>
              <a:schemeClr val="accent2"/>
            </a:solidFill>
          </a:ln>
        </p:spPr>
        <p:txBody>
          <a:bodyPr wrap="square" rtlCol="0">
            <a:spAutoFit/>
          </a:bodyPr>
          <a:lstStyle/>
          <a:p>
            <a:r>
              <a:rPr lang="en-US" sz="1500" dirty="0" err="1">
                <a:latin typeface="Times New Roman" panose="02020603050405020304" pitchFamily="18" charset="0"/>
                <a:cs typeface="Times New Roman" panose="02020603050405020304" pitchFamily="18" charset="0"/>
              </a:rPr>
              <a:t>Bailable</a:t>
            </a:r>
            <a:r>
              <a:rPr lang="en-US" sz="1500" dirty="0">
                <a:latin typeface="Times New Roman" panose="02020603050405020304" pitchFamily="18" charset="0"/>
                <a:cs typeface="Times New Roman" panose="02020603050405020304" pitchFamily="18" charset="0"/>
              </a:rPr>
              <a:t> / Non-</a:t>
            </a:r>
            <a:r>
              <a:rPr lang="en-US" sz="1500" dirty="0" err="1">
                <a:latin typeface="Times New Roman" panose="02020603050405020304" pitchFamily="18" charset="0"/>
                <a:cs typeface="Times New Roman" panose="02020603050405020304" pitchFamily="18" charset="0"/>
              </a:rPr>
              <a:t>Bailable</a:t>
            </a:r>
            <a:endParaRPr lang="en-US" sz="1500" dirty="0">
              <a:latin typeface="Times New Roman" panose="02020603050405020304" pitchFamily="18" charset="0"/>
              <a:cs typeface="Times New Roman" panose="02020603050405020304" pitchFamily="18" charset="0"/>
            </a:endParaRPr>
          </a:p>
          <a:p>
            <a:endParaRPr lang="en-IN" sz="1350" dirty="0"/>
          </a:p>
        </p:txBody>
      </p:sp>
      <p:sp>
        <p:nvSpPr>
          <p:cNvPr id="9" name="TextBox 8"/>
          <p:cNvSpPr txBox="1"/>
          <p:nvPr/>
        </p:nvSpPr>
        <p:spPr>
          <a:xfrm>
            <a:off x="2971800" y="4059106"/>
            <a:ext cx="3143250" cy="553998"/>
          </a:xfrm>
          <a:prstGeom prst="rect">
            <a:avLst/>
          </a:prstGeom>
          <a:solidFill>
            <a:schemeClr val="accent6">
              <a:lumMod val="20000"/>
              <a:lumOff val="80000"/>
            </a:schemeClr>
          </a:solidFill>
          <a:ln>
            <a:solidFill>
              <a:schemeClr val="accent2"/>
            </a:solidFill>
          </a:ln>
        </p:spPr>
        <p:txBody>
          <a:bodyPr wrap="square" rtlCol="0">
            <a:spAutoFit/>
          </a:bodyPr>
          <a:lstStyle/>
          <a:p>
            <a:r>
              <a:rPr lang="en-US" sz="1500" dirty="0">
                <a:latin typeface="Times New Roman" panose="02020603050405020304" pitchFamily="18" charset="0"/>
                <a:cs typeface="Times New Roman" panose="02020603050405020304" pitchFamily="18" charset="0"/>
              </a:rPr>
              <a:t>Compoundable / Non-Compoundable</a:t>
            </a:r>
          </a:p>
          <a:p>
            <a:endParaRPr lang="en-IN"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4859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2205" y="1304700"/>
            <a:ext cx="3886200" cy="369332"/>
          </a:xfrm>
          <a:prstGeom prst="rect">
            <a:avLst/>
          </a:prstGeom>
          <a:solidFill>
            <a:schemeClr val="bg2"/>
          </a:solidFill>
          <a:ln>
            <a:solidFill>
              <a:srgbClr val="2E1FED"/>
            </a:solidFill>
          </a:ln>
        </p:spPr>
        <p:txBody>
          <a:bodyPr wrap="square" rtlCol="0">
            <a:spAutoFit/>
          </a:bodyPr>
          <a:lstStyle/>
          <a:p>
            <a:r>
              <a:rPr lang="en-US" dirty="0">
                <a:latin typeface="Times New Roman" panose="02020603050405020304" pitchFamily="18" charset="0"/>
                <a:cs typeface="Times New Roman" panose="02020603050405020304" pitchFamily="18" charset="0"/>
              </a:rPr>
              <a:t>Cognizable/Non-Cognizable- Define in</a:t>
            </a:r>
            <a:endParaRPr lang="en-IN" dirty="0">
              <a:latin typeface="Times New Roman" panose="02020603050405020304" pitchFamily="18" charset="0"/>
              <a:cs typeface="Times New Roman" panose="02020603050405020304" pitchFamily="18" charset="0"/>
            </a:endParaRPr>
          </a:p>
        </p:txBody>
      </p:sp>
      <p:cxnSp>
        <p:nvCxnSpPr>
          <p:cNvPr id="7" name="Straight Arrow Connector 6"/>
          <p:cNvCxnSpPr/>
          <p:nvPr/>
        </p:nvCxnSpPr>
        <p:spPr>
          <a:xfrm flipH="1">
            <a:off x="3848109" y="1702719"/>
            <a:ext cx="400050" cy="408801"/>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288130" y="1726501"/>
            <a:ext cx="514350" cy="351651"/>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713874" y="2195900"/>
            <a:ext cx="1171575" cy="323165"/>
          </a:xfrm>
          <a:prstGeom prst="rect">
            <a:avLst/>
          </a:prstGeom>
          <a:solidFill>
            <a:schemeClr val="accent6">
              <a:lumMod val="20000"/>
              <a:lumOff val="80000"/>
            </a:schemeClr>
          </a:solidFill>
          <a:ln>
            <a:solidFill>
              <a:srgbClr val="2E1FED"/>
            </a:solidFill>
          </a:ln>
        </p:spPr>
        <p:txBody>
          <a:bodyPr wrap="square" rtlCol="0">
            <a:spAutoFit/>
          </a:bodyPr>
          <a:lstStyle/>
          <a:p>
            <a:r>
              <a:rPr lang="en-US" sz="1500" dirty="0">
                <a:latin typeface="Times New Roman" panose="02020603050405020304" pitchFamily="18" charset="0"/>
                <a:cs typeface="Times New Roman" panose="02020603050405020304" pitchFamily="18" charset="0"/>
              </a:rPr>
              <a:t>Sec 2(c)</a:t>
            </a:r>
            <a:endParaRPr lang="en-IN" sz="15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4460707" y="2193333"/>
            <a:ext cx="1171575" cy="323165"/>
          </a:xfrm>
          <a:prstGeom prst="rect">
            <a:avLst/>
          </a:prstGeom>
          <a:solidFill>
            <a:schemeClr val="bg1">
              <a:lumMod val="85000"/>
            </a:schemeClr>
          </a:solidFill>
          <a:ln>
            <a:solidFill>
              <a:srgbClr val="2E1FED"/>
            </a:solidFill>
          </a:ln>
        </p:spPr>
        <p:txBody>
          <a:bodyPr wrap="square" rtlCol="0">
            <a:spAutoFit/>
          </a:bodyPr>
          <a:lstStyle/>
          <a:p>
            <a:r>
              <a:rPr lang="en-US" sz="1500" dirty="0">
                <a:latin typeface="Times New Roman" panose="02020603050405020304" pitchFamily="18" charset="0"/>
                <a:cs typeface="Times New Roman" panose="02020603050405020304" pitchFamily="18" charset="0"/>
              </a:rPr>
              <a:t>Sec 2(l)</a:t>
            </a:r>
            <a:endParaRPr lang="en-IN" sz="1500" dirty="0">
              <a:latin typeface="Times New Roman" panose="02020603050405020304" pitchFamily="18" charset="0"/>
              <a:cs typeface="Times New Roman" panose="02020603050405020304" pitchFamily="18" charset="0"/>
            </a:endParaRPr>
          </a:p>
        </p:txBody>
      </p:sp>
      <p:sp>
        <p:nvSpPr>
          <p:cNvPr id="16" name="Down Arrow 15"/>
          <p:cNvSpPr/>
          <p:nvPr/>
        </p:nvSpPr>
        <p:spPr>
          <a:xfrm>
            <a:off x="3189872" y="2542880"/>
            <a:ext cx="157163" cy="342900"/>
          </a:xfrm>
          <a:prstGeom prst="downArrow">
            <a:avLst/>
          </a:prstGeom>
          <a:solidFill>
            <a:srgbClr val="2E1FED"/>
          </a:solidFill>
          <a:ln>
            <a:solidFill>
              <a:srgbClr val="2E1F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7" name="Down Arrow 16"/>
          <p:cNvSpPr/>
          <p:nvPr/>
        </p:nvSpPr>
        <p:spPr>
          <a:xfrm>
            <a:off x="4831054" y="2588519"/>
            <a:ext cx="157163" cy="342900"/>
          </a:xfrm>
          <a:prstGeom prst="downArrow">
            <a:avLst/>
          </a:prstGeom>
          <a:solidFill>
            <a:srgbClr val="2E1FED"/>
          </a:solidFill>
          <a:ln>
            <a:solidFill>
              <a:srgbClr val="2E1F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9" name="TextBox 18"/>
          <p:cNvSpPr txBox="1"/>
          <p:nvPr/>
        </p:nvSpPr>
        <p:spPr>
          <a:xfrm>
            <a:off x="2682666" y="2986413"/>
            <a:ext cx="1171575" cy="323165"/>
          </a:xfrm>
          <a:prstGeom prst="rect">
            <a:avLst/>
          </a:prstGeom>
          <a:solidFill>
            <a:schemeClr val="accent2">
              <a:lumMod val="20000"/>
              <a:lumOff val="80000"/>
            </a:schemeClr>
          </a:solidFill>
          <a:ln>
            <a:solidFill>
              <a:srgbClr val="2E1FED"/>
            </a:solidFill>
          </a:ln>
        </p:spPr>
        <p:txBody>
          <a:bodyPr wrap="square" rtlCol="0">
            <a:spAutoFit/>
          </a:bodyPr>
          <a:lstStyle/>
          <a:p>
            <a:r>
              <a:rPr lang="en-US" sz="1500" dirty="0">
                <a:latin typeface="Times New Roman" panose="02020603050405020304" pitchFamily="18" charset="0"/>
                <a:cs typeface="Times New Roman" panose="02020603050405020304" pitchFamily="18" charset="0"/>
              </a:rPr>
              <a:t>Schedule I</a:t>
            </a:r>
            <a:endParaRPr lang="en-IN" sz="15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4551186" y="2969537"/>
            <a:ext cx="2057400" cy="553998"/>
          </a:xfrm>
          <a:prstGeom prst="rect">
            <a:avLst/>
          </a:prstGeom>
          <a:solidFill>
            <a:schemeClr val="bg2"/>
          </a:solidFill>
          <a:ln>
            <a:solidFill>
              <a:srgbClr val="2E1FED"/>
            </a:solidFill>
          </a:ln>
        </p:spPr>
        <p:txBody>
          <a:bodyPr wrap="square" rtlCol="0">
            <a:spAutoFit/>
          </a:bodyPr>
          <a:lstStyle/>
          <a:p>
            <a:r>
              <a:rPr lang="en-US" sz="1500" dirty="0">
                <a:latin typeface="Times New Roman" panose="02020603050405020304" pitchFamily="18" charset="0"/>
                <a:cs typeface="Times New Roman" panose="02020603050405020304" pitchFamily="18" charset="0"/>
              </a:rPr>
              <a:t>Which is non-cognizable</a:t>
            </a:r>
            <a:endParaRPr lang="en-IN" sz="1500" dirty="0">
              <a:latin typeface="Times New Roman" panose="02020603050405020304" pitchFamily="18" charset="0"/>
              <a:cs typeface="Times New Roman" panose="02020603050405020304" pitchFamily="18" charset="0"/>
            </a:endParaRPr>
          </a:p>
        </p:txBody>
      </p:sp>
      <p:sp>
        <p:nvSpPr>
          <p:cNvPr id="21" name="Down Arrow 20"/>
          <p:cNvSpPr/>
          <p:nvPr/>
        </p:nvSpPr>
        <p:spPr>
          <a:xfrm>
            <a:off x="3172767" y="3357013"/>
            <a:ext cx="204536" cy="342900"/>
          </a:xfrm>
          <a:prstGeom prst="downArrow">
            <a:avLst/>
          </a:prstGeom>
          <a:solidFill>
            <a:srgbClr val="2E1FED"/>
          </a:solidFill>
          <a:ln>
            <a:solidFill>
              <a:srgbClr val="2E1F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23" name="TextBox 22"/>
          <p:cNvSpPr txBox="1"/>
          <p:nvPr/>
        </p:nvSpPr>
        <p:spPr>
          <a:xfrm>
            <a:off x="2761247" y="3783720"/>
            <a:ext cx="1171575" cy="784830"/>
          </a:xfrm>
          <a:prstGeom prst="rect">
            <a:avLst/>
          </a:prstGeom>
          <a:solidFill>
            <a:schemeClr val="accent4">
              <a:lumMod val="20000"/>
              <a:lumOff val="80000"/>
            </a:schemeClr>
          </a:solidFill>
          <a:ln>
            <a:solidFill>
              <a:srgbClr val="2E1FED"/>
            </a:solidFill>
          </a:ln>
        </p:spPr>
        <p:txBody>
          <a:bodyPr wrap="square" rtlCol="0">
            <a:spAutoFit/>
          </a:bodyPr>
          <a:lstStyle/>
          <a:p>
            <a:r>
              <a:rPr lang="en-US" sz="1500" dirty="0">
                <a:latin typeface="Times New Roman" panose="02020603050405020304" pitchFamily="18" charset="0"/>
                <a:cs typeface="Times New Roman" panose="02020603050405020304" pitchFamily="18" charset="0"/>
              </a:rPr>
              <a:t>Punishment more than 3 years</a:t>
            </a:r>
            <a:endParaRPr lang="en-IN" sz="15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4480172" y="3943779"/>
            <a:ext cx="1171575" cy="784830"/>
          </a:xfrm>
          <a:prstGeom prst="rect">
            <a:avLst/>
          </a:prstGeom>
          <a:solidFill>
            <a:schemeClr val="accent1">
              <a:lumMod val="40000"/>
              <a:lumOff val="60000"/>
            </a:schemeClr>
          </a:solidFill>
          <a:ln>
            <a:solidFill>
              <a:srgbClr val="2E1FED"/>
            </a:solidFill>
          </a:ln>
        </p:spPr>
        <p:txBody>
          <a:bodyPr wrap="square" rtlCol="0">
            <a:spAutoFit/>
          </a:bodyPr>
          <a:lstStyle/>
          <a:p>
            <a:r>
              <a:rPr lang="en-US" sz="1500" dirty="0">
                <a:latin typeface="Times New Roman" panose="02020603050405020304" pitchFamily="18" charset="0"/>
                <a:cs typeface="Times New Roman" panose="02020603050405020304" pitchFamily="18" charset="0"/>
              </a:rPr>
              <a:t>Punishment less than 3 years</a:t>
            </a:r>
            <a:endParaRPr lang="en-IN" sz="1500" dirty="0">
              <a:latin typeface="Times New Roman" panose="02020603050405020304" pitchFamily="18" charset="0"/>
              <a:cs typeface="Times New Roman" panose="02020603050405020304" pitchFamily="18" charset="0"/>
            </a:endParaRPr>
          </a:p>
        </p:txBody>
      </p:sp>
      <p:sp>
        <p:nvSpPr>
          <p:cNvPr id="25" name="Down Arrow 24"/>
          <p:cNvSpPr/>
          <p:nvPr/>
        </p:nvSpPr>
        <p:spPr>
          <a:xfrm>
            <a:off x="3195324" y="4636412"/>
            <a:ext cx="217697" cy="342900"/>
          </a:xfrm>
          <a:prstGeom prst="downArrow">
            <a:avLst/>
          </a:prstGeom>
          <a:solidFill>
            <a:srgbClr val="2E1FED"/>
          </a:solidFill>
          <a:ln>
            <a:solidFill>
              <a:srgbClr val="2E1F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26" name="Down Arrow 25"/>
          <p:cNvSpPr/>
          <p:nvPr/>
        </p:nvSpPr>
        <p:spPr>
          <a:xfrm>
            <a:off x="4802480" y="3549124"/>
            <a:ext cx="208296" cy="342900"/>
          </a:xfrm>
          <a:prstGeom prst="downArrow">
            <a:avLst/>
          </a:prstGeom>
          <a:solidFill>
            <a:srgbClr val="2E1FED"/>
          </a:solidFill>
          <a:ln>
            <a:solidFill>
              <a:srgbClr val="2E1F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29" name="TextBox 28"/>
          <p:cNvSpPr txBox="1"/>
          <p:nvPr/>
        </p:nvSpPr>
        <p:spPr>
          <a:xfrm>
            <a:off x="2808623" y="5034726"/>
            <a:ext cx="1267828" cy="323165"/>
          </a:xfrm>
          <a:prstGeom prst="rect">
            <a:avLst/>
          </a:prstGeom>
          <a:solidFill>
            <a:schemeClr val="accent3">
              <a:lumMod val="20000"/>
              <a:lumOff val="80000"/>
            </a:schemeClr>
          </a:solidFill>
          <a:ln>
            <a:solidFill>
              <a:srgbClr val="2E1FED"/>
            </a:solidFill>
          </a:ln>
        </p:spPr>
        <p:txBody>
          <a:bodyPr wrap="square" rtlCol="0">
            <a:spAutoFit/>
          </a:bodyPr>
          <a:lstStyle/>
          <a:p>
            <a:r>
              <a:rPr lang="en-US" sz="1500" dirty="0">
                <a:latin typeface="Times New Roman" panose="02020603050405020304" pitchFamily="18" charset="0"/>
                <a:cs typeface="Times New Roman" panose="02020603050405020304" pitchFamily="18" charset="0"/>
              </a:rPr>
              <a:t>But it is myth</a:t>
            </a:r>
            <a:endParaRPr lang="en-IN"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0850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821781" y="1400602"/>
            <a:ext cx="2628900" cy="323165"/>
          </a:xfrm>
          <a:prstGeom prst="rect">
            <a:avLst/>
          </a:prstGeom>
          <a:solidFill>
            <a:schemeClr val="accent3">
              <a:lumMod val="40000"/>
              <a:lumOff val="60000"/>
            </a:schemeClr>
          </a:solidFill>
          <a:ln>
            <a:solidFill>
              <a:schemeClr val="tx1"/>
            </a:solidFill>
          </a:ln>
        </p:spPr>
        <p:txBody>
          <a:bodyPr wrap="square" rtlCol="0">
            <a:spAutoFit/>
          </a:bodyPr>
          <a:lstStyle/>
          <a:p>
            <a:pPr algn="ctr"/>
            <a:r>
              <a:rPr lang="en-US" sz="1500" dirty="0">
                <a:latin typeface="Times New Roman" panose="02020603050405020304" pitchFamily="18" charset="0"/>
                <a:cs typeface="Times New Roman" panose="02020603050405020304" pitchFamily="18" charset="0"/>
              </a:rPr>
              <a:t>Inquiry</a:t>
            </a:r>
            <a:endParaRPr lang="en-IN" sz="1500" dirty="0">
              <a:latin typeface="Times New Roman" panose="02020603050405020304" pitchFamily="18" charset="0"/>
              <a:cs typeface="Times New Roman" panose="02020603050405020304" pitchFamily="18" charset="0"/>
            </a:endParaRPr>
          </a:p>
        </p:txBody>
      </p:sp>
      <p:sp>
        <p:nvSpPr>
          <p:cNvPr id="17" name="Down Arrow 16"/>
          <p:cNvSpPr/>
          <p:nvPr/>
        </p:nvSpPr>
        <p:spPr>
          <a:xfrm>
            <a:off x="2914650" y="1780948"/>
            <a:ext cx="285750" cy="465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8" name="Down Arrow 17"/>
          <p:cNvSpPr/>
          <p:nvPr/>
        </p:nvSpPr>
        <p:spPr>
          <a:xfrm>
            <a:off x="4743450" y="1780948"/>
            <a:ext cx="285750" cy="465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9" name="TextBox 18"/>
          <p:cNvSpPr txBox="1"/>
          <p:nvPr/>
        </p:nvSpPr>
        <p:spPr>
          <a:xfrm>
            <a:off x="1843088" y="2264944"/>
            <a:ext cx="2428875" cy="300082"/>
          </a:xfrm>
          <a:prstGeom prst="rect">
            <a:avLst/>
          </a:prstGeom>
          <a:solidFill>
            <a:schemeClr val="bg2"/>
          </a:solidFill>
          <a:ln>
            <a:solidFill>
              <a:schemeClr val="tx1"/>
            </a:solidFill>
          </a:ln>
        </p:spPr>
        <p:txBody>
          <a:bodyPr wrap="square" rtlCol="0">
            <a:spAutoFit/>
          </a:bodyPr>
          <a:lstStyle/>
          <a:p>
            <a:pPr algn="ctr"/>
            <a:r>
              <a:rPr lang="en-US" sz="1350" dirty="0">
                <a:latin typeface="Times New Roman" panose="02020603050405020304" pitchFamily="18" charset="0"/>
                <a:cs typeface="Times New Roman" panose="02020603050405020304" pitchFamily="18" charset="0"/>
              </a:rPr>
              <a:t>154- Charge Sheet filed</a:t>
            </a:r>
            <a:endParaRPr lang="en-IN" sz="135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4571248" y="2264944"/>
            <a:ext cx="2582279" cy="300082"/>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350" dirty="0">
                <a:latin typeface="Times New Roman" panose="02020603050405020304" pitchFamily="18" charset="0"/>
                <a:cs typeface="Times New Roman" panose="02020603050405020304" pitchFamily="18" charset="0"/>
              </a:rPr>
              <a:t>155-Non-Cognizable report given</a:t>
            </a:r>
            <a:endParaRPr lang="en-IN" sz="1350" dirty="0">
              <a:latin typeface="Times New Roman" panose="02020603050405020304" pitchFamily="18" charset="0"/>
              <a:cs typeface="Times New Roman" panose="02020603050405020304" pitchFamily="18" charset="0"/>
            </a:endParaRPr>
          </a:p>
        </p:txBody>
      </p:sp>
      <p:cxnSp>
        <p:nvCxnSpPr>
          <p:cNvPr id="22" name="Straight Connector 21"/>
          <p:cNvCxnSpPr/>
          <p:nvPr/>
        </p:nvCxnSpPr>
        <p:spPr>
          <a:xfrm>
            <a:off x="3086100" y="2541944"/>
            <a:ext cx="0" cy="526111"/>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878805" y="2559990"/>
            <a:ext cx="7520" cy="52611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086101" y="3086100"/>
            <a:ext cx="1801729" cy="9024"/>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2590800" y="3782671"/>
            <a:ext cx="4660333" cy="715581"/>
          </a:xfrm>
          <a:prstGeom prst="rect">
            <a:avLst/>
          </a:prstGeom>
          <a:noFill/>
        </p:spPr>
        <p:txBody>
          <a:bodyPr wrap="square" rtlCol="0">
            <a:spAutoFit/>
          </a:bodyPr>
          <a:lstStyle/>
          <a:p>
            <a:pPr marL="214313" indent="-214313">
              <a:buFont typeface="Wingdings" panose="05000000000000000000" pitchFamily="2" charset="2"/>
              <a:buChar char="v"/>
            </a:pPr>
            <a:r>
              <a:rPr lang="en-US" sz="1350" dirty="0">
                <a:latin typeface="Times New Roman" panose="02020603050405020304" pitchFamily="18" charset="0"/>
                <a:cs typeface="Times New Roman" panose="02020603050405020304" pitchFamily="18" charset="0"/>
              </a:rPr>
              <a:t>To Inquiry Evidences collected by Police</a:t>
            </a:r>
          </a:p>
          <a:p>
            <a:pPr marL="214313" indent="-214313">
              <a:buFont typeface="Wingdings" panose="05000000000000000000" pitchFamily="2" charset="2"/>
              <a:buChar char="v"/>
            </a:pPr>
            <a:r>
              <a:rPr lang="en-US" sz="1350" dirty="0">
                <a:latin typeface="Times New Roman" panose="02020603050405020304" pitchFamily="18" charset="0"/>
                <a:cs typeface="Times New Roman" panose="02020603050405020304" pitchFamily="18" charset="0"/>
              </a:rPr>
              <a:t>Prime facie if cases their to start trial</a:t>
            </a:r>
          </a:p>
          <a:p>
            <a:pPr marL="214313" indent="-214313">
              <a:buFont typeface="Wingdings" panose="05000000000000000000" pitchFamily="2" charset="2"/>
              <a:buChar char="v"/>
            </a:pPr>
            <a:r>
              <a:rPr lang="en-US" sz="1350" dirty="0">
                <a:latin typeface="Times New Roman" panose="02020603050405020304" pitchFamily="18" charset="0"/>
                <a:cs typeface="Times New Roman" panose="02020603050405020304" pitchFamily="18" charset="0"/>
              </a:rPr>
              <a:t>Further investigation to be ordered </a:t>
            </a:r>
            <a:endParaRPr lang="en-IN" sz="1350" dirty="0">
              <a:latin typeface="Times New Roman" panose="02020603050405020304" pitchFamily="18" charset="0"/>
              <a:cs typeface="Times New Roman" panose="02020603050405020304" pitchFamily="18" charset="0"/>
            </a:endParaRPr>
          </a:p>
        </p:txBody>
      </p:sp>
      <p:sp>
        <p:nvSpPr>
          <p:cNvPr id="88" name="Down Arrow 87"/>
          <p:cNvSpPr/>
          <p:nvPr/>
        </p:nvSpPr>
        <p:spPr>
          <a:xfrm>
            <a:off x="4000500" y="3166819"/>
            <a:ext cx="271463" cy="5441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Tree>
    <p:extLst>
      <p:ext uri="{BB962C8B-B14F-4D97-AF65-F5344CB8AC3E}">
        <p14:creationId xmlns:p14="http://schemas.microsoft.com/office/powerpoint/2010/main" val="24184772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28850" y="1085850"/>
            <a:ext cx="3771900" cy="338554"/>
          </a:xfrm>
          <a:prstGeom prst="rect">
            <a:avLst/>
          </a:prstGeom>
          <a:solidFill>
            <a:schemeClr val="bg2"/>
          </a:solidFill>
          <a:ln>
            <a:solidFill>
              <a:schemeClr val="accent2"/>
            </a:solidFill>
          </a:ln>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How cognizance is taken</a:t>
            </a:r>
            <a:endParaRPr lang="en-IN" sz="1600" dirty="0">
              <a:latin typeface="Times New Roman" panose="02020603050405020304" pitchFamily="18" charset="0"/>
              <a:cs typeface="Times New Roman" panose="02020603050405020304" pitchFamily="18" charset="0"/>
            </a:endParaRPr>
          </a:p>
        </p:txBody>
      </p:sp>
      <p:cxnSp>
        <p:nvCxnSpPr>
          <p:cNvPr id="6" name="Straight Arrow Connector 5"/>
          <p:cNvCxnSpPr/>
          <p:nvPr/>
        </p:nvCxnSpPr>
        <p:spPr>
          <a:xfrm>
            <a:off x="4059155" y="1350817"/>
            <a:ext cx="341396" cy="2493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2"/>
          </p:cNvCxnSpPr>
          <p:nvPr/>
        </p:nvCxnSpPr>
        <p:spPr>
          <a:xfrm flipH="1">
            <a:off x="3829050" y="1424404"/>
            <a:ext cx="285750" cy="1757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86051" y="1624264"/>
            <a:ext cx="1373103" cy="461665"/>
          </a:xfrm>
          <a:prstGeom prst="rect">
            <a:avLst/>
          </a:prstGeom>
          <a:solidFill>
            <a:schemeClr val="accent1">
              <a:lumMod val="20000"/>
              <a:lumOff val="80000"/>
            </a:schemeClr>
          </a:solidFill>
          <a:ln>
            <a:solidFill>
              <a:schemeClr val="accent2"/>
            </a:solidFill>
          </a:ln>
        </p:spPr>
        <p:txBody>
          <a:bodyPr wrap="square" rtlCol="0">
            <a:spAutoFit/>
          </a:bodyPr>
          <a:lstStyle/>
          <a:p>
            <a:r>
              <a:rPr lang="en-US" sz="1200" dirty="0">
                <a:latin typeface="Times New Roman" panose="02020603050405020304" pitchFamily="18" charset="0"/>
                <a:cs typeface="Times New Roman" panose="02020603050405020304" pitchFamily="18" charset="0"/>
              </a:rPr>
              <a:t>Sect 154- Charge Sheet</a:t>
            </a:r>
            <a:endParaRPr lang="en-IN" sz="12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4415590" y="1624264"/>
            <a:ext cx="1485900" cy="461665"/>
          </a:xfrm>
          <a:prstGeom prst="rect">
            <a:avLst/>
          </a:prstGeom>
          <a:solidFill>
            <a:schemeClr val="accent3">
              <a:lumMod val="20000"/>
              <a:lumOff val="80000"/>
            </a:schemeClr>
          </a:solidFill>
          <a:ln>
            <a:solidFill>
              <a:schemeClr val="accent2"/>
            </a:solidFill>
          </a:ln>
        </p:spPr>
        <p:txBody>
          <a:bodyPr wrap="square" rtlCol="0">
            <a:spAutoFit/>
          </a:bodyPr>
          <a:lstStyle/>
          <a:p>
            <a:r>
              <a:rPr lang="en-US" sz="1200" dirty="0">
                <a:latin typeface="Times New Roman" panose="02020603050405020304" pitchFamily="18" charset="0"/>
                <a:cs typeface="Times New Roman" panose="02020603050405020304" pitchFamily="18" charset="0"/>
              </a:rPr>
              <a:t>Sec 200-Complaint(Listen)</a:t>
            </a:r>
            <a:endParaRPr lang="en-IN" sz="1200" dirty="0">
              <a:latin typeface="Times New Roman" panose="02020603050405020304" pitchFamily="18" charset="0"/>
              <a:cs typeface="Times New Roman" panose="02020603050405020304" pitchFamily="18" charset="0"/>
            </a:endParaRPr>
          </a:p>
        </p:txBody>
      </p:sp>
      <p:cxnSp>
        <p:nvCxnSpPr>
          <p:cNvPr id="18" name="Straight Arrow Connector 17"/>
          <p:cNvCxnSpPr>
            <a:stCxn id="16" idx="2"/>
          </p:cNvCxnSpPr>
          <p:nvPr/>
        </p:nvCxnSpPr>
        <p:spPr>
          <a:xfrm>
            <a:off x="5158540" y="2085929"/>
            <a:ext cx="1368593" cy="4928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6" idx="2"/>
          </p:cNvCxnSpPr>
          <p:nvPr/>
        </p:nvCxnSpPr>
        <p:spPr>
          <a:xfrm flipH="1">
            <a:off x="3126524" y="2085929"/>
            <a:ext cx="2032016" cy="2919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244183" y="2433915"/>
            <a:ext cx="1600200" cy="646331"/>
          </a:xfrm>
          <a:prstGeom prst="rect">
            <a:avLst/>
          </a:prstGeom>
          <a:solidFill>
            <a:schemeClr val="accent4">
              <a:lumMod val="20000"/>
              <a:lumOff val="80000"/>
            </a:schemeClr>
          </a:solidFill>
          <a:ln>
            <a:solidFill>
              <a:schemeClr val="accent2"/>
            </a:solidFill>
          </a:ln>
        </p:spPr>
        <p:txBody>
          <a:bodyPr wrap="square" rtlCol="0">
            <a:spAutoFit/>
          </a:bodyPr>
          <a:lstStyle/>
          <a:p>
            <a:r>
              <a:rPr lang="en-US" sz="1200" dirty="0">
                <a:latin typeface="Times New Roman" panose="02020603050405020304" pitchFamily="18" charset="0"/>
                <a:cs typeface="Times New Roman" panose="02020603050405020304" pitchFamily="18" charset="0"/>
              </a:rPr>
              <a:t>Sec 156(3) order to police to investigate &amp; register FIR</a:t>
            </a:r>
            <a:endParaRPr lang="en-IN" sz="1200"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5429250" y="2558807"/>
            <a:ext cx="1600200" cy="461665"/>
          </a:xfrm>
          <a:prstGeom prst="rect">
            <a:avLst/>
          </a:prstGeom>
          <a:solidFill>
            <a:schemeClr val="accent6">
              <a:lumMod val="20000"/>
              <a:lumOff val="80000"/>
            </a:schemeClr>
          </a:solidFill>
          <a:ln>
            <a:solidFill>
              <a:schemeClr val="accent2"/>
            </a:solidFill>
          </a:ln>
        </p:spPr>
        <p:txBody>
          <a:bodyPr wrap="square" rtlCol="0">
            <a:spAutoFit/>
          </a:bodyPr>
          <a:lstStyle/>
          <a:p>
            <a:r>
              <a:rPr lang="en-US" sz="1200" dirty="0">
                <a:latin typeface="Times New Roman" panose="02020603050405020304" pitchFamily="18" charset="0"/>
                <a:cs typeface="Times New Roman" panose="02020603050405020304" pitchFamily="18" charset="0"/>
              </a:rPr>
              <a:t>Sec 202-Evidence by complaint</a:t>
            </a:r>
            <a:endParaRPr lang="en-IN" sz="1200" dirty="0">
              <a:latin typeface="Times New Roman" panose="02020603050405020304" pitchFamily="18" charset="0"/>
              <a:cs typeface="Times New Roman" panose="02020603050405020304" pitchFamily="18" charset="0"/>
            </a:endParaRPr>
          </a:p>
        </p:txBody>
      </p:sp>
      <p:sp>
        <p:nvSpPr>
          <p:cNvPr id="17" name="TextBox 30"/>
          <p:cNvSpPr txBox="1"/>
          <p:nvPr/>
        </p:nvSpPr>
        <p:spPr>
          <a:xfrm>
            <a:off x="2191215" y="3181947"/>
            <a:ext cx="1600200" cy="276999"/>
          </a:xfrm>
          <a:prstGeom prst="rect">
            <a:avLst/>
          </a:prstGeom>
          <a:solidFill>
            <a:schemeClr val="tx2">
              <a:lumMod val="20000"/>
              <a:lumOff val="80000"/>
            </a:schemeClr>
          </a:solidFill>
          <a:ln>
            <a:solidFill>
              <a:schemeClr val="accent2"/>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FIR</a:t>
            </a:r>
            <a:endParaRPr lang="en-IN" sz="1200" dirty="0">
              <a:latin typeface="Times New Roman" panose="02020603050405020304" pitchFamily="18" charset="0"/>
              <a:cs typeface="Times New Roman" panose="02020603050405020304" pitchFamily="18" charset="0"/>
            </a:endParaRPr>
          </a:p>
        </p:txBody>
      </p:sp>
      <p:sp>
        <p:nvSpPr>
          <p:cNvPr id="20" name="TextBox 30"/>
          <p:cNvSpPr txBox="1"/>
          <p:nvPr/>
        </p:nvSpPr>
        <p:spPr>
          <a:xfrm>
            <a:off x="2228850" y="3565995"/>
            <a:ext cx="1600200" cy="276999"/>
          </a:xfrm>
          <a:prstGeom prst="rect">
            <a:avLst/>
          </a:prstGeom>
          <a:solidFill>
            <a:schemeClr val="accent3">
              <a:lumMod val="20000"/>
              <a:lumOff val="80000"/>
            </a:schemeClr>
          </a:solidFill>
          <a:ln>
            <a:solidFill>
              <a:srgbClr val="FB271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Sec 154</a:t>
            </a:r>
            <a:endParaRPr lang="en-IN" sz="1200" dirty="0">
              <a:latin typeface="Times New Roman" panose="02020603050405020304" pitchFamily="18" charset="0"/>
              <a:cs typeface="Times New Roman" panose="02020603050405020304" pitchFamily="18" charset="0"/>
            </a:endParaRPr>
          </a:p>
        </p:txBody>
      </p:sp>
      <p:sp>
        <p:nvSpPr>
          <p:cNvPr id="23" name="TextBox 30"/>
          <p:cNvSpPr txBox="1"/>
          <p:nvPr/>
        </p:nvSpPr>
        <p:spPr>
          <a:xfrm>
            <a:off x="2220257" y="3953107"/>
            <a:ext cx="1600200" cy="276999"/>
          </a:xfrm>
          <a:prstGeom prst="rect">
            <a:avLst/>
          </a:prstGeom>
          <a:solidFill>
            <a:schemeClr val="accent6">
              <a:lumMod val="20000"/>
              <a:lumOff val="80000"/>
            </a:schemeClr>
          </a:solidFill>
          <a:ln>
            <a:solidFill>
              <a:schemeClr val="accent2"/>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Report u/s 173</a:t>
            </a:r>
            <a:endParaRPr lang="en-IN" sz="1200" dirty="0">
              <a:latin typeface="Times New Roman" panose="02020603050405020304" pitchFamily="18" charset="0"/>
              <a:cs typeface="Times New Roman" panose="02020603050405020304" pitchFamily="18" charset="0"/>
            </a:endParaRPr>
          </a:p>
        </p:txBody>
      </p:sp>
      <p:cxnSp>
        <p:nvCxnSpPr>
          <p:cNvPr id="10" name="Straight Arrow Connector 9"/>
          <p:cNvCxnSpPr>
            <a:stCxn id="33" idx="2"/>
          </p:cNvCxnSpPr>
          <p:nvPr/>
        </p:nvCxnSpPr>
        <p:spPr>
          <a:xfrm>
            <a:off x="6229350" y="3020472"/>
            <a:ext cx="297782" cy="1210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3" idx="2"/>
          </p:cNvCxnSpPr>
          <p:nvPr/>
        </p:nvCxnSpPr>
        <p:spPr>
          <a:xfrm flipH="1">
            <a:off x="6000750" y="3020472"/>
            <a:ext cx="228600" cy="1184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30"/>
          <p:cNvSpPr txBox="1"/>
          <p:nvPr/>
        </p:nvSpPr>
        <p:spPr>
          <a:xfrm>
            <a:off x="5075897" y="3175085"/>
            <a:ext cx="924854" cy="276999"/>
          </a:xfrm>
          <a:prstGeom prst="rect">
            <a:avLst/>
          </a:prstGeom>
          <a:solidFill>
            <a:schemeClr val="accent1">
              <a:lumMod val="20000"/>
              <a:lumOff val="80000"/>
            </a:schemeClr>
          </a:solidFill>
          <a:ln>
            <a:solidFill>
              <a:schemeClr val="accent2"/>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Dismiss</a:t>
            </a:r>
            <a:endParaRPr lang="en-IN" sz="1200" dirty="0">
              <a:latin typeface="Times New Roman" panose="02020603050405020304" pitchFamily="18" charset="0"/>
              <a:cs typeface="Times New Roman" panose="02020603050405020304" pitchFamily="18" charset="0"/>
            </a:endParaRPr>
          </a:p>
        </p:txBody>
      </p:sp>
      <p:sp>
        <p:nvSpPr>
          <p:cNvPr id="27" name="TextBox 30"/>
          <p:cNvSpPr txBox="1"/>
          <p:nvPr/>
        </p:nvSpPr>
        <p:spPr>
          <a:xfrm>
            <a:off x="6322741" y="3191224"/>
            <a:ext cx="1392509" cy="276999"/>
          </a:xfrm>
          <a:prstGeom prst="rect">
            <a:avLst/>
          </a:prstGeom>
          <a:solidFill>
            <a:schemeClr val="accent5">
              <a:lumMod val="20000"/>
              <a:lumOff val="80000"/>
            </a:schemeClr>
          </a:solidFill>
          <a:ln>
            <a:solidFill>
              <a:schemeClr val="accent2"/>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Issuance of Process</a:t>
            </a:r>
            <a:endParaRPr lang="en-IN" sz="1200" dirty="0">
              <a:latin typeface="Times New Roman" panose="02020603050405020304" pitchFamily="18" charset="0"/>
              <a:cs typeface="Times New Roman" panose="02020603050405020304" pitchFamily="18" charset="0"/>
            </a:endParaRPr>
          </a:p>
        </p:txBody>
      </p:sp>
      <p:cxnSp>
        <p:nvCxnSpPr>
          <p:cNvPr id="25" name="Straight Arrow Connector 24"/>
          <p:cNvCxnSpPr>
            <a:stCxn id="27" idx="2"/>
          </p:cNvCxnSpPr>
          <p:nvPr/>
        </p:nvCxnSpPr>
        <p:spPr>
          <a:xfrm>
            <a:off x="7018996" y="3468223"/>
            <a:ext cx="290849" cy="1322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7" idx="2"/>
          </p:cNvCxnSpPr>
          <p:nvPr/>
        </p:nvCxnSpPr>
        <p:spPr>
          <a:xfrm flipH="1">
            <a:off x="6915152" y="3468223"/>
            <a:ext cx="103844" cy="2149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5158540" y="3471487"/>
            <a:ext cx="1860456" cy="3267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0"/>
          <p:cNvSpPr txBox="1"/>
          <p:nvPr/>
        </p:nvSpPr>
        <p:spPr>
          <a:xfrm>
            <a:off x="4696114" y="3835570"/>
            <a:ext cx="924854" cy="276999"/>
          </a:xfrm>
          <a:prstGeom prst="rect">
            <a:avLst/>
          </a:prstGeom>
          <a:solidFill>
            <a:schemeClr val="accent6">
              <a:lumMod val="20000"/>
              <a:lumOff val="80000"/>
            </a:schemeClr>
          </a:solidFill>
          <a:ln>
            <a:solidFill>
              <a:schemeClr val="accent2"/>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Summon</a:t>
            </a:r>
            <a:endParaRPr lang="en-IN" sz="1200" dirty="0">
              <a:latin typeface="Times New Roman" panose="02020603050405020304" pitchFamily="18" charset="0"/>
              <a:cs typeface="Times New Roman" panose="02020603050405020304" pitchFamily="18" charset="0"/>
            </a:endParaRPr>
          </a:p>
        </p:txBody>
      </p:sp>
      <p:sp>
        <p:nvSpPr>
          <p:cNvPr id="40" name="TextBox 30"/>
          <p:cNvSpPr txBox="1"/>
          <p:nvPr/>
        </p:nvSpPr>
        <p:spPr>
          <a:xfrm>
            <a:off x="6025603" y="3714404"/>
            <a:ext cx="924854" cy="276999"/>
          </a:xfrm>
          <a:prstGeom prst="rect">
            <a:avLst/>
          </a:prstGeom>
          <a:solidFill>
            <a:schemeClr val="accent1">
              <a:lumMod val="20000"/>
              <a:lumOff val="80000"/>
            </a:schemeClr>
          </a:solidFill>
          <a:ln>
            <a:solidFill>
              <a:schemeClr val="accent2"/>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Warrant</a:t>
            </a:r>
            <a:endParaRPr lang="en-IN" sz="1200" dirty="0">
              <a:latin typeface="Times New Roman" panose="02020603050405020304" pitchFamily="18" charset="0"/>
              <a:cs typeface="Times New Roman" panose="02020603050405020304" pitchFamily="18" charset="0"/>
            </a:endParaRPr>
          </a:p>
        </p:txBody>
      </p:sp>
      <p:sp>
        <p:nvSpPr>
          <p:cNvPr id="41" name="TextBox 30"/>
          <p:cNvSpPr txBox="1"/>
          <p:nvPr/>
        </p:nvSpPr>
        <p:spPr>
          <a:xfrm>
            <a:off x="7075395" y="3702069"/>
            <a:ext cx="924854" cy="461665"/>
          </a:xfrm>
          <a:prstGeom prst="rect">
            <a:avLst/>
          </a:prstGeom>
          <a:solidFill>
            <a:schemeClr val="accent3">
              <a:lumMod val="20000"/>
              <a:lumOff val="80000"/>
            </a:schemeClr>
          </a:solidFill>
          <a:ln>
            <a:solidFill>
              <a:schemeClr val="accent2"/>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Summon Warrant</a:t>
            </a:r>
            <a:endParaRPr lang="en-IN" sz="1200" dirty="0">
              <a:latin typeface="Times New Roman" panose="02020603050405020304" pitchFamily="18" charset="0"/>
              <a:cs typeface="Times New Roman" panose="02020603050405020304" pitchFamily="18" charset="0"/>
            </a:endParaRPr>
          </a:p>
        </p:txBody>
      </p:sp>
      <p:cxnSp>
        <p:nvCxnSpPr>
          <p:cNvPr id="43" name="Straight Connector 42"/>
          <p:cNvCxnSpPr/>
          <p:nvPr/>
        </p:nvCxnSpPr>
        <p:spPr>
          <a:xfrm>
            <a:off x="5314950" y="4111919"/>
            <a:ext cx="0" cy="28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000750" y="446575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488030" y="4540633"/>
            <a:ext cx="391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174770" y="4281995"/>
            <a:ext cx="221899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Down Arrow 70"/>
          <p:cNvSpPr/>
          <p:nvPr/>
        </p:nvSpPr>
        <p:spPr>
          <a:xfrm>
            <a:off x="6288454" y="4297985"/>
            <a:ext cx="34289" cy="126958"/>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72" name="TextBox 71"/>
          <p:cNvSpPr txBox="1"/>
          <p:nvPr/>
        </p:nvSpPr>
        <p:spPr>
          <a:xfrm>
            <a:off x="6229351" y="4506658"/>
            <a:ext cx="1485900" cy="646331"/>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No FIR </a:t>
            </a:r>
          </a:p>
          <a:p>
            <a:r>
              <a:rPr lang="en-US" sz="900" dirty="0">
                <a:latin typeface="Times New Roman" panose="02020603050405020304" pitchFamily="18" charset="0"/>
                <a:cs typeface="Times New Roman" panose="02020603050405020304" pitchFamily="18" charset="0"/>
              </a:rPr>
              <a:t>Only investigation, </a:t>
            </a:r>
          </a:p>
          <a:p>
            <a:r>
              <a:rPr lang="en-US" sz="900" dirty="0">
                <a:latin typeface="Times New Roman" panose="02020603050405020304" pitchFamily="18" charset="0"/>
                <a:cs typeface="Times New Roman" panose="02020603050405020304" pitchFamily="18" charset="0"/>
              </a:rPr>
              <a:t>No arrest</a:t>
            </a:r>
          </a:p>
          <a:p>
            <a:r>
              <a:rPr lang="en-US" sz="900" dirty="0">
                <a:latin typeface="Times New Roman" panose="02020603050405020304" pitchFamily="18" charset="0"/>
                <a:cs typeface="Times New Roman" panose="02020603050405020304" pitchFamily="18" charset="0"/>
              </a:rPr>
              <a:t>Police to assist</a:t>
            </a:r>
            <a:endParaRPr lang="en-IN" sz="900" dirty="0">
              <a:latin typeface="Times New Roman" panose="02020603050405020304" pitchFamily="18" charset="0"/>
              <a:cs typeface="Times New Roman" panose="02020603050405020304" pitchFamily="18" charset="0"/>
            </a:endParaRPr>
          </a:p>
        </p:txBody>
      </p:sp>
      <p:cxnSp>
        <p:nvCxnSpPr>
          <p:cNvPr id="78" name="Straight Arrow Connector 77"/>
          <p:cNvCxnSpPr>
            <a:stCxn id="31" idx="2"/>
          </p:cNvCxnSpPr>
          <p:nvPr/>
        </p:nvCxnSpPr>
        <p:spPr>
          <a:xfrm flipH="1">
            <a:off x="3028951" y="3080246"/>
            <a:ext cx="15332" cy="1109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17" idx="2"/>
          </p:cNvCxnSpPr>
          <p:nvPr/>
        </p:nvCxnSpPr>
        <p:spPr>
          <a:xfrm>
            <a:off x="2991315" y="3458946"/>
            <a:ext cx="0" cy="1052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20" idx="2"/>
          </p:cNvCxnSpPr>
          <p:nvPr/>
        </p:nvCxnSpPr>
        <p:spPr>
          <a:xfrm>
            <a:off x="3028950" y="3842994"/>
            <a:ext cx="7667" cy="1195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5314950" y="4140650"/>
            <a:ext cx="0" cy="1413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6482508" y="3984939"/>
            <a:ext cx="0" cy="1413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7384865" y="4140650"/>
            <a:ext cx="0" cy="1413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4000501" y="5029201"/>
            <a:ext cx="1281120" cy="253916"/>
          </a:xfrm>
          <a:prstGeom prst="rect">
            <a:avLst/>
          </a:prstGeom>
          <a:noFill/>
        </p:spPr>
        <p:txBody>
          <a:bodyPr wrap="none" rtlCol="0">
            <a:spAutoFit/>
          </a:bodyPr>
          <a:lstStyle/>
          <a:p>
            <a:r>
              <a:rPr lang="en-US" sz="1050" dirty="0">
                <a:latin typeface="Times New Roman" panose="02020603050405020304" pitchFamily="18" charset="0"/>
                <a:cs typeface="Times New Roman" panose="02020603050405020304" pitchFamily="18" charset="0"/>
              </a:rPr>
              <a:t>Sec 190 Cognizance</a:t>
            </a:r>
            <a:endParaRPr lang="en-IN" sz="1350" dirty="0">
              <a:latin typeface="Times New Roman" panose="02020603050405020304" pitchFamily="18" charset="0"/>
              <a:cs typeface="Times New Roman" panose="02020603050405020304" pitchFamily="18" charset="0"/>
            </a:endParaRPr>
          </a:p>
        </p:txBody>
      </p:sp>
      <p:cxnSp>
        <p:nvCxnSpPr>
          <p:cNvPr id="105" name="Straight Arrow Connector 104"/>
          <p:cNvCxnSpPr/>
          <p:nvPr/>
        </p:nvCxnSpPr>
        <p:spPr>
          <a:xfrm>
            <a:off x="5088037" y="5166386"/>
            <a:ext cx="152227" cy="2057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4620381" y="5166386"/>
            <a:ext cx="0" cy="2057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H="1">
            <a:off x="4114800" y="5166386"/>
            <a:ext cx="115052" cy="1419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3353676" y="5298947"/>
            <a:ext cx="918841" cy="253916"/>
          </a:xfrm>
          <a:prstGeom prst="rect">
            <a:avLst/>
          </a:prstGeom>
          <a:noFill/>
        </p:spPr>
        <p:txBody>
          <a:bodyPr wrap="none" rtlCol="0">
            <a:spAutoFit/>
          </a:bodyPr>
          <a:lstStyle/>
          <a:p>
            <a:r>
              <a:rPr lang="en-US" sz="1050" dirty="0">
                <a:latin typeface="Times New Roman" panose="02020603050405020304" pitchFamily="18" charset="0"/>
                <a:cs typeface="Times New Roman" panose="02020603050405020304" pitchFamily="18" charset="0"/>
              </a:rPr>
              <a:t>Police Report</a:t>
            </a:r>
            <a:endParaRPr lang="en-IN" sz="1050" dirty="0">
              <a:latin typeface="Times New Roman" panose="02020603050405020304" pitchFamily="18" charset="0"/>
              <a:cs typeface="Times New Roman" panose="02020603050405020304" pitchFamily="18" charset="0"/>
            </a:endParaRPr>
          </a:p>
        </p:txBody>
      </p:sp>
      <p:sp>
        <p:nvSpPr>
          <p:cNvPr id="115" name="TextBox 114"/>
          <p:cNvSpPr txBox="1"/>
          <p:nvPr/>
        </p:nvSpPr>
        <p:spPr>
          <a:xfrm>
            <a:off x="4305013" y="5351578"/>
            <a:ext cx="750526" cy="253916"/>
          </a:xfrm>
          <a:prstGeom prst="rect">
            <a:avLst/>
          </a:prstGeom>
          <a:noFill/>
        </p:spPr>
        <p:txBody>
          <a:bodyPr wrap="none" rtlCol="0">
            <a:spAutoFit/>
          </a:bodyPr>
          <a:lstStyle/>
          <a:p>
            <a:r>
              <a:rPr lang="en-US" sz="1050" dirty="0">
                <a:latin typeface="Times New Roman" panose="02020603050405020304" pitchFamily="18" charset="0"/>
                <a:cs typeface="Times New Roman" panose="02020603050405020304" pitchFamily="18" charset="0"/>
              </a:rPr>
              <a:t>Complaint</a:t>
            </a:r>
            <a:endParaRPr lang="en-IN" sz="1050" dirty="0">
              <a:latin typeface="Times New Roman" panose="02020603050405020304" pitchFamily="18" charset="0"/>
              <a:cs typeface="Times New Roman" panose="02020603050405020304" pitchFamily="18" charset="0"/>
            </a:endParaRPr>
          </a:p>
        </p:txBody>
      </p:sp>
      <p:sp>
        <p:nvSpPr>
          <p:cNvPr id="116" name="TextBox 115"/>
          <p:cNvSpPr txBox="1"/>
          <p:nvPr/>
        </p:nvSpPr>
        <p:spPr>
          <a:xfrm>
            <a:off x="5165728" y="5366820"/>
            <a:ext cx="723275" cy="253916"/>
          </a:xfrm>
          <a:prstGeom prst="rect">
            <a:avLst/>
          </a:prstGeom>
          <a:noFill/>
        </p:spPr>
        <p:txBody>
          <a:bodyPr wrap="none" rtlCol="0">
            <a:spAutoFit/>
          </a:bodyPr>
          <a:lstStyle/>
          <a:p>
            <a:r>
              <a:rPr lang="en-US" sz="1050" dirty="0">
                <a:latin typeface="Times New Roman" panose="02020603050405020304" pitchFamily="18" charset="0"/>
                <a:cs typeface="Times New Roman" panose="02020603050405020304" pitchFamily="18" charset="0"/>
              </a:rPr>
              <a:t>Sue-Moto</a:t>
            </a:r>
            <a:endParaRPr lang="en-IN" sz="1050" dirty="0">
              <a:latin typeface="Times New Roman" panose="02020603050405020304" pitchFamily="18" charset="0"/>
              <a:cs typeface="Times New Roman" panose="02020603050405020304" pitchFamily="18" charset="0"/>
            </a:endParaRPr>
          </a:p>
        </p:txBody>
      </p:sp>
      <p:cxnSp>
        <p:nvCxnSpPr>
          <p:cNvPr id="123" name="Straight Connector 122"/>
          <p:cNvCxnSpPr/>
          <p:nvPr/>
        </p:nvCxnSpPr>
        <p:spPr>
          <a:xfrm>
            <a:off x="3414328" y="4253124"/>
            <a:ext cx="0" cy="55472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endCxn id="72" idx="2"/>
          </p:cNvCxnSpPr>
          <p:nvPr/>
        </p:nvCxnSpPr>
        <p:spPr>
          <a:xfrm>
            <a:off x="3434576" y="4854964"/>
            <a:ext cx="3537725" cy="2980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endCxn id="101" idx="0"/>
          </p:cNvCxnSpPr>
          <p:nvPr/>
        </p:nvCxnSpPr>
        <p:spPr>
          <a:xfrm>
            <a:off x="4620383" y="4852905"/>
            <a:ext cx="20678" cy="1762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stCxn id="72" idx="2"/>
            <a:endCxn id="72" idx="2"/>
          </p:cNvCxnSpPr>
          <p:nvPr/>
        </p:nvCxnSpPr>
        <p:spPr>
          <a:xfrm>
            <a:off x="6972301" y="5152989"/>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4D8CA23-3916-42D2-A625-A25904AA2D4F}"/>
              </a:ext>
            </a:extLst>
          </p:cNvPr>
          <p:cNvSpPr txBox="1"/>
          <p:nvPr/>
        </p:nvSpPr>
        <p:spPr>
          <a:xfrm>
            <a:off x="5638800" y="94508"/>
            <a:ext cx="3353927" cy="338554"/>
          </a:xfrm>
          <a:prstGeom prst="rect">
            <a:avLst/>
          </a:prstGeom>
          <a:noFill/>
        </p:spPr>
        <p:txBody>
          <a:bodyPr wrap="square" rtlCol="0">
            <a:spAutoFit/>
          </a:bodyPr>
          <a:lstStyle/>
          <a:p>
            <a:r>
              <a:rPr lang="en-IN" sz="1600" b="1" i="1" dirty="0">
                <a:latin typeface="Times New Roman" panose="02020603050405020304" pitchFamily="18" charset="0"/>
                <a:cs typeface="Times New Roman" panose="02020603050405020304" pitchFamily="18" charset="0"/>
              </a:rPr>
              <a:t>           Only for Academic purposes</a:t>
            </a:r>
          </a:p>
        </p:txBody>
      </p:sp>
    </p:spTree>
    <p:extLst>
      <p:ext uri="{BB962C8B-B14F-4D97-AF65-F5344CB8AC3E}">
        <p14:creationId xmlns:p14="http://schemas.microsoft.com/office/powerpoint/2010/main" val="34191732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IN" sz="1200" b="1" dirty="0"/>
          </a:p>
          <a:p>
            <a:pPr marL="0" indent="0">
              <a:buNone/>
            </a:pPr>
            <a:r>
              <a:rPr lang="en-IN" sz="1400" b="1" dirty="0">
                <a:latin typeface="Times New Roman" panose="02020603050405020304" pitchFamily="18" charset="0"/>
                <a:cs typeface="Times New Roman" panose="02020603050405020304" pitchFamily="18" charset="0"/>
              </a:rPr>
              <a:t>For every different type of Criminal proceeding a separate procedure is involved. However in general, a brief procedure, as to how a criminal case commences, is as follows:</a:t>
            </a:r>
          </a:p>
          <a:p>
            <a:pPr marL="0" indent="0">
              <a:buNone/>
            </a:pPr>
            <a:endParaRPr lang="en-US" sz="2000" b="1" dirty="0">
              <a:solidFill>
                <a:srgbClr val="FF0000"/>
              </a:solidFill>
              <a:latin typeface="Times New Roman" panose="02020603050405020304" pitchFamily="18" charset="0"/>
              <a:cs typeface="Times New Roman" panose="02020603050405020304" pitchFamily="18" charset="0"/>
            </a:endParaRPr>
          </a:p>
          <a:p>
            <a:pPr marL="0" indent="0">
              <a:buNone/>
            </a:pPr>
            <a:endParaRPr lang="en-IN" sz="2800" dirty="0">
              <a:latin typeface="Times New Roman" panose="02020603050405020304" pitchFamily="18" charset="0"/>
              <a:cs typeface="Times New Roman" panose="02020603050405020304" pitchFamily="18" charset="0"/>
            </a:endParaRPr>
          </a:p>
        </p:txBody>
      </p:sp>
      <p:sp>
        <p:nvSpPr>
          <p:cNvPr id="18" name="Round Diagonal Corner Rectangle 17"/>
          <p:cNvSpPr/>
          <p:nvPr/>
        </p:nvSpPr>
        <p:spPr>
          <a:xfrm>
            <a:off x="838200" y="2342988"/>
            <a:ext cx="5357813" cy="573842"/>
          </a:xfrm>
          <a:prstGeom prst="round2DiagRect">
            <a:avLst/>
          </a:prstGeom>
          <a:solidFill>
            <a:srgbClr val="FCE3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b="1" dirty="0">
                <a:solidFill>
                  <a:schemeClr val="tx1"/>
                </a:solidFill>
                <a:latin typeface="Times New Roman" panose="02020603050405020304" pitchFamily="18" charset="0"/>
                <a:cs typeface="Times New Roman" panose="02020603050405020304" pitchFamily="18" charset="0"/>
              </a:rPr>
              <a:t>The fist step for initiation of any Criminal case is the complaint</a:t>
            </a:r>
          </a:p>
        </p:txBody>
      </p:sp>
      <p:sp>
        <p:nvSpPr>
          <p:cNvPr id="19" name="Round Diagonal Corner Rectangle 18"/>
          <p:cNvSpPr/>
          <p:nvPr/>
        </p:nvSpPr>
        <p:spPr>
          <a:xfrm>
            <a:off x="1371600" y="3137723"/>
            <a:ext cx="6956822" cy="921543"/>
          </a:xfrm>
          <a:prstGeom prst="round2Diag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1600" b="1" dirty="0">
                <a:solidFill>
                  <a:schemeClr val="tx1"/>
                </a:solidFill>
                <a:latin typeface="Times New Roman" panose="02020603050405020304" pitchFamily="18" charset="0"/>
                <a:cs typeface="Times New Roman" panose="02020603050405020304" pitchFamily="18" charset="0"/>
              </a:rPr>
              <a:t>The victim is called a complainant, and complainant should lodge his complaint to the police station of that area, where the offence has been committed, or where he resides. A complaint can be on behalf of the victim also</a:t>
            </a:r>
          </a:p>
        </p:txBody>
      </p:sp>
      <p:sp>
        <p:nvSpPr>
          <p:cNvPr id="20" name="Round Diagonal Corner Rectangle 19"/>
          <p:cNvSpPr/>
          <p:nvPr/>
        </p:nvSpPr>
        <p:spPr>
          <a:xfrm>
            <a:off x="2057400" y="4419600"/>
            <a:ext cx="6491289" cy="792956"/>
          </a:xfrm>
          <a:prstGeom prst="round2Diag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1400" b="1" dirty="0">
                <a:solidFill>
                  <a:schemeClr val="tx1"/>
                </a:solidFill>
                <a:latin typeface="Times New Roman" panose="02020603050405020304" pitchFamily="18" charset="0"/>
                <a:cs typeface="Times New Roman" panose="02020603050405020304" pitchFamily="18" charset="0"/>
              </a:rPr>
              <a:t>Generally, the complaint should be lodged within 24 hour of the commission of offence. However, the limitation time is different for some offences</a:t>
            </a:r>
          </a:p>
        </p:txBody>
      </p:sp>
      <p:sp>
        <p:nvSpPr>
          <p:cNvPr id="9" name="Title 1"/>
          <p:cNvSpPr txBox="1">
            <a:spLocks noGrp="1"/>
          </p:cNvSpPr>
          <p:nvPr>
            <p:ph type="title"/>
          </p:nvPr>
        </p:nvSpPr>
        <p:spPr>
          <a:xfrm>
            <a:off x="838200" y="338138"/>
            <a:ext cx="6956425" cy="960437"/>
          </a:xfrm>
          <a:prstGeom prst="rect">
            <a:avLst/>
          </a:prstGeom>
          <a:solidFill>
            <a:srgbClr val="FDFDFD"/>
          </a:solidFill>
          <a:ln w="12700" cap="flat" cmpd="sng" algn="ctr">
            <a:solidFill>
              <a:srgbClr val="002060"/>
            </a:solidFill>
            <a:prstDash val="solid"/>
            <a:miter lim="800000"/>
          </a:ln>
          <a:effectLst>
            <a:glow rad="139700">
              <a:schemeClr val="accent5">
                <a:satMod val="175000"/>
                <a:alpha val="40000"/>
              </a:schemeClr>
            </a:glow>
            <a:outerShdw blurRad="225425" dist="50800" dir="5220000" algn="ctr">
              <a:srgbClr val="000000">
                <a:alpha val="33000"/>
              </a:srgbClr>
            </a:outerShdw>
          </a:effectLst>
          <a:scene3d>
            <a:camera prst="perspectiveRight"/>
            <a:lightRig rig="harsh" dir="t">
              <a:rot lat="0" lon="0" rev="3000000"/>
            </a:lightRig>
          </a:scene3d>
          <a:sp3d extrusionH="254000" contourW="19050">
            <a:bevelT w="82550" h="44450" prst="angle"/>
            <a:bevelB w="82550" h="44450" prst="angle"/>
            <a:contourClr>
              <a:srgbClr val="FFFFFF"/>
            </a:contourClr>
          </a:sp3d>
        </p:spPr>
        <p:style>
          <a:lnRef idx="2">
            <a:schemeClr val="accent3"/>
          </a:lnRef>
          <a:fillRef idx="1">
            <a:schemeClr val="lt1"/>
          </a:fillRef>
          <a:effectRef idx="0">
            <a:schemeClr val="accent3"/>
          </a:effectRef>
          <a:fontRef idx="minor">
            <a:schemeClr val="dk1"/>
          </a:fontRef>
        </p:style>
        <p:txBody>
          <a:bodyPr>
            <a:normAutofit fontScale="925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3200" i="1" dirty="0">
                <a:solidFill>
                  <a:schemeClr val="tx1"/>
                </a:solidFill>
                <a:effectLst/>
                <a:latin typeface="Times New Roman" panose="02020603050405020304" pitchFamily="18" charset="0"/>
                <a:cs typeface="Times New Roman" panose="02020603050405020304" pitchFamily="18" charset="0"/>
              </a:rPr>
              <a:t>How is Criminal Proceeding initiated</a:t>
            </a:r>
            <a:endParaRPr lang="en-US" sz="3200" b="1" i="1"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981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762001"/>
            <a:ext cx="6629400" cy="584775"/>
          </a:xfrm>
          <a:prstGeom prst="rect">
            <a:avLst/>
          </a:prstGeom>
          <a:solidFill>
            <a:srgbClr val="FDFDFD"/>
          </a:solid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b="1" i="1" dirty="0">
                <a:solidFill>
                  <a:srgbClr val="C00000"/>
                </a:solidFill>
                <a:latin typeface="Times New Roman" panose="02020603050405020304" pitchFamily="18" charset="0"/>
                <a:cs typeface="Times New Roman" panose="02020603050405020304" pitchFamily="18" charset="0"/>
              </a:rPr>
              <a:t>Who is a Typical Cheaters ? </a:t>
            </a:r>
            <a:endParaRPr lang="en-IN" sz="3200" b="1" i="1"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600200" y="2286000"/>
            <a:ext cx="6629400" cy="2308324"/>
          </a:xfrm>
          <a:prstGeom prst="rect">
            <a:avLst/>
          </a:prstGeom>
          <a:solidFill>
            <a:schemeClr val="accent1">
              <a:lumMod val="40000"/>
              <a:lumOff val="60000"/>
            </a:schemeClr>
          </a:solidFill>
        </p:spPr>
        <p:txBody>
          <a:bodyPr wrap="square" rtlCol="0">
            <a:spAutoFit/>
          </a:bodyPr>
          <a:lstStyle/>
          <a:p>
            <a:pPr marL="800100" lvl="1" indent="-342900">
              <a:buFont typeface="Wingdings" panose="05000000000000000000" pitchFamily="2" charset="2"/>
              <a:buChar char="q"/>
            </a:pPr>
            <a:r>
              <a:rPr lang="en-US" sz="2400" b="1" i="1" dirty="0">
                <a:solidFill>
                  <a:srgbClr val="002060"/>
                </a:solidFill>
                <a:latin typeface="Times New Roman" panose="02020603050405020304" pitchFamily="18" charset="0"/>
                <a:cs typeface="Times New Roman" panose="02020603050405020304" pitchFamily="18" charset="0"/>
              </a:rPr>
              <a:t>Age :- 35-45</a:t>
            </a:r>
          </a:p>
          <a:p>
            <a:pPr marL="800100" lvl="1" indent="-342900">
              <a:buFont typeface="Wingdings" panose="05000000000000000000" pitchFamily="2" charset="2"/>
              <a:buChar char="q"/>
            </a:pPr>
            <a:r>
              <a:rPr lang="en-US" sz="2400" b="1" i="1" dirty="0">
                <a:solidFill>
                  <a:srgbClr val="002060"/>
                </a:solidFill>
                <a:latin typeface="Times New Roman" panose="02020603050405020304" pitchFamily="18" charset="0"/>
                <a:cs typeface="Times New Roman" panose="02020603050405020304" pitchFamily="18" charset="0"/>
              </a:rPr>
              <a:t>Gender- Male</a:t>
            </a:r>
          </a:p>
          <a:p>
            <a:pPr marL="800100" lvl="1" indent="-342900">
              <a:buFont typeface="Wingdings" panose="05000000000000000000" pitchFamily="2" charset="2"/>
              <a:buChar char="q"/>
            </a:pPr>
            <a:r>
              <a:rPr lang="en-US" sz="2400" b="1" i="1" dirty="0">
                <a:solidFill>
                  <a:srgbClr val="002060"/>
                </a:solidFill>
                <a:latin typeface="Times New Roman" panose="02020603050405020304" pitchFamily="18" charset="0"/>
                <a:cs typeface="Times New Roman" panose="02020603050405020304" pitchFamily="18" charset="0"/>
              </a:rPr>
              <a:t>Experience-</a:t>
            </a:r>
          </a:p>
          <a:p>
            <a:pPr marL="800100" lvl="1" indent="-342900">
              <a:buFont typeface="Wingdings" panose="05000000000000000000" pitchFamily="2" charset="2"/>
              <a:buChar char="q"/>
            </a:pPr>
            <a:r>
              <a:rPr lang="en-US" sz="2400" b="1" i="1" dirty="0">
                <a:solidFill>
                  <a:srgbClr val="002060"/>
                </a:solidFill>
                <a:latin typeface="Times New Roman" panose="02020603050405020304" pitchFamily="18" charset="0"/>
                <a:cs typeface="Times New Roman" panose="02020603050405020304" pitchFamily="18" charset="0"/>
              </a:rPr>
              <a:t>Highly Educated</a:t>
            </a:r>
          </a:p>
          <a:p>
            <a:pPr marL="800100" lvl="1" indent="-342900">
              <a:buFont typeface="Wingdings" panose="05000000000000000000" pitchFamily="2" charset="2"/>
              <a:buChar char="q"/>
            </a:pPr>
            <a:r>
              <a:rPr lang="en-US" sz="2400" b="1" i="1" dirty="0">
                <a:solidFill>
                  <a:srgbClr val="002060"/>
                </a:solidFill>
                <a:latin typeface="Times New Roman" panose="02020603050405020304" pitchFamily="18" charset="0"/>
                <a:cs typeface="Times New Roman" panose="02020603050405020304" pitchFamily="18" charset="0"/>
              </a:rPr>
              <a:t>Continuing in service in one organization for 10 years or more</a:t>
            </a:r>
          </a:p>
        </p:txBody>
      </p:sp>
      <p:sp>
        <p:nvSpPr>
          <p:cNvPr id="4" name="Oval 3"/>
          <p:cNvSpPr/>
          <p:nvPr/>
        </p:nvSpPr>
        <p:spPr>
          <a:xfrm>
            <a:off x="990600" y="5971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Oval 4"/>
          <p:cNvSpPr/>
          <p:nvPr/>
        </p:nvSpPr>
        <p:spPr>
          <a:xfrm>
            <a:off x="7315200" y="5971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4338" name="Picture 2" descr="http://www.autoshippers.co.uk/images/con-artis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4175" y="4884087"/>
            <a:ext cx="1851025" cy="1221677"/>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www.startyourbusinessmag.com/wp-content/uploads/2014/09/fraud-370x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8936" y="4906005"/>
            <a:ext cx="1903064" cy="1177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0729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304800"/>
            <a:ext cx="8191500" cy="2021473"/>
          </a:xfrm>
        </p:spPr>
        <p:txBody>
          <a:bodyPr>
            <a:noAutofit/>
          </a:bodyPr>
          <a:lstStyle/>
          <a:p>
            <a:br>
              <a:rPr lang="en-IN" sz="2100" dirty="0"/>
            </a:br>
            <a:br>
              <a:rPr lang="en-IN" sz="2100" dirty="0"/>
            </a:br>
            <a:br>
              <a:rPr lang="en-IN" sz="2100" dirty="0"/>
            </a:br>
            <a:br>
              <a:rPr lang="en-IN" sz="2100" dirty="0"/>
            </a:br>
            <a:br>
              <a:rPr lang="en-IN" sz="2100" dirty="0"/>
            </a:br>
            <a:br>
              <a:rPr lang="en-IN" sz="2100" dirty="0"/>
            </a:br>
            <a:br>
              <a:rPr lang="en-IN" sz="2100" dirty="0"/>
            </a:br>
            <a:br>
              <a:rPr lang="en-IN" sz="2100" dirty="0"/>
            </a:br>
            <a:br>
              <a:rPr lang="en-IN" sz="2100" dirty="0"/>
            </a:br>
            <a:br>
              <a:rPr lang="en-IN" sz="2100" dirty="0"/>
            </a:br>
            <a:br>
              <a:rPr lang="en-IN" sz="2100" dirty="0"/>
            </a:br>
            <a:br>
              <a:rPr lang="en-IN" sz="2100" dirty="0"/>
            </a:br>
            <a:br>
              <a:rPr lang="en-IN" sz="2100" dirty="0"/>
            </a:br>
            <a:r>
              <a:rPr lang="en-IN" sz="2100" dirty="0">
                <a:solidFill>
                  <a:schemeClr val="tx1"/>
                </a:solidFill>
                <a:effectLst/>
                <a:latin typeface="Times New Roman" panose="02020603050405020304" pitchFamily="18" charset="0"/>
                <a:cs typeface="Times New Roman" panose="02020603050405020304" pitchFamily="18" charset="0"/>
              </a:rPr>
              <a:t>This complaint can be treated as FIR by the police officer i.e. First information report on receipt of information</a:t>
            </a:r>
            <a:br>
              <a:rPr lang="en-IN" sz="2100" dirty="0">
                <a:latin typeface="Times New Roman" panose="02020603050405020304" pitchFamily="18" charset="0"/>
                <a:cs typeface="Times New Roman" panose="02020603050405020304" pitchFamily="18" charset="0"/>
              </a:rPr>
            </a:br>
            <a:br>
              <a:rPr lang="en-IN" sz="2100" dirty="0">
                <a:latin typeface="Times New Roman" panose="02020603050405020304" pitchFamily="18" charset="0"/>
                <a:cs typeface="Times New Roman" panose="02020603050405020304" pitchFamily="18" charset="0"/>
              </a:rPr>
            </a:br>
            <a:br>
              <a:rPr lang="en-IN" sz="2100" dirty="0">
                <a:effectLst/>
                <a:latin typeface="Times New Roman" panose="02020603050405020304" pitchFamily="18" charset="0"/>
                <a:cs typeface="Times New Roman" panose="02020603050405020304" pitchFamily="18" charset="0"/>
              </a:rPr>
            </a:br>
            <a:r>
              <a:rPr lang="en-IN" sz="1800" dirty="0">
                <a:solidFill>
                  <a:schemeClr val="tx1"/>
                </a:solidFill>
                <a:effectLst/>
                <a:latin typeface="Times New Roman" panose="02020603050405020304" pitchFamily="18" charset="0"/>
                <a:cs typeface="Times New Roman" panose="02020603050405020304" pitchFamily="18" charset="0"/>
              </a:rPr>
              <a:t>On receipt of such information, the concerned police officer shall record the information in writing and the person giving information shall sign it.</a:t>
            </a:r>
            <a:br>
              <a:rPr lang="en-IN" sz="1800" dirty="0">
                <a:solidFill>
                  <a:schemeClr val="tx1"/>
                </a:solidFill>
                <a:effectLst/>
                <a:latin typeface="Times New Roman" panose="02020603050405020304" pitchFamily="18" charset="0"/>
                <a:cs typeface="Times New Roman" panose="02020603050405020304" pitchFamily="18" charset="0"/>
              </a:rPr>
            </a:br>
            <a:br>
              <a:rPr lang="en-IN" sz="1800" dirty="0">
                <a:solidFill>
                  <a:schemeClr val="tx1"/>
                </a:solidFill>
                <a:effectLst/>
                <a:latin typeface="Times New Roman" panose="02020603050405020304" pitchFamily="18" charset="0"/>
                <a:cs typeface="Times New Roman" panose="02020603050405020304" pitchFamily="18" charset="0"/>
              </a:rPr>
            </a:br>
            <a:br>
              <a:rPr lang="en-IN" sz="1400" dirty="0">
                <a:solidFill>
                  <a:schemeClr val="accent1"/>
                </a:solidFill>
                <a:effectLst/>
                <a:latin typeface="Times New Roman" panose="02020603050405020304" pitchFamily="18" charset="0"/>
                <a:cs typeface="Times New Roman" panose="02020603050405020304" pitchFamily="18" charset="0"/>
              </a:rPr>
            </a:br>
            <a:r>
              <a:rPr lang="en-IN" sz="2400" b="0" dirty="0">
                <a:solidFill>
                  <a:srgbClr val="FF0000"/>
                </a:solidFill>
                <a:effectLst/>
                <a:latin typeface="Times New Roman" panose="02020603050405020304" pitchFamily="18" charset="0"/>
                <a:cs typeface="Times New Roman" panose="02020603050405020304" pitchFamily="18" charset="0"/>
              </a:rPr>
              <a:t>In case of information received, in any cognizable offence, the Police officer shall/can start the investigation without any permission/order from the Magistrate</a:t>
            </a:r>
            <a:br>
              <a:rPr lang="en-IN" sz="2400" b="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IN" sz="21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08330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0907"/>
            <a:ext cx="7779834" cy="4748088"/>
          </a:xfrm>
        </p:spPr>
        <p:txBody>
          <a:bodyPr>
            <a:normAutofit fontScale="92500" lnSpcReduction="10000"/>
          </a:bodyPr>
          <a:lstStyle/>
          <a:p>
            <a:pPr algn="just">
              <a:buFont typeface="Courier New" panose="02070309020205020404" pitchFamily="49" charset="0"/>
              <a:buChar char="o"/>
            </a:pPr>
            <a:endParaRPr lang="en-IN" sz="2100" dirty="0">
              <a:latin typeface="Times New Roman" panose="02020603050405020304" pitchFamily="18" charset="0"/>
              <a:cs typeface="Times New Roman" panose="02020603050405020304" pitchFamily="18" charset="0"/>
            </a:endParaRPr>
          </a:p>
          <a:p>
            <a:pPr algn="just">
              <a:buFont typeface="Courier New" panose="02070309020205020404" pitchFamily="49" charset="0"/>
              <a:buChar char="o"/>
            </a:pPr>
            <a:r>
              <a:rPr lang="en-IN" sz="2100" dirty="0">
                <a:latin typeface="Times New Roman" panose="02020603050405020304" pitchFamily="18" charset="0"/>
                <a:cs typeface="Times New Roman" panose="02020603050405020304" pitchFamily="18" charset="0"/>
              </a:rPr>
              <a:t>Where, the Accused is arrested by the police officer, during investigation; he shall have to be produced before a Magistrate within 24 hours.</a:t>
            </a:r>
          </a:p>
          <a:p>
            <a:pPr algn="just">
              <a:buFont typeface="Courier New" panose="02070309020205020404" pitchFamily="49" charset="0"/>
              <a:buChar char="o"/>
            </a:pPr>
            <a:endParaRPr lang="en-IN" sz="2100" dirty="0">
              <a:latin typeface="Times New Roman" panose="02020603050405020304" pitchFamily="18" charset="0"/>
              <a:cs typeface="Times New Roman" panose="02020603050405020304" pitchFamily="18" charset="0"/>
            </a:endParaRPr>
          </a:p>
          <a:p>
            <a:pPr algn="just">
              <a:buFont typeface="Courier New" panose="02070309020205020404" pitchFamily="49" charset="0"/>
              <a:buChar char="o"/>
            </a:pPr>
            <a:r>
              <a:rPr lang="en-IN" sz="2100" dirty="0">
                <a:latin typeface="Times New Roman" panose="02020603050405020304" pitchFamily="18" charset="0"/>
                <a:cs typeface="Times New Roman" panose="02020603050405020304" pitchFamily="18" charset="0"/>
              </a:rPr>
              <a:t>Where, the period of investigation extends beyond, 24 hours, and the investigation has revealed sufficient grounds against the accused, then if he is still in the custody, the concerned police officer shall produce the accused before the Magistrate along with copy of the entries made in diary during investigation.</a:t>
            </a:r>
          </a:p>
          <a:p>
            <a:pPr algn="just">
              <a:buFont typeface="Courier New" panose="02070309020205020404" pitchFamily="49" charset="0"/>
              <a:buChar char="o"/>
            </a:pPr>
            <a:endParaRPr lang="en-IN" sz="2100" dirty="0">
              <a:latin typeface="Times New Roman" panose="02020603050405020304" pitchFamily="18" charset="0"/>
              <a:cs typeface="Times New Roman" panose="02020603050405020304" pitchFamily="18" charset="0"/>
            </a:endParaRPr>
          </a:p>
          <a:p>
            <a:pPr algn="just">
              <a:buFont typeface="Courier New" panose="02070309020205020404" pitchFamily="49" charset="0"/>
              <a:buChar char="o"/>
            </a:pPr>
            <a:r>
              <a:rPr lang="en-IN" sz="2100" dirty="0">
                <a:latin typeface="Times New Roman" panose="02020603050405020304" pitchFamily="18" charset="0"/>
                <a:cs typeface="Times New Roman" panose="02020603050405020304" pitchFamily="18" charset="0"/>
              </a:rPr>
              <a:t>The Magistrate may either order for release of the Accused till investigation or order for further detention.</a:t>
            </a:r>
          </a:p>
          <a:p>
            <a:pPr algn="just">
              <a:buFont typeface="Courier New" panose="02070309020205020404" pitchFamily="49" charset="0"/>
              <a:buChar char="o"/>
            </a:pPr>
            <a:endParaRPr lang="en-IN" sz="2100" dirty="0">
              <a:latin typeface="Times New Roman" panose="02020603050405020304" pitchFamily="18" charset="0"/>
              <a:cs typeface="Times New Roman" panose="02020603050405020304" pitchFamily="18" charset="0"/>
            </a:endParaRPr>
          </a:p>
          <a:p>
            <a:pPr algn="just">
              <a:buFont typeface="Courier New" panose="02070309020205020404" pitchFamily="49" charset="0"/>
              <a:buChar char="o"/>
            </a:pPr>
            <a:r>
              <a:rPr lang="en-IN" sz="2100" dirty="0">
                <a:latin typeface="Times New Roman" panose="02020603050405020304" pitchFamily="18" charset="0"/>
                <a:cs typeface="Times New Roman" panose="02020603050405020304" pitchFamily="18" charset="0"/>
              </a:rPr>
              <a:t>In case of further detention, the Accused shall have to be brought before the Magistrate every fifteen days.</a:t>
            </a:r>
          </a:p>
          <a:p>
            <a:pPr algn="just">
              <a:buFont typeface="Courier New" panose="02070309020205020404" pitchFamily="49" charset="0"/>
              <a:buChar char="o"/>
            </a:pPr>
            <a:endParaRPr lang="en-IN" dirty="0"/>
          </a:p>
        </p:txBody>
      </p:sp>
      <p:sp>
        <p:nvSpPr>
          <p:cNvPr id="6" name="Title 1"/>
          <p:cNvSpPr txBox="1">
            <a:spLocks noGrp="1"/>
          </p:cNvSpPr>
          <p:nvPr>
            <p:ph type="title"/>
          </p:nvPr>
        </p:nvSpPr>
        <p:spPr>
          <a:xfrm>
            <a:off x="609600" y="152399"/>
            <a:ext cx="7627434" cy="972397"/>
          </a:xfrm>
          <a:prstGeom prst="rect">
            <a:avLst/>
          </a:prstGeom>
          <a:solidFill>
            <a:srgbClr val="FDFDFD"/>
          </a:solidFill>
          <a:ln w="12700" cap="flat" cmpd="sng" algn="ctr">
            <a:solidFill>
              <a:srgbClr val="002060"/>
            </a:solidFill>
            <a:prstDash val="solid"/>
            <a:miter lim="800000"/>
          </a:ln>
          <a:effectLst>
            <a:glow rad="139700">
              <a:schemeClr val="accent5">
                <a:satMod val="175000"/>
                <a:alpha val="40000"/>
              </a:schemeClr>
            </a:glow>
            <a:outerShdw blurRad="225425" dist="50800" dir="5220000" algn="ctr">
              <a:srgbClr val="000000">
                <a:alpha val="33000"/>
              </a:srgbClr>
            </a:outerShdw>
          </a:effectLst>
          <a:scene3d>
            <a:camera prst="perspectiveRight"/>
            <a:lightRig rig="harsh" dir="t">
              <a:rot lat="0" lon="0" rev="3000000"/>
            </a:lightRig>
          </a:scene3d>
          <a:sp3d extrusionH="254000" contourW="19050">
            <a:bevelT w="82550" h="44450" prst="angle"/>
            <a:bevelB w="82550" h="44450" prst="angle"/>
            <a:contourClr>
              <a:srgbClr val="FFFFFF"/>
            </a:contourClr>
          </a:sp3d>
        </p:spPr>
        <p:style>
          <a:lnRef idx="2">
            <a:schemeClr val="accent3"/>
          </a:lnRef>
          <a:fillRef idx="1">
            <a:schemeClr val="lt1"/>
          </a:fillRef>
          <a:effectRef idx="0">
            <a:schemeClr val="accent3"/>
          </a:effectRef>
          <a:fontRef idx="minor">
            <a:schemeClr val="dk1"/>
          </a:fontRef>
        </p:style>
        <p:txBody>
          <a:bodyPr>
            <a:normAutofit fontScale="925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3200" i="1" dirty="0">
                <a:solidFill>
                  <a:schemeClr val="tx1"/>
                </a:solidFill>
                <a:effectLst/>
                <a:latin typeface="Times New Roman" panose="02020603050405020304" pitchFamily="18" charset="0"/>
                <a:cs typeface="Times New Roman" panose="02020603050405020304" pitchFamily="18" charset="0"/>
              </a:rPr>
              <a:t>Arrest during investigation</a:t>
            </a:r>
            <a:endParaRPr lang="en-US" sz="3200" b="1" i="1"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2611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800" b="1" i="1" dirty="0">
                <a:solidFill>
                  <a:schemeClr val="tx1"/>
                </a:solidFill>
                <a:effectLst/>
                <a:latin typeface="Times New Roman" panose="02020603050405020304" pitchFamily="18" charset="0"/>
                <a:cs typeface="Times New Roman" panose="02020603050405020304" pitchFamily="18" charset="0"/>
              </a:rPr>
              <a:t>During such detention , the accused can apply for bail</a:t>
            </a:r>
            <a:endParaRPr lang="en-IN" sz="2800" i="1" dirty="0">
              <a:solidFill>
                <a:schemeClr val="tx1"/>
              </a:solidFill>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IN" sz="1800" b="1" dirty="0">
                <a:latin typeface="Times New Roman" panose="02020603050405020304" pitchFamily="18" charset="0"/>
                <a:cs typeface="Times New Roman" panose="02020603050405020304" pitchFamily="18" charset="0"/>
              </a:rPr>
              <a:t>If during or after investigation, the police officer comes to a finding, that there is not sufficient evidence to produce the accused before Magistrate, then such accused shall be released on executing a bond.</a:t>
            </a:r>
          </a:p>
          <a:p>
            <a:pPr algn="just"/>
            <a:endParaRPr lang="en-IN" sz="1800" b="1" dirty="0">
              <a:latin typeface="Times New Roman" panose="02020603050405020304" pitchFamily="18" charset="0"/>
              <a:cs typeface="Times New Roman" panose="02020603050405020304" pitchFamily="18" charset="0"/>
            </a:endParaRPr>
          </a:p>
          <a:p>
            <a:pPr algn="just"/>
            <a:r>
              <a:rPr lang="en-IN" sz="1800" b="1" dirty="0">
                <a:latin typeface="Times New Roman" panose="02020603050405020304" pitchFamily="18" charset="0"/>
                <a:cs typeface="Times New Roman" panose="02020603050405020304" pitchFamily="18" charset="0"/>
              </a:rPr>
              <a:t>However, if required by Magistrate he will have to appear on such date and time as directed.</a:t>
            </a:r>
          </a:p>
          <a:p>
            <a:pPr algn="just"/>
            <a:endParaRPr lang="en-IN" sz="1800" b="1" dirty="0">
              <a:latin typeface="Times New Roman" panose="02020603050405020304" pitchFamily="18" charset="0"/>
              <a:cs typeface="Times New Roman" panose="02020603050405020304" pitchFamily="18" charset="0"/>
            </a:endParaRPr>
          </a:p>
          <a:p>
            <a:pPr algn="just"/>
            <a:r>
              <a:rPr lang="en-IN" sz="1800" b="1" dirty="0">
                <a:latin typeface="Times New Roman" panose="02020603050405020304" pitchFamily="18" charset="0"/>
                <a:cs typeface="Times New Roman" panose="02020603050405020304" pitchFamily="18" charset="0"/>
              </a:rPr>
              <a:t>On the other hand, if police officer comes to a finding that the case is fit for trial, he shall forward the accused under custody to the Magistrate, to take cognizance</a:t>
            </a:r>
          </a:p>
        </p:txBody>
      </p:sp>
    </p:spTree>
    <p:extLst>
      <p:ext uri="{BB962C8B-B14F-4D97-AF65-F5344CB8AC3E}">
        <p14:creationId xmlns:p14="http://schemas.microsoft.com/office/powerpoint/2010/main" val="22516575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8698" y="2089680"/>
            <a:ext cx="7972425" cy="3070071"/>
          </a:xfrm>
          <a:prstGeom prst="rect">
            <a:avLst/>
          </a:prstGeom>
          <a:noFill/>
        </p:spPr>
        <p:txBody>
          <a:bodyPr wrap="square" rtlCol="0">
            <a:spAutoFit/>
          </a:bodyPr>
          <a:lstStyle/>
          <a:p>
            <a:pPr marL="342900" indent="-342900">
              <a:buClr>
                <a:srgbClr val="002060"/>
              </a:buClr>
              <a:buFont typeface="+mj-lt"/>
              <a:buAutoNum type="arabicPeriod"/>
            </a:pPr>
            <a:r>
              <a:rPr lang="en-US" dirty="0">
                <a:latin typeface="Times New Roman" panose="02020603050405020304" pitchFamily="18" charset="0"/>
                <a:cs typeface="Times New Roman" panose="02020603050405020304" pitchFamily="18" charset="0"/>
              </a:rPr>
              <a:t>To establish that the crime reported has in fact been committed or to disprove it.</a:t>
            </a:r>
          </a:p>
          <a:p>
            <a:pPr marL="342900" indent="-342900">
              <a:buClr>
                <a:srgbClr val="002060"/>
              </a:buClr>
              <a:buFont typeface="+mj-lt"/>
              <a:buAutoNum type="arabicPeriod"/>
            </a:pPr>
            <a:endParaRPr lang="en-US" dirty="0">
              <a:latin typeface="Times New Roman" panose="02020603050405020304" pitchFamily="18" charset="0"/>
              <a:cs typeface="Times New Roman" panose="02020603050405020304" pitchFamily="18" charset="0"/>
            </a:endParaRPr>
          </a:p>
          <a:p>
            <a:pPr marL="342900" indent="-342900">
              <a:buClr>
                <a:srgbClr val="002060"/>
              </a:buClr>
              <a:buFont typeface="+mj-lt"/>
              <a:buAutoNum type="arabicPeriod"/>
            </a:pPr>
            <a:r>
              <a:rPr lang="en-US" dirty="0">
                <a:latin typeface="Times New Roman" panose="02020603050405020304" pitchFamily="18" charset="0"/>
                <a:cs typeface="Times New Roman" panose="02020603050405020304" pitchFamily="18" charset="0"/>
              </a:rPr>
              <a:t>To fix up the identities of the accused persons if unknown.</a:t>
            </a:r>
          </a:p>
          <a:p>
            <a:pPr marL="342900" indent="-342900">
              <a:buClr>
                <a:srgbClr val="002060"/>
              </a:buClr>
              <a:buFont typeface="+mj-lt"/>
              <a:buAutoNum type="arabicPeriod"/>
            </a:pPr>
            <a:endParaRPr lang="en-US" dirty="0">
              <a:latin typeface="Times New Roman" panose="02020603050405020304" pitchFamily="18" charset="0"/>
              <a:cs typeface="Times New Roman" panose="02020603050405020304" pitchFamily="18" charset="0"/>
            </a:endParaRPr>
          </a:p>
          <a:p>
            <a:pPr marL="342900" indent="-342900">
              <a:buClr>
                <a:srgbClr val="002060"/>
              </a:buClr>
              <a:buFont typeface="+mj-lt"/>
              <a:buAutoNum type="arabicPeriod"/>
            </a:pPr>
            <a:r>
              <a:rPr lang="en-US" dirty="0">
                <a:latin typeface="Times New Roman" panose="02020603050405020304" pitchFamily="18" charset="0"/>
                <a:cs typeface="Times New Roman" panose="02020603050405020304" pitchFamily="18" charset="0"/>
              </a:rPr>
              <a:t>To trace out and apprehend the accused or suspected person if a </a:t>
            </a:r>
            <a:r>
              <a:rPr lang="en-US" i="1" dirty="0">
                <a:latin typeface="Times New Roman" panose="02020603050405020304" pitchFamily="18" charset="0"/>
                <a:cs typeface="Times New Roman" panose="02020603050405020304" pitchFamily="18" charset="0"/>
              </a:rPr>
              <a:t>prima facie </a:t>
            </a:r>
            <a:r>
              <a:rPr lang="en-US" dirty="0">
                <a:latin typeface="Times New Roman" panose="02020603050405020304" pitchFamily="18" charset="0"/>
                <a:cs typeface="Times New Roman" panose="02020603050405020304" pitchFamily="18" charset="0"/>
              </a:rPr>
              <a:t>case is made out against him.</a:t>
            </a:r>
          </a:p>
          <a:p>
            <a:pPr marL="342900" indent="-342900">
              <a:buClr>
                <a:srgbClr val="002060"/>
              </a:buClr>
              <a:buFont typeface="+mj-lt"/>
              <a:buAutoNum type="arabicPeriod"/>
            </a:pPr>
            <a:endParaRPr lang="en-US" dirty="0">
              <a:latin typeface="Times New Roman" panose="02020603050405020304" pitchFamily="18" charset="0"/>
              <a:cs typeface="Times New Roman" panose="02020603050405020304" pitchFamily="18" charset="0"/>
            </a:endParaRPr>
          </a:p>
          <a:p>
            <a:pPr marL="342900" indent="-342900">
              <a:buClr>
                <a:srgbClr val="002060"/>
              </a:buClr>
              <a:buFont typeface="+mj-lt"/>
              <a:buAutoNum type="arabicPeriod"/>
            </a:pPr>
            <a:r>
              <a:rPr lang="en-US" dirty="0">
                <a:latin typeface="Times New Roman" panose="02020603050405020304" pitchFamily="18" charset="0"/>
                <a:cs typeface="Times New Roman" panose="02020603050405020304" pitchFamily="18" charset="0"/>
              </a:rPr>
              <a:t>To gather and collate statements of facts and circumstances and other physical evidence in order to prove or disprove the guilt of the accused or the suspected persons.</a:t>
            </a:r>
          </a:p>
          <a:p>
            <a:endParaRPr lang="en-IN" sz="1350" dirty="0"/>
          </a:p>
        </p:txBody>
      </p:sp>
      <p:sp>
        <p:nvSpPr>
          <p:cNvPr id="4" name="Title 1"/>
          <p:cNvSpPr txBox="1">
            <a:spLocks/>
          </p:cNvSpPr>
          <p:nvPr/>
        </p:nvSpPr>
        <p:spPr>
          <a:xfrm>
            <a:off x="2334026" y="720777"/>
            <a:ext cx="4557428" cy="500829"/>
          </a:xfrm>
          <a:prstGeom prst="rect">
            <a:avLst/>
          </a:prstGeom>
          <a:solidFill>
            <a:srgbClr val="FDFDFD"/>
          </a:solidFill>
          <a:ln w="12700" cap="flat" cmpd="sng" algn="ctr">
            <a:solidFill>
              <a:srgbClr val="002060"/>
            </a:solidFill>
            <a:prstDash val="solid"/>
            <a:miter lim="800000"/>
          </a:ln>
          <a:effectLst>
            <a:glow rad="139700">
              <a:schemeClr val="accent5">
                <a:satMod val="175000"/>
                <a:alpha val="40000"/>
              </a:schemeClr>
            </a:glow>
            <a:outerShdw blurRad="225425" dist="50800" dir="5220000" algn="ctr">
              <a:srgbClr val="000000">
                <a:alpha val="33000"/>
              </a:srgbClr>
            </a:outerShdw>
          </a:effectLst>
          <a:scene3d>
            <a:camera prst="perspectiveRight"/>
            <a:lightRig rig="harsh" dir="t">
              <a:rot lat="0" lon="0" rev="3000000"/>
            </a:lightRig>
          </a:scene3d>
          <a:sp3d extrusionH="254000" contourW="19050">
            <a:bevelT w="82550" h="44450" prst="angle"/>
            <a:bevelB w="82550" h="44450" prst="angle"/>
            <a:contourClr>
              <a:srgbClr val="FFFFFF"/>
            </a:contourClr>
          </a:sp3d>
        </p:spPr>
        <p:style>
          <a:lnRef idx="2">
            <a:schemeClr val="accent3"/>
          </a:lnRef>
          <a:fillRef idx="1">
            <a:schemeClr val="lt1"/>
          </a:fillRef>
          <a:effectRef idx="0">
            <a:schemeClr val="accent3"/>
          </a:effectRef>
          <a:fontRef idx="minor">
            <a:schemeClr val="dk1"/>
          </a:fontRef>
        </p:style>
        <p:txBody>
          <a:bodyP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100000"/>
              </a:lnSpc>
              <a:spcBef>
                <a:spcPts val="0"/>
              </a:spcBef>
            </a:pPr>
            <a:r>
              <a:rPr lang="en-US" sz="2400" b="1" i="1" dirty="0">
                <a:solidFill>
                  <a:schemeClr val="tx1"/>
                </a:solidFill>
                <a:latin typeface="Times New Roman" panose="02020603050405020304" pitchFamily="18" charset="0"/>
                <a:cs typeface="Times New Roman" panose="02020603050405020304" pitchFamily="18" charset="0"/>
              </a:rPr>
              <a:t>Objects of Criminal Investigation</a:t>
            </a:r>
            <a:endParaRPr lang="en-IN" sz="24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92719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018948" y="619634"/>
            <a:ext cx="5106104" cy="542393"/>
          </a:xfrm>
          <a:prstGeom prst="rect">
            <a:avLst/>
          </a:prstGeom>
          <a:solidFill>
            <a:srgbClr val="FDFDFD"/>
          </a:solidFill>
          <a:ln w="12700" cap="flat" cmpd="sng" algn="ctr">
            <a:solidFill>
              <a:srgbClr val="002060"/>
            </a:solidFill>
            <a:prstDash val="solid"/>
            <a:miter lim="800000"/>
          </a:ln>
          <a:effectLst>
            <a:glow rad="139700">
              <a:schemeClr val="accent5">
                <a:satMod val="175000"/>
                <a:alpha val="40000"/>
              </a:schemeClr>
            </a:glow>
            <a:outerShdw blurRad="225425" dist="50800" dir="5220000" algn="ctr">
              <a:srgbClr val="000000">
                <a:alpha val="33000"/>
              </a:srgbClr>
            </a:outerShdw>
          </a:effectLst>
          <a:scene3d>
            <a:camera prst="perspectiveRight"/>
            <a:lightRig rig="harsh" dir="t">
              <a:rot lat="0" lon="0" rev="3000000"/>
            </a:lightRig>
          </a:scene3d>
          <a:sp3d extrusionH="254000" contourW="19050">
            <a:bevelT w="82550" h="44450" prst="angle"/>
            <a:bevelB w="82550" h="44450" prst="angle"/>
            <a:contourClr>
              <a:srgbClr val="FFFFFF"/>
            </a:contourClr>
          </a:sp3d>
        </p:spPr>
        <p:style>
          <a:lnRef idx="2">
            <a:schemeClr val="accent3"/>
          </a:lnRef>
          <a:fillRef idx="1">
            <a:schemeClr val="lt1"/>
          </a:fillRef>
          <a:effectRef idx="0">
            <a:schemeClr val="accent3"/>
          </a:effectRef>
          <a:fontRef idx="minor">
            <a:schemeClr val="dk1"/>
          </a:fontRef>
        </p:style>
        <p:txBody>
          <a:bodyP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2700" b="1" i="1" dirty="0">
                <a:solidFill>
                  <a:schemeClr val="tx1"/>
                </a:solidFill>
                <a:latin typeface="Times New Roman" panose="02020603050405020304" pitchFamily="18" charset="0"/>
                <a:cs typeface="Times New Roman" panose="02020603050405020304" pitchFamily="18" charset="0"/>
              </a:rPr>
              <a:t>Steps in conducting Investigation</a:t>
            </a:r>
          </a:p>
        </p:txBody>
      </p:sp>
      <p:sp>
        <p:nvSpPr>
          <p:cNvPr id="8" name="Rectangle 7"/>
          <p:cNvSpPr/>
          <p:nvPr/>
        </p:nvSpPr>
        <p:spPr>
          <a:xfrm>
            <a:off x="3048000" y="1394689"/>
            <a:ext cx="4314501" cy="3607911"/>
          </a:xfrm>
          <a:prstGeom prst="rect">
            <a:avLst/>
          </a:prstGeom>
        </p:spPr>
        <p:txBody>
          <a:bodyPr wrap="square">
            <a:spAutoFit/>
          </a:bodyPr>
          <a:lstStyle/>
          <a:p>
            <a:pPr>
              <a:lnSpc>
                <a:spcPct val="107000"/>
              </a:lnSpc>
            </a:pPr>
            <a:endParaRPr lang="en-IN" sz="9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50000"/>
              </a:lnSpc>
              <a:buClr>
                <a:srgbClr val="002060"/>
              </a:buClr>
              <a:buFont typeface="Wingdings" panose="05000000000000000000" pitchFamily="2" charset="2"/>
              <a:buChar char="q"/>
            </a:pPr>
            <a:r>
              <a:rPr lang="en-IN" dirty="0">
                <a:latin typeface="Times New Roman" panose="02020603050405020304" pitchFamily="18" charset="0"/>
                <a:ea typeface="Calibri" panose="020F0502020204030204" pitchFamily="34" charset="0"/>
                <a:cs typeface="Times New Roman" panose="02020603050405020304" pitchFamily="18" charset="0"/>
              </a:rPr>
              <a:t>Develop the theory of the case</a:t>
            </a:r>
          </a:p>
          <a:p>
            <a:pPr marL="257175" indent="-257175">
              <a:lnSpc>
                <a:spcPct val="150000"/>
              </a:lnSpc>
              <a:buClr>
                <a:srgbClr val="002060"/>
              </a:buClr>
              <a:buFont typeface="Wingdings" panose="05000000000000000000" pitchFamily="2" charset="2"/>
              <a:buChar char="q"/>
            </a:pPr>
            <a:endParaRPr lang="en-IN" sz="788" dirty="0">
              <a:latin typeface="Times New Roman" panose="02020603050405020304" pitchFamily="18" charset="0"/>
              <a:ea typeface="Calibri" panose="020F0502020204030204" pitchFamily="34" charset="0"/>
              <a:cs typeface="Times New Roman" panose="02020603050405020304" pitchFamily="18" charset="0"/>
            </a:endParaRPr>
          </a:p>
          <a:p>
            <a:pPr marL="257175" indent="-257175">
              <a:lnSpc>
                <a:spcPct val="150000"/>
              </a:lnSpc>
              <a:buClr>
                <a:srgbClr val="002060"/>
              </a:buClr>
              <a:buFont typeface="Wingdings" panose="05000000000000000000" pitchFamily="2" charset="2"/>
              <a:buChar char="q"/>
            </a:pPr>
            <a:r>
              <a:rPr lang="en-IN" dirty="0">
                <a:latin typeface="Times New Roman" panose="02020603050405020304" pitchFamily="18" charset="0"/>
                <a:ea typeface="Calibri" panose="020F0502020204030204" pitchFamily="34" charset="0"/>
                <a:cs typeface="Times New Roman" panose="02020603050405020304" pitchFamily="18" charset="0"/>
              </a:rPr>
              <a:t>Identify sources of information</a:t>
            </a:r>
          </a:p>
          <a:p>
            <a:pPr marL="257175" indent="-257175">
              <a:lnSpc>
                <a:spcPct val="150000"/>
              </a:lnSpc>
              <a:buClr>
                <a:srgbClr val="002060"/>
              </a:buClr>
              <a:buFont typeface="Wingdings" panose="05000000000000000000" pitchFamily="2" charset="2"/>
              <a:buChar char="q"/>
            </a:pPr>
            <a:endParaRPr lang="en-IN" sz="750" dirty="0">
              <a:latin typeface="Times New Roman" panose="02020603050405020304" pitchFamily="18" charset="0"/>
              <a:ea typeface="Calibri" panose="020F0502020204030204" pitchFamily="34" charset="0"/>
              <a:cs typeface="Times New Roman" panose="02020603050405020304" pitchFamily="18" charset="0"/>
            </a:endParaRPr>
          </a:p>
          <a:p>
            <a:pPr marL="257175" indent="-257175">
              <a:lnSpc>
                <a:spcPct val="150000"/>
              </a:lnSpc>
              <a:buClr>
                <a:srgbClr val="002060"/>
              </a:buClr>
              <a:buFont typeface="Wingdings" panose="05000000000000000000" pitchFamily="2" charset="2"/>
              <a:buChar char="q"/>
            </a:pPr>
            <a:r>
              <a:rPr lang="en-IN" dirty="0">
                <a:latin typeface="Times New Roman" panose="02020603050405020304" pitchFamily="18" charset="0"/>
                <a:ea typeface="Calibri" panose="020F0502020204030204" pitchFamily="34" charset="0"/>
                <a:cs typeface="Times New Roman" panose="02020603050405020304" pitchFamily="18" charset="0"/>
              </a:rPr>
              <a:t>Procure documents and data</a:t>
            </a:r>
          </a:p>
          <a:p>
            <a:pPr marL="257175" indent="-257175">
              <a:lnSpc>
                <a:spcPct val="150000"/>
              </a:lnSpc>
              <a:buClr>
                <a:srgbClr val="002060"/>
              </a:buClr>
              <a:buFont typeface="Wingdings" panose="05000000000000000000" pitchFamily="2" charset="2"/>
              <a:buChar char="q"/>
            </a:pPr>
            <a:endParaRPr lang="en-IN" sz="750" dirty="0">
              <a:latin typeface="Times New Roman" panose="02020603050405020304" pitchFamily="18" charset="0"/>
              <a:ea typeface="Calibri" panose="020F0502020204030204" pitchFamily="34" charset="0"/>
              <a:cs typeface="Times New Roman" panose="02020603050405020304" pitchFamily="18" charset="0"/>
            </a:endParaRPr>
          </a:p>
          <a:p>
            <a:pPr marL="257175" indent="-257175">
              <a:lnSpc>
                <a:spcPct val="150000"/>
              </a:lnSpc>
              <a:buClr>
                <a:srgbClr val="002060"/>
              </a:buClr>
              <a:buFont typeface="Wingdings" panose="05000000000000000000" pitchFamily="2" charset="2"/>
              <a:buChar char="q"/>
            </a:pPr>
            <a:r>
              <a:rPr lang="en-IN" dirty="0">
                <a:latin typeface="Times New Roman" panose="02020603050405020304" pitchFamily="18" charset="0"/>
                <a:ea typeface="Calibri" panose="020F0502020204030204" pitchFamily="34" charset="0"/>
                <a:cs typeface="Times New Roman" panose="02020603050405020304" pitchFamily="18" charset="0"/>
              </a:rPr>
              <a:t>Interrogate key persons</a:t>
            </a:r>
          </a:p>
          <a:p>
            <a:pPr marL="257175" indent="-257175">
              <a:lnSpc>
                <a:spcPct val="150000"/>
              </a:lnSpc>
              <a:buClr>
                <a:srgbClr val="002060"/>
              </a:buClr>
              <a:buFont typeface="Wingdings" panose="05000000000000000000" pitchFamily="2" charset="2"/>
              <a:buChar char="q"/>
            </a:pPr>
            <a:endParaRPr lang="en-IN" sz="750" dirty="0">
              <a:latin typeface="Times New Roman" panose="02020603050405020304" pitchFamily="18" charset="0"/>
              <a:ea typeface="Calibri" panose="020F0502020204030204" pitchFamily="34" charset="0"/>
              <a:cs typeface="Times New Roman" panose="02020603050405020304" pitchFamily="18" charset="0"/>
            </a:endParaRPr>
          </a:p>
          <a:p>
            <a:pPr marL="257175" indent="-257175">
              <a:lnSpc>
                <a:spcPct val="150000"/>
              </a:lnSpc>
              <a:buClr>
                <a:srgbClr val="002060"/>
              </a:buClr>
              <a:buFont typeface="Wingdings" panose="05000000000000000000" pitchFamily="2" charset="2"/>
              <a:buChar char="q"/>
            </a:pPr>
            <a:r>
              <a:rPr lang="en-IN" dirty="0">
                <a:latin typeface="Times New Roman" panose="02020603050405020304" pitchFamily="18" charset="0"/>
                <a:ea typeface="Calibri" panose="020F0502020204030204" pitchFamily="34" charset="0"/>
                <a:cs typeface="Times New Roman" panose="02020603050405020304" pitchFamily="18" charset="0"/>
              </a:rPr>
              <a:t>Assess the evidence</a:t>
            </a:r>
          </a:p>
          <a:p>
            <a:pPr marL="257175" indent="-257175">
              <a:lnSpc>
                <a:spcPct val="150000"/>
              </a:lnSpc>
              <a:buClr>
                <a:srgbClr val="002060"/>
              </a:buClr>
              <a:buFont typeface="Wingdings" panose="05000000000000000000" pitchFamily="2" charset="2"/>
              <a:buChar char="q"/>
            </a:pPr>
            <a:endParaRPr lang="en-IN" sz="750" dirty="0">
              <a:latin typeface="Times New Roman" panose="02020603050405020304" pitchFamily="18" charset="0"/>
              <a:ea typeface="Calibri" panose="020F0502020204030204" pitchFamily="34" charset="0"/>
              <a:cs typeface="Times New Roman" panose="02020603050405020304" pitchFamily="18" charset="0"/>
            </a:endParaRPr>
          </a:p>
          <a:p>
            <a:pPr marL="257175" indent="-257175">
              <a:lnSpc>
                <a:spcPct val="150000"/>
              </a:lnSpc>
              <a:spcAft>
                <a:spcPts val="600"/>
              </a:spcAft>
              <a:buClr>
                <a:srgbClr val="002060"/>
              </a:buClr>
              <a:buFont typeface="Wingdings" panose="05000000000000000000" pitchFamily="2" charset="2"/>
              <a:buChar char="q"/>
            </a:pPr>
            <a:r>
              <a:rPr lang="en-IN" dirty="0">
                <a:latin typeface="Times New Roman" panose="02020603050405020304" pitchFamily="18" charset="0"/>
                <a:ea typeface="Calibri" panose="020F0502020204030204" pitchFamily="34" charset="0"/>
                <a:cs typeface="Times New Roman" panose="02020603050405020304" pitchFamily="18" charset="0"/>
              </a:rPr>
              <a:t>Determine violation of law</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427" y="2074676"/>
            <a:ext cx="2075910" cy="2346656"/>
          </a:xfrm>
          <a:prstGeom prst="rect">
            <a:avLst/>
          </a:prstGeom>
        </p:spPr>
      </p:pic>
    </p:spTree>
    <p:extLst>
      <p:ext uri="{BB962C8B-B14F-4D97-AF65-F5344CB8AC3E}">
        <p14:creationId xmlns:p14="http://schemas.microsoft.com/office/powerpoint/2010/main" val="1135236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269" y="1672081"/>
            <a:ext cx="2106757" cy="2019300"/>
          </a:xfrm>
          <a:prstGeom prst="rect">
            <a:avLst/>
          </a:prstGeom>
        </p:spPr>
      </p:pic>
      <p:sp>
        <p:nvSpPr>
          <p:cNvPr id="5" name="TextBox 4"/>
          <p:cNvSpPr txBox="1"/>
          <p:nvPr/>
        </p:nvSpPr>
        <p:spPr>
          <a:xfrm>
            <a:off x="476547" y="2008889"/>
            <a:ext cx="6911390" cy="3254737"/>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DON’TS</a:t>
            </a:r>
          </a:p>
          <a:p>
            <a:endParaRPr lang="en-US" sz="1500" dirty="0">
              <a:latin typeface="Times New Roman" panose="02020603050405020304" pitchFamily="18" charset="0"/>
              <a:cs typeface="Times New Roman" panose="02020603050405020304" pitchFamily="18" charset="0"/>
            </a:endParaRPr>
          </a:p>
          <a:p>
            <a:pPr marL="257175" indent="-257175">
              <a:buClr>
                <a:srgbClr val="002060"/>
              </a:buClr>
              <a:buAutoNum type="arabicParenR"/>
            </a:pPr>
            <a:r>
              <a:rPr lang="en-US" sz="1500" dirty="0">
                <a:latin typeface="Times New Roman" panose="02020603050405020304" pitchFamily="18" charset="0"/>
                <a:cs typeface="Times New Roman" panose="02020603050405020304" pitchFamily="18" charset="0"/>
              </a:rPr>
              <a:t>Documents should not be subjected to frequent and careless handling.</a:t>
            </a:r>
          </a:p>
          <a:p>
            <a:pPr marL="257175" indent="-257175">
              <a:buClr>
                <a:srgbClr val="002060"/>
              </a:buClr>
              <a:buAutoNum type="arabicParenR"/>
            </a:pPr>
            <a:endParaRPr lang="en-US" sz="750" dirty="0">
              <a:latin typeface="Times New Roman" panose="02020603050405020304" pitchFamily="18" charset="0"/>
              <a:cs typeface="Times New Roman" panose="02020603050405020304" pitchFamily="18" charset="0"/>
            </a:endParaRPr>
          </a:p>
          <a:p>
            <a:pPr marL="257175" indent="-257175">
              <a:buClr>
                <a:srgbClr val="002060"/>
              </a:buClr>
              <a:buAutoNum type="arabicParenR"/>
            </a:pPr>
            <a:r>
              <a:rPr lang="en-US" sz="1500" dirty="0">
                <a:latin typeface="Times New Roman" panose="02020603050405020304" pitchFamily="18" charset="0"/>
                <a:cs typeface="Times New Roman" panose="02020603050405020304" pitchFamily="18" charset="0"/>
              </a:rPr>
              <a:t>All parts of the documents are of potential importance. Therefore, it should not be cut, torn or trimmed.</a:t>
            </a:r>
          </a:p>
          <a:p>
            <a:pPr marL="257175" indent="-257175">
              <a:buClr>
                <a:srgbClr val="002060"/>
              </a:buClr>
              <a:buAutoNum type="arabicParenR"/>
            </a:pPr>
            <a:endParaRPr lang="en-US" sz="750" dirty="0">
              <a:latin typeface="Times New Roman" panose="02020603050405020304" pitchFamily="18" charset="0"/>
              <a:cs typeface="Times New Roman" panose="02020603050405020304" pitchFamily="18" charset="0"/>
            </a:endParaRPr>
          </a:p>
          <a:p>
            <a:pPr marL="257175" indent="-257175">
              <a:buClr>
                <a:srgbClr val="002060"/>
              </a:buClr>
              <a:buAutoNum type="arabicParenR"/>
            </a:pPr>
            <a:r>
              <a:rPr lang="en-US" sz="1500" dirty="0">
                <a:latin typeface="Times New Roman" panose="02020603050405020304" pitchFamily="18" charset="0"/>
                <a:cs typeface="Times New Roman" panose="02020603050405020304" pitchFamily="18" charset="0"/>
              </a:rPr>
              <a:t>Documents should not exposed to moisture of any kind or to strong sunlight and should never be carried in the pocket.</a:t>
            </a:r>
          </a:p>
          <a:p>
            <a:pPr marL="257175" indent="-257175">
              <a:buClr>
                <a:srgbClr val="002060"/>
              </a:buClr>
              <a:buAutoNum type="arabicParenR"/>
            </a:pPr>
            <a:endParaRPr lang="en-US" sz="750" dirty="0">
              <a:latin typeface="Times New Roman" panose="02020603050405020304" pitchFamily="18" charset="0"/>
              <a:cs typeface="Times New Roman" panose="02020603050405020304" pitchFamily="18" charset="0"/>
            </a:endParaRPr>
          </a:p>
          <a:p>
            <a:pPr marL="257175" indent="-257175">
              <a:buClr>
                <a:srgbClr val="002060"/>
              </a:buClr>
              <a:buAutoNum type="arabicParenR"/>
            </a:pPr>
            <a:r>
              <a:rPr lang="en-US" sz="1500" dirty="0">
                <a:latin typeface="Times New Roman" panose="02020603050405020304" pitchFamily="18" charset="0"/>
                <a:cs typeface="Times New Roman" panose="02020603050405020304" pitchFamily="18" charset="0"/>
              </a:rPr>
              <a:t>Documents should not be folded or unfolded unnecessarily.</a:t>
            </a:r>
          </a:p>
          <a:p>
            <a:pPr marL="257175" indent="-257175">
              <a:buClr>
                <a:srgbClr val="002060"/>
              </a:buClr>
              <a:buAutoNum type="arabicParenR"/>
            </a:pPr>
            <a:endParaRPr lang="en-US" sz="750" dirty="0">
              <a:latin typeface="Times New Roman" panose="02020603050405020304" pitchFamily="18" charset="0"/>
              <a:cs typeface="Times New Roman" panose="02020603050405020304" pitchFamily="18" charset="0"/>
            </a:endParaRPr>
          </a:p>
          <a:p>
            <a:pPr marL="257175" indent="-257175">
              <a:buClr>
                <a:srgbClr val="002060"/>
              </a:buClr>
              <a:buAutoNum type="arabicParenR"/>
            </a:pPr>
            <a:r>
              <a:rPr lang="en-US" sz="1500" dirty="0">
                <a:latin typeface="Times New Roman" panose="02020603050405020304" pitchFamily="18" charset="0"/>
                <a:cs typeface="Times New Roman" panose="02020603050405020304" pitchFamily="18" charset="0"/>
              </a:rPr>
              <a:t>Documents should not be touched with an eraser of any kind</a:t>
            </a:r>
          </a:p>
          <a:p>
            <a:pPr marL="257175" indent="-257175">
              <a:buClr>
                <a:srgbClr val="002060"/>
              </a:buClr>
              <a:buAutoNum type="arabicParenR"/>
            </a:pPr>
            <a:endParaRPr lang="en-US" sz="750" dirty="0">
              <a:latin typeface="Times New Roman" panose="02020603050405020304" pitchFamily="18" charset="0"/>
              <a:cs typeface="Times New Roman" panose="02020603050405020304" pitchFamily="18" charset="0"/>
            </a:endParaRPr>
          </a:p>
          <a:p>
            <a:pPr marL="257175" indent="-257175">
              <a:buClr>
                <a:srgbClr val="002060"/>
              </a:buClr>
              <a:buAutoNum type="arabicParenR"/>
            </a:pPr>
            <a:r>
              <a:rPr lang="en-US" sz="1500" dirty="0">
                <a:latin typeface="Times New Roman" panose="02020603050405020304" pitchFamily="18" charset="0"/>
                <a:cs typeface="Times New Roman" panose="02020603050405020304" pitchFamily="18" charset="0"/>
              </a:rPr>
              <a:t>No additions, such as underling of features thought to be significant should ever be made in the document.</a:t>
            </a:r>
            <a:endParaRPr lang="en-IN" sz="15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2590800" y="726276"/>
            <a:ext cx="3704087" cy="500829"/>
          </a:xfrm>
          <a:prstGeom prst="rect">
            <a:avLst/>
          </a:prstGeom>
          <a:solidFill>
            <a:srgbClr val="FDFDFD"/>
          </a:solidFill>
          <a:ln w="12700" cap="flat" cmpd="sng" algn="ctr">
            <a:solidFill>
              <a:srgbClr val="002060"/>
            </a:solidFill>
            <a:prstDash val="solid"/>
            <a:miter lim="800000"/>
          </a:ln>
          <a:effectLst>
            <a:glow rad="139700">
              <a:schemeClr val="accent5">
                <a:satMod val="175000"/>
                <a:alpha val="40000"/>
              </a:schemeClr>
            </a:glow>
            <a:outerShdw blurRad="225425" dist="50800" dir="5220000" algn="ctr">
              <a:srgbClr val="000000">
                <a:alpha val="33000"/>
              </a:srgbClr>
            </a:outerShdw>
          </a:effectLst>
          <a:scene3d>
            <a:camera prst="perspectiveRight"/>
            <a:lightRig rig="harsh" dir="t">
              <a:rot lat="0" lon="0" rev="3000000"/>
            </a:lightRig>
          </a:scene3d>
          <a:sp3d extrusionH="254000" contourW="19050">
            <a:bevelT w="82550" h="44450" prst="angle"/>
            <a:bevelB w="82550" h="44450" prst="angle"/>
            <a:contourClr>
              <a:srgbClr val="FFFFFF"/>
            </a:contourClr>
          </a:sp3d>
        </p:spPr>
        <p:style>
          <a:lnRef idx="2">
            <a:schemeClr val="accent3"/>
          </a:lnRef>
          <a:fillRef idx="1">
            <a:schemeClr val="lt1"/>
          </a:fillRef>
          <a:effectRef idx="0">
            <a:schemeClr val="accent3"/>
          </a:effectRef>
          <a:fontRef idx="minor">
            <a:schemeClr val="dk1"/>
          </a:fontRef>
        </p:style>
        <p:txBody>
          <a:bodyP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100000"/>
              </a:lnSpc>
              <a:spcBef>
                <a:spcPts val="0"/>
              </a:spcBef>
            </a:pPr>
            <a:r>
              <a:rPr lang="en-US" sz="2400" b="1" i="1" dirty="0">
                <a:solidFill>
                  <a:schemeClr val="tx1"/>
                </a:solidFill>
                <a:latin typeface="Times New Roman" panose="02020603050405020304" pitchFamily="18" charset="0"/>
                <a:cs typeface="Times New Roman" panose="02020603050405020304" pitchFamily="18" charset="0"/>
              </a:rPr>
              <a:t>Cases involving documents</a:t>
            </a:r>
            <a:endParaRPr lang="en-IN" sz="24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17380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443984" y="4053017"/>
            <a:ext cx="2459993" cy="939893"/>
            <a:chOff x="4161789" y="2305151"/>
            <a:chExt cx="3812276" cy="1253190"/>
          </a:xfrm>
          <a:scene3d>
            <a:camera prst="orthographicFront">
              <a:rot lat="0" lon="0" rev="0"/>
            </a:camera>
            <a:lightRig rig="glow" dir="t">
              <a:rot lat="0" lon="0" rev="4800000"/>
            </a:lightRig>
          </a:scene3d>
        </p:grpSpPr>
        <p:sp>
          <p:nvSpPr>
            <p:cNvPr id="11" name="Round Same Side Corner Rectangle 10"/>
            <p:cNvSpPr/>
            <p:nvPr/>
          </p:nvSpPr>
          <p:spPr>
            <a:xfrm rot="10800000">
              <a:off x="4161789" y="2305151"/>
              <a:ext cx="3812276" cy="1253190"/>
            </a:xfrm>
            <a:prstGeom prst="round2SameRect">
              <a:avLst>
                <a:gd name="adj1" fmla="val 10500"/>
                <a:gd name="adj2" fmla="val 0"/>
              </a:avLst>
            </a:prstGeom>
            <a:solidFill>
              <a:schemeClr val="accent1">
                <a:lumMod val="40000"/>
                <a:lumOff val="60000"/>
              </a:schemeClr>
            </a:solidFill>
            <a:ln w="28575">
              <a:solidFill>
                <a:schemeClr val="tx1"/>
              </a:solidFill>
            </a:ln>
            <a:effectLst>
              <a:outerShdw blurRad="190500" dist="228600" dir="2700000" algn="ctr">
                <a:srgbClr val="000000">
                  <a:alpha val="30000"/>
                </a:srgbClr>
              </a:outerShdw>
            </a:effectLst>
            <a:sp3d prstMaterial="matte">
              <a:bevelT w="127000" h="63500"/>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Round Same Side Corner Rectangle 4"/>
            <p:cNvSpPr/>
            <p:nvPr/>
          </p:nvSpPr>
          <p:spPr>
            <a:xfrm>
              <a:off x="4198364" y="2305152"/>
              <a:ext cx="3739128" cy="1152685"/>
            </a:xfrm>
            <a:prstGeom prst="rect">
              <a:avLst/>
            </a:prstGeom>
            <a:ln w="28575">
              <a:solidFill>
                <a:schemeClr val="tx1"/>
              </a:solidFill>
            </a:ln>
            <a:effectLst>
              <a:outerShdw blurRad="190500" dist="228600" dir="2700000" algn="ctr">
                <a:srgbClr val="000000">
                  <a:alpha val="30000"/>
                </a:srgbClr>
              </a:outerShdw>
            </a:effectLst>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0">
              <a:noAutofit/>
            </a:bodyPr>
            <a:lstStyle/>
            <a:p>
              <a:pPr algn="ctr" defTabSz="800100">
                <a:lnSpc>
                  <a:spcPct val="90000"/>
                </a:lnSpc>
                <a:spcBef>
                  <a:spcPct val="0"/>
                </a:spcBef>
                <a:spcAft>
                  <a:spcPct val="35000"/>
                </a:spcAft>
              </a:pPr>
              <a:r>
                <a:rPr lang="en-US" sz="2100" b="1" dirty="0">
                  <a:solidFill>
                    <a:srgbClr val="002060"/>
                  </a:solidFill>
                  <a:latin typeface="Times New Roman" panose="02020603050405020304" pitchFamily="18" charset="0"/>
                  <a:cs typeface="Times New Roman" panose="02020603050405020304" pitchFamily="18" charset="0"/>
                </a:rPr>
                <a:t>Sources of Information</a:t>
              </a:r>
              <a:endParaRPr lang="en-IN" sz="2100" b="1" dirty="0">
                <a:solidFill>
                  <a:srgbClr val="002060"/>
                </a:solidFill>
                <a:latin typeface="Times New Roman" panose="02020603050405020304" pitchFamily="18" charset="0"/>
                <a:cs typeface="Times New Roman" panose="02020603050405020304" pitchFamily="18" charset="0"/>
              </a:endParaRPr>
            </a:p>
          </p:txBody>
        </p:sp>
      </p:grpSp>
      <p:sp>
        <p:nvSpPr>
          <p:cNvPr id="14" name="Round Same Side Corner Rectangle 13"/>
          <p:cNvSpPr/>
          <p:nvPr/>
        </p:nvSpPr>
        <p:spPr>
          <a:xfrm rot="10800000">
            <a:off x="497003" y="4060712"/>
            <a:ext cx="2287205" cy="939892"/>
          </a:xfrm>
          <a:prstGeom prst="round2SameRect">
            <a:avLst>
              <a:gd name="adj1" fmla="val 10500"/>
              <a:gd name="adj2" fmla="val 0"/>
            </a:avLst>
          </a:prstGeom>
          <a:solidFill>
            <a:schemeClr val="accent1">
              <a:lumMod val="40000"/>
              <a:lumOff val="60000"/>
            </a:schemeClr>
          </a:solidFill>
          <a:ln w="28575">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TextBox 15"/>
          <p:cNvSpPr txBox="1"/>
          <p:nvPr/>
        </p:nvSpPr>
        <p:spPr>
          <a:xfrm>
            <a:off x="633284" y="4132375"/>
            <a:ext cx="2014642" cy="946413"/>
          </a:xfrm>
          <a:prstGeom prst="rect">
            <a:avLst/>
          </a:prstGeom>
          <a:noFill/>
        </p:spPr>
        <p:txBody>
          <a:bodyPr wrap="square" rtlCol="0">
            <a:spAutoFit/>
          </a:bodyPr>
          <a:lstStyle/>
          <a:p>
            <a:pPr lvl="0" algn="ctr"/>
            <a:r>
              <a:rPr lang="en-US" sz="2100" b="1" dirty="0">
                <a:solidFill>
                  <a:srgbClr val="002060"/>
                </a:solidFill>
                <a:latin typeface="Times New Roman" panose="02020603050405020304" pitchFamily="18" charset="0"/>
                <a:cs typeface="Times New Roman" panose="02020603050405020304" pitchFamily="18" charset="0"/>
              </a:rPr>
              <a:t>Knowledge of Law</a:t>
            </a:r>
            <a:endParaRPr lang="en-IN" sz="2100" b="1" dirty="0">
              <a:solidFill>
                <a:srgbClr val="002060"/>
              </a:solidFill>
              <a:latin typeface="Times New Roman" panose="02020603050405020304" pitchFamily="18" charset="0"/>
              <a:cs typeface="Times New Roman" panose="02020603050405020304" pitchFamily="18" charset="0"/>
            </a:endParaRPr>
          </a:p>
          <a:p>
            <a:endParaRPr lang="en-IN" sz="1350" dirty="0"/>
          </a:p>
        </p:txBody>
      </p:sp>
      <p:sp>
        <p:nvSpPr>
          <p:cNvPr id="17" name="Round Same Side Corner Rectangle 16"/>
          <p:cNvSpPr/>
          <p:nvPr/>
        </p:nvSpPr>
        <p:spPr>
          <a:xfrm rot="10800000">
            <a:off x="6563753" y="4053018"/>
            <a:ext cx="2121500" cy="939892"/>
          </a:xfrm>
          <a:prstGeom prst="round2SameRect">
            <a:avLst>
              <a:gd name="adj1" fmla="val 10500"/>
              <a:gd name="adj2" fmla="val 0"/>
            </a:avLst>
          </a:prstGeom>
          <a:solidFill>
            <a:schemeClr val="accent1">
              <a:lumMod val="40000"/>
              <a:lumOff val="60000"/>
            </a:schemeClr>
          </a:solidFill>
          <a:ln w="28575">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TextBox 17"/>
          <p:cNvSpPr txBox="1"/>
          <p:nvPr/>
        </p:nvSpPr>
        <p:spPr>
          <a:xfrm>
            <a:off x="6880864" y="4127484"/>
            <a:ext cx="1487277" cy="738664"/>
          </a:xfrm>
          <a:prstGeom prst="rect">
            <a:avLst/>
          </a:prstGeom>
          <a:noFill/>
        </p:spPr>
        <p:txBody>
          <a:bodyPr wrap="square" rtlCol="0">
            <a:spAutoFit/>
          </a:bodyPr>
          <a:lstStyle/>
          <a:p>
            <a:pPr algn="ctr"/>
            <a:r>
              <a:rPr lang="en-US" sz="2100" b="1" dirty="0">
                <a:solidFill>
                  <a:srgbClr val="002060"/>
                </a:solidFill>
                <a:latin typeface="Times New Roman" panose="02020603050405020304" pitchFamily="18" charset="0"/>
                <a:cs typeface="Times New Roman" panose="02020603050405020304" pitchFamily="18" charset="0"/>
              </a:rPr>
              <a:t>Physical Assistance</a:t>
            </a:r>
            <a:endParaRPr lang="en-IN" sz="2100" b="1" dirty="0">
              <a:solidFill>
                <a:srgbClr val="002060"/>
              </a:solidFill>
              <a:latin typeface="Times New Roman" panose="02020603050405020304" pitchFamily="18" charset="0"/>
              <a:cs typeface="Times New Roman" panose="02020603050405020304" pitchFamily="18" charset="0"/>
            </a:endParaRPr>
          </a:p>
        </p:txBody>
      </p:sp>
      <p:sp>
        <p:nvSpPr>
          <p:cNvPr id="15" name="Title 1"/>
          <p:cNvSpPr txBox="1">
            <a:spLocks/>
          </p:cNvSpPr>
          <p:nvPr/>
        </p:nvSpPr>
        <p:spPr>
          <a:xfrm>
            <a:off x="2719821" y="536498"/>
            <a:ext cx="3887889" cy="605543"/>
          </a:xfrm>
          <a:prstGeom prst="rect">
            <a:avLst/>
          </a:prstGeom>
          <a:solidFill>
            <a:srgbClr val="FDFDFD"/>
          </a:solidFill>
          <a:ln w="12700" cap="flat" cmpd="sng" algn="ctr">
            <a:solidFill>
              <a:srgbClr val="002060"/>
            </a:solidFill>
            <a:prstDash val="solid"/>
            <a:miter lim="800000"/>
          </a:ln>
          <a:effectLst>
            <a:glow rad="139700">
              <a:schemeClr val="accent5">
                <a:satMod val="175000"/>
                <a:alpha val="40000"/>
              </a:schemeClr>
            </a:glow>
            <a:outerShdw blurRad="225425" dist="50800" dir="5220000" algn="ctr">
              <a:srgbClr val="000000">
                <a:alpha val="33000"/>
              </a:srgbClr>
            </a:outerShdw>
          </a:effectLst>
          <a:scene3d>
            <a:camera prst="perspectiveRight"/>
            <a:lightRig rig="harsh" dir="t">
              <a:rot lat="0" lon="0" rev="3000000"/>
            </a:lightRig>
          </a:scene3d>
          <a:sp3d extrusionH="254000" contourW="19050">
            <a:bevelT w="82550" h="44450" prst="angle"/>
            <a:bevelB w="82550" h="44450" prst="angle"/>
            <a:contourClr>
              <a:srgbClr val="FFFFFF"/>
            </a:contourClr>
          </a:sp3d>
        </p:spPr>
        <p:style>
          <a:lnRef idx="2">
            <a:schemeClr val="accent3"/>
          </a:lnRef>
          <a:fillRef idx="1">
            <a:schemeClr val="lt1"/>
          </a:fillRef>
          <a:effectRef idx="0">
            <a:schemeClr val="accent3"/>
          </a:effectRef>
          <a:fontRef idx="minor">
            <a:schemeClr val="dk1"/>
          </a:fontRef>
        </p:style>
        <p:txBody>
          <a:bodyP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100000"/>
              </a:lnSpc>
              <a:spcBef>
                <a:spcPts val="0"/>
              </a:spcBef>
            </a:pPr>
            <a:r>
              <a:rPr lang="en-US" sz="3000" b="1" i="1" dirty="0">
                <a:solidFill>
                  <a:schemeClr val="tx1"/>
                </a:solidFill>
                <a:latin typeface="Times New Roman" panose="02020603050405020304" pitchFamily="18" charset="0"/>
                <a:cs typeface="Times New Roman" panose="02020603050405020304" pitchFamily="18" charset="0"/>
              </a:rPr>
              <a:t>Tools</a:t>
            </a:r>
            <a:r>
              <a:rPr lang="en-US" sz="3300" b="1" i="1" dirty="0">
                <a:solidFill>
                  <a:schemeClr val="tx1"/>
                </a:solidFill>
                <a:latin typeface="Times New Roman" panose="02020603050405020304" pitchFamily="18" charset="0"/>
                <a:cs typeface="Times New Roman" panose="02020603050405020304" pitchFamily="18" charset="0"/>
              </a:rPr>
              <a:t> of Investigation</a:t>
            </a:r>
            <a:endParaRPr lang="en-IN" sz="3300" b="1" i="1"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3752" y="2607081"/>
            <a:ext cx="2121500" cy="130730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3984" y="2607081"/>
            <a:ext cx="2459993" cy="130730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002" y="2607080"/>
            <a:ext cx="2222819" cy="1275575"/>
          </a:xfrm>
          <a:prstGeom prst="rect">
            <a:avLst/>
          </a:prstGeom>
        </p:spPr>
      </p:pic>
    </p:spTree>
    <p:extLst>
      <p:ext uri="{BB962C8B-B14F-4D97-AF65-F5344CB8AC3E}">
        <p14:creationId xmlns:p14="http://schemas.microsoft.com/office/powerpoint/2010/main" val="11773602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3987" y="912616"/>
            <a:ext cx="9211973" cy="5518632"/>
          </a:xfrm>
          <a:prstGeom prst="rect">
            <a:avLst/>
          </a:prstGeom>
        </p:spPr>
      </p:pic>
      <p:sp>
        <p:nvSpPr>
          <p:cNvPr id="2" name="TextBox 1"/>
          <p:cNvSpPr txBox="1"/>
          <p:nvPr/>
        </p:nvSpPr>
        <p:spPr>
          <a:xfrm>
            <a:off x="1524000" y="304800"/>
            <a:ext cx="6172200" cy="800219"/>
          </a:xfrm>
          <a:prstGeom prst="rect">
            <a:avLst/>
          </a:prstGeom>
          <a:noFill/>
        </p:spPr>
        <p:txBody>
          <a:bodyPr wrap="square" rtlCol="0">
            <a:spAutoFit/>
          </a:bodyPr>
          <a:lstStyle/>
          <a:p>
            <a:r>
              <a:rPr lang="en-US" sz="2800" b="1" i="1" dirty="0">
                <a:solidFill>
                  <a:schemeClr val="accent1">
                    <a:lumMod val="75000"/>
                  </a:schemeClr>
                </a:solidFill>
                <a:latin typeface="Times New Roman" panose="02020603050405020304" pitchFamily="18" charset="0"/>
                <a:cs typeface="Times New Roman" panose="02020603050405020304" pitchFamily="18" charset="0"/>
              </a:rPr>
              <a:t>Fraud under the Companies Act, 2013</a:t>
            </a:r>
            <a:br>
              <a:rPr lang="en-IN" b="1" dirty="0">
                <a:solidFill>
                  <a:schemeClr val="accent1">
                    <a:lumMod val="75000"/>
                  </a:schemeClr>
                </a:solidFill>
                <a:latin typeface="Monotype Corsiva" panose="03010101010201010101" pitchFamily="66" charset="0"/>
              </a:rPr>
            </a:br>
            <a:endParaRPr lang="en-IN" dirty="0"/>
          </a:p>
        </p:txBody>
      </p:sp>
    </p:spTree>
    <p:extLst>
      <p:ext uri="{BB962C8B-B14F-4D97-AF65-F5344CB8AC3E}">
        <p14:creationId xmlns:p14="http://schemas.microsoft.com/office/powerpoint/2010/main" val="1676686599"/>
      </p:ext>
    </p:extLst>
  </p:cSld>
  <p:clrMapOvr>
    <a:masterClrMapping/>
  </p:clrMapOvr>
  <p:transition spd="slow" advTm="5000">
    <p:wheel spokes="3"/>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8859" y="2243427"/>
            <a:ext cx="2718736" cy="3200876"/>
          </a:xfrm>
          <a:prstGeom prst="rect">
            <a:avLst/>
          </a:prstGeom>
        </p:spPr>
        <p:txBody>
          <a:bodyPr wrap="square">
            <a:spAutoFit/>
          </a:bodyPr>
          <a:lstStyle/>
          <a:p>
            <a:pPr marL="214313" indent="-214313" eaLnBrk="0" fontAlgn="base" hangingPunct="0">
              <a:spcBef>
                <a:spcPct val="0"/>
              </a:spcBef>
              <a:spcAft>
                <a:spcPct val="0"/>
              </a:spcAft>
              <a:buFont typeface="Wingdings 2" panose="05020102010507070707" pitchFamily="18" charset="2"/>
              <a:buChar char=""/>
            </a:pPr>
            <a:r>
              <a:rPr lang="en-US" b="1" dirty="0">
                <a:latin typeface="Times New Roman" panose="02020603050405020304" pitchFamily="18" charset="0"/>
                <a:cs typeface="Times New Roman" panose="02020603050405020304" pitchFamily="18" charset="0"/>
              </a:rPr>
              <a:t>Managing</a:t>
            </a:r>
            <a:r>
              <a:rPr lang="en-US" sz="1600" b="1" dirty="0">
                <a:latin typeface="Times New Roman" panose="02020603050405020304" pitchFamily="18" charset="0"/>
                <a:cs typeface="Times New Roman" panose="02020603050405020304" pitchFamily="18" charset="0"/>
              </a:rPr>
              <a:t> Director</a:t>
            </a:r>
          </a:p>
          <a:p>
            <a:pPr marL="214313" indent="-214313" eaLnBrk="0" fontAlgn="base" hangingPunct="0">
              <a:spcBef>
                <a:spcPct val="0"/>
              </a:spcBef>
              <a:spcAft>
                <a:spcPct val="0"/>
              </a:spcAft>
              <a:buFont typeface="Wingdings 2" panose="05020102010507070707" pitchFamily="18" charset="2"/>
              <a:buChar char=""/>
            </a:pPr>
            <a:endParaRPr lang="en-US" sz="900" b="1" dirty="0">
              <a:latin typeface="Times New Roman" panose="02020603050405020304" pitchFamily="18" charset="0"/>
              <a:cs typeface="Times New Roman" panose="02020603050405020304" pitchFamily="18" charset="0"/>
            </a:endParaRPr>
          </a:p>
          <a:p>
            <a:pPr marL="214313" indent="-214313" eaLnBrk="0" fontAlgn="base" hangingPunct="0">
              <a:spcBef>
                <a:spcPct val="0"/>
              </a:spcBef>
              <a:spcAft>
                <a:spcPct val="0"/>
              </a:spcAft>
              <a:buFont typeface="Wingdings 2" panose="05020102010507070707" pitchFamily="18" charset="2"/>
              <a:buChar char=""/>
            </a:pPr>
            <a:r>
              <a:rPr lang="en-US" sz="1600" b="1" dirty="0">
                <a:latin typeface="Times New Roman" panose="02020603050405020304" pitchFamily="18" charset="0"/>
                <a:cs typeface="Times New Roman" panose="02020603050405020304" pitchFamily="18" charset="0"/>
              </a:rPr>
              <a:t>Whole Time Director</a:t>
            </a:r>
          </a:p>
          <a:p>
            <a:pPr marL="214313" indent="-214313" eaLnBrk="0" fontAlgn="base" hangingPunct="0">
              <a:spcBef>
                <a:spcPct val="0"/>
              </a:spcBef>
              <a:spcAft>
                <a:spcPct val="0"/>
              </a:spcAft>
              <a:buFont typeface="Wingdings 2" panose="05020102010507070707" pitchFamily="18" charset="2"/>
              <a:buChar char=""/>
            </a:pPr>
            <a:endParaRPr lang="en-US" sz="900" b="1" dirty="0">
              <a:latin typeface="Times New Roman" panose="02020603050405020304" pitchFamily="18" charset="0"/>
              <a:cs typeface="Times New Roman" panose="02020603050405020304" pitchFamily="18" charset="0"/>
            </a:endParaRPr>
          </a:p>
          <a:p>
            <a:pPr marL="214313" indent="-214313" eaLnBrk="0" fontAlgn="base" hangingPunct="0">
              <a:spcBef>
                <a:spcPct val="0"/>
              </a:spcBef>
              <a:spcAft>
                <a:spcPct val="0"/>
              </a:spcAft>
              <a:buFont typeface="Wingdings 2" panose="05020102010507070707" pitchFamily="18" charset="2"/>
              <a:buChar char=""/>
            </a:pPr>
            <a:r>
              <a:rPr lang="en-US" sz="1600" b="1" dirty="0">
                <a:latin typeface="Times New Roman" panose="02020603050405020304" pitchFamily="18" charset="0"/>
                <a:cs typeface="Times New Roman" panose="02020603050405020304" pitchFamily="18" charset="0"/>
              </a:rPr>
              <a:t>Chief Financial Officer</a:t>
            </a:r>
          </a:p>
          <a:p>
            <a:pPr marL="214313" indent="-214313" eaLnBrk="0" fontAlgn="base" hangingPunct="0">
              <a:spcBef>
                <a:spcPct val="0"/>
              </a:spcBef>
              <a:spcAft>
                <a:spcPct val="0"/>
              </a:spcAft>
              <a:buFont typeface="Wingdings 2" panose="05020102010507070707" pitchFamily="18" charset="2"/>
              <a:buChar char=""/>
            </a:pPr>
            <a:endParaRPr lang="en-US" sz="900" b="1" dirty="0">
              <a:latin typeface="Times New Roman" panose="02020603050405020304" pitchFamily="18" charset="0"/>
              <a:cs typeface="Times New Roman" panose="02020603050405020304" pitchFamily="18" charset="0"/>
            </a:endParaRPr>
          </a:p>
          <a:p>
            <a:pPr marL="214313" indent="-214313" eaLnBrk="0" fontAlgn="base" hangingPunct="0">
              <a:spcBef>
                <a:spcPct val="0"/>
              </a:spcBef>
              <a:spcAft>
                <a:spcPct val="0"/>
              </a:spcAft>
              <a:buFont typeface="Wingdings 2" panose="05020102010507070707" pitchFamily="18" charset="2"/>
              <a:buChar char=""/>
            </a:pPr>
            <a:r>
              <a:rPr lang="en-US" sz="1600" b="1" dirty="0">
                <a:latin typeface="Times New Roman" panose="02020603050405020304" pitchFamily="18" charset="0"/>
                <a:cs typeface="Times New Roman" panose="02020603050405020304" pitchFamily="18" charset="0"/>
              </a:rPr>
              <a:t>Chief Executive Officer</a:t>
            </a:r>
          </a:p>
          <a:p>
            <a:pPr marL="214313" indent="-214313" eaLnBrk="0" fontAlgn="base" hangingPunct="0">
              <a:spcBef>
                <a:spcPct val="0"/>
              </a:spcBef>
              <a:spcAft>
                <a:spcPct val="0"/>
              </a:spcAft>
              <a:buFont typeface="Wingdings 2" panose="05020102010507070707" pitchFamily="18" charset="2"/>
              <a:buChar char=""/>
            </a:pPr>
            <a:endParaRPr lang="en-US" sz="900" b="1" dirty="0">
              <a:latin typeface="Times New Roman" panose="02020603050405020304" pitchFamily="18" charset="0"/>
              <a:cs typeface="Times New Roman" panose="02020603050405020304" pitchFamily="18" charset="0"/>
            </a:endParaRPr>
          </a:p>
          <a:p>
            <a:pPr marL="214313" indent="-214313" eaLnBrk="0" fontAlgn="base" hangingPunct="0">
              <a:spcBef>
                <a:spcPct val="0"/>
              </a:spcBef>
              <a:spcAft>
                <a:spcPct val="0"/>
              </a:spcAft>
              <a:buFont typeface="Wingdings 2" panose="05020102010507070707" pitchFamily="18" charset="2"/>
              <a:buChar char=""/>
            </a:pPr>
            <a:r>
              <a:rPr lang="en-US" sz="1600" b="1" dirty="0">
                <a:latin typeface="Times New Roman" panose="02020603050405020304" pitchFamily="18" charset="0"/>
                <a:cs typeface="Times New Roman" panose="02020603050405020304" pitchFamily="18" charset="0"/>
              </a:rPr>
              <a:t>Company Secretary</a:t>
            </a:r>
          </a:p>
          <a:p>
            <a:pPr eaLnBrk="0" fontAlgn="base" hangingPunct="0">
              <a:spcBef>
                <a:spcPct val="0"/>
              </a:spcBef>
              <a:spcAft>
                <a:spcPct val="0"/>
              </a:spcAft>
            </a:pPr>
            <a:endParaRPr lang="en-US" sz="900" b="1" dirty="0">
              <a:latin typeface="Times New Roman" panose="02020603050405020304" pitchFamily="18" charset="0"/>
              <a:cs typeface="Times New Roman" panose="02020603050405020304" pitchFamily="18" charset="0"/>
            </a:endParaRPr>
          </a:p>
          <a:p>
            <a:pPr marL="214313" indent="-214313" eaLnBrk="0" fontAlgn="base" hangingPunct="0">
              <a:spcBef>
                <a:spcPct val="0"/>
              </a:spcBef>
              <a:spcAft>
                <a:spcPct val="0"/>
              </a:spcAft>
              <a:buFont typeface="Wingdings 2" panose="05020102010507070707" pitchFamily="18" charset="2"/>
              <a:buChar char=""/>
            </a:pPr>
            <a:r>
              <a:rPr lang="en-US" sz="1600" b="1" dirty="0">
                <a:latin typeface="Times New Roman" panose="02020603050405020304" pitchFamily="18" charset="0"/>
                <a:cs typeface="Times New Roman" panose="02020603050405020304" pitchFamily="18" charset="0"/>
              </a:rPr>
              <a:t>In other case, all the Directors</a:t>
            </a:r>
          </a:p>
          <a:p>
            <a:pPr marL="214313" indent="-214313" eaLnBrk="0" fontAlgn="base" hangingPunct="0">
              <a:spcBef>
                <a:spcPct val="0"/>
              </a:spcBef>
              <a:spcAft>
                <a:spcPct val="0"/>
              </a:spcAft>
              <a:buFont typeface="Wingdings 2" panose="05020102010507070707" pitchFamily="18" charset="2"/>
              <a:buChar char=""/>
            </a:pPr>
            <a:endParaRPr lang="en-US" sz="1600" b="1" dirty="0">
              <a:solidFill>
                <a:srgbClr val="0070C0"/>
              </a:solidFill>
              <a:latin typeface="Times New Roman" panose="02020603050405020304" pitchFamily="18" charset="0"/>
              <a:cs typeface="Times New Roman" panose="02020603050405020304" pitchFamily="18" charset="0"/>
            </a:endParaRPr>
          </a:p>
          <a:p>
            <a:pPr marL="214313" indent="-214313" eaLnBrk="0" fontAlgn="base" hangingPunct="0">
              <a:spcBef>
                <a:spcPct val="0"/>
              </a:spcBef>
              <a:spcAft>
                <a:spcPct val="0"/>
              </a:spcAft>
              <a:buFont typeface="Wingdings 2" panose="05020102010507070707" pitchFamily="18" charset="2"/>
              <a:buChar char=""/>
            </a:pPr>
            <a:endParaRPr lang="en-US" sz="1350" b="1" dirty="0">
              <a:solidFill>
                <a:srgbClr val="0070C0"/>
              </a:solidFill>
              <a:latin typeface="Times New Roman" panose="02020603050405020304" pitchFamily="18" charset="0"/>
              <a:cs typeface="Times New Roman" panose="02020603050405020304" pitchFamily="18" charset="0"/>
            </a:endParaRPr>
          </a:p>
          <a:p>
            <a:pPr marL="214313" indent="-214313" eaLnBrk="0" fontAlgn="base" hangingPunct="0">
              <a:spcBef>
                <a:spcPct val="0"/>
              </a:spcBef>
              <a:spcAft>
                <a:spcPct val="0"/>
              </a:spcAft>
              <a:buFont typeface="Wingdings 2" panose="05020102010507070707" pitchFamily="18" charset="2"/>
              <a:buChar char=""/>
            </a:pPr>
            <a:endParaRPr lang="en-US" sz="1350" b="1" dirty="0">
              <a:solidFill>
                <a:srgbClr val="0070C0"/>
              </a:solidFill>
              <a:latin typeface="Times New Roman" panose="02020603050405020304" pitchFamily="18" charset="0"/>
              <a:cs typeface="Times New Roman" panose="02020603050405020304" pitchFamily="18" charset="0"/>
            </a:endParaRPr>
          </a:p>
        </p:txBody>
      </p:sp>
      <p:pic>
        <p:nvPicPr>
          <p:cNvPr id="7" name="Picture 6" descr="images.jpg"/>
          <p:cNvPicPr>
            <a:picLocks noChangeAspect="1"/>
          </p:cNvPicPr>
          <p:nvPr/>
        </p:nvPicPr>
        <p:blipFill>
          <a:blip r:embed="rId2"/>
          <a:stretch>
            <a:fillRect/>
          </a:stretch>
        </p:blipFill>
        <p:spPr>
          <a:xfrm>
            <a:off x="3392422" y="5307023"/>
            <a:ext cx="5738131" cy="800144"/>
          </a:xfrm>
          <a:prstGeom prst="rect">
            <a:avLst/>
          </a:prstGeom>
        </p:spPr>
      </p:pic>
      <p:sp>
        <p:nvSpPr>
          <p:cNvPr id="10" name="Title 1"/>
          <p:cNvSpPr txBox="1">
            <a:spLocks/>
          </p:cNvSpPr>
          <p:nvPr/>
        </p:nvSpPr>
        <p:spPr>
          <a:xfrm>
            <a:off x="2362200" y="405277"/>
            <a:ext cx="4833652" cy="506162"/>
          </a:xfrm>
          <a:prstGeom prst="rect">
            <a:avLst/>
          </a:prstGeom>
          <a:solidFill>
            <a:srgbClr val="FDFDFD"/>
          </a:solidFill>
          <a:ln w="12700" cap="flat" cmpd="sng" algn="ctr">
            <a:solidFill>
              <a:srgbClr val="002060"/>
            </a:solidFill>
            <a:prstDash val="solid"/>
            <a:miter lim="800000"/>
          </a:ln>
          <a:effectLst>
            <a:glow rad="139700">
              <a:schemeClr val="accent5">
                <a:satMod val="175000"/>
                <a:alpha val="40000"/>
              </a:schemeClr>
            </a:glow>
            <a:outerShdw blurRad="225425" dist="50800" dir="5220000" algn="ctr">
              <a:srgbClr val="000000">
                <a:alpha val="33000"/>
              </a:srgbClr>
            </a:outerShdw>
          </a:effectLst>
          <a:scene3d>
            <a:camera prst="perspectiveRight"/>
            <a:lightRig rig="harsh" dir="t">
              <a:rot lat="0" lon="0" rev="3000000"/>
            </a:lightRig>
          </a:scene3d>
          <a:sp3d extrusionH="254000" contourW="19050">
            <a:bevelT w="82550" h="44450" prst="angle"/>
            <a:bevelB w="82550" h="44450" prst="angle"/>
            <a:contourClr>
              <a:srgbClr val="FFFFFF"/>
            </a:contourClr>
          </a:sp3d>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3600" b="1" i="1" dirty="0">
                <a:solidFill>
                  <a:schemeClr val="tx1"/>
                </a:solidFill>
                <a:latin typeface="Times New Roman" panose="02020603050405020304" pitchFamily="18" charset="0"/>
                <a:cs typeface="Times New Roman" panose="02020603050405020304" pitchFamily="18" charset="0"/>
              </a:rPr>
              <a:t>Officers - In default</a:t>
            </a:r>
          </a:p>
        </p:txBody>
      </p:sp>
      <p:sp>
        <p:nvSpPr>
          <p:cNvPr id="4" name="TextBox 3"/>
          <p:cNvSpPr txBox="1"/>
          <p:nvPr/>
        </p:nvSpPr>
        <p:spPr>
          <a:xfrm>
            <a:off x="3810000" y="2256873"/>
            <a:ext cx="5100560" cy="2862322"/>
          </a:xfrm>
          <a:prstGeom prst="rect">
            <a:avLst/>
          </a:prstGeom>
          <a:noFill/>
        </p:spPr>
        <p:txBody>
          <a:bodyPr wrap="square" rtlCol="0">
            <a:spAutoFit/>
          </a:bodyPr>
          <a:lstStyle/>
          <a:p>
            <a:pPr marL="214313" indent="-214313" eaLnBrk="0" fontAlgn="base" hangingPunct="0">
              <a:spcBef>
                <a:spcPct val="0"/>
              </a:spcBef>
              <a:spcAft>
                <a:spcPct val="0"/>
              </a:spcAft>
              <a:buFont typeface="Wingdings 2" panose="05020102010507070707" pitchFamily="18" charset="2"/>
              <a:buChar char=""/>
            </a:pPr>
            <a:r>
              <a:rPr lang="en-US" b="1" dirty="0">
                <a:latin typeface="Times New Roman" panose="02020603050405020304" pitchFamily="18" charset="0"/>
                <a:cs typeface="Times New Roman" panose="02020603050405020304" pitchFamily="18" charset="0"/>
              </a:rPr>
              <a:t>Share Transfer Agents</a:t>
            </a:r>
          </a:p>
          <a:p>
            <a:pPr eaLnBrk="0" fontAlgn="base" hangingPunct="0">
              <a:spcBef>
                <a:spcPct val="0"/>
              </a:spcBef>
              <a:spcAft>
                <a:spcPct val="0"/>
              </a:spcAft>
            </a:pPr>
            <a:endParaRPr lang="en-US" sz="900" b="1" dirty="0">
              <a:latin typeface="Times New Roman" panose="02020603050405020304" pitchFamily="18" charset="0"/>
              <a:cs typeface="Times New Roman" panose="02020603050405020304" pitchFamily="18" charset="0"/>
            </a:endParaRPr>
          </a:p>
          <a:p>
            <a:pPr marL="214313" indent="-214313" eaLnBrk="0" fontAlgn="base" hangingPunct="0">
              <a:spcBef>
                <a:spcPct val="0"/>
              </a:spcBef>
              <a:spcAft>
                <a:spcPct val="0"/>
              </a:spcAft>
              <a:buFont typeface="Wingdings 2" panose="05020102010507070707" pitchFamily="18" charset="2"/>
              <a:buChar char=""/>
            </a:pPr>
            <a:r>
              <a:rPr lang="en-US" b="1" dirty="0">
                <a:latin typeface="Times New Roman" panose="02020603050405020304" pitchFamily="18" charset="0"/>
                <a:cs typeface="Times New Roman" panose="02020603050405020304" pitchFamily="18" charset="0"/>
              </a:rPr>
              <a:t>Registrars to the issue </a:t>
            </a:r>
          </a:p>
          <a:p>
            <a:pPr eaLnBrk="0" fontAlgn="base" hangingPunct="0">
              <a:spcBef>
                <a:spcPct val="0"/>
              </a:spcBef>
              <a:spcAft>
                <a:spcPct val="0"/>
              </a:spcAft>
            </a:pPr>
            <a:endParaRPr lang="en-US" sz="900" b="1" dirty="0">
              <a:latin typeface="Times New Roman" panose="02020603050405020304" pitchFamily="18" charset="0"/>
              <a:cs typeface="Times New Roman" panose="02020603050405020304" pitchFamily="18" charset="0"/>
            </a:endParaRPr>
          </a:p>
          <a:p>
            <a:pPr marL="214313" indent="-214313" eaLnBrk="0" fontAlgn="base" hangingPunct="0">
              <a:spcBef>
                <a:spcPct val="0"/>
              </a:spcBef>
              <a:spcAft>
                <a:spcPct val="0"/>
              </a:spcAft>
              <a:buFont typeface="Wingdings 2" panose="05020102010507070707" pitchFamily="18" charset="2"/>
              <a:buChar char=""/>
            </a:pPr>
            <a:r>
              <a:rPr lang="en-US" b="1" dirty="0">
                <a:latin typeface="Times New Roman" panose="02020603050405020304" pitchFamily="18" charset="0"/>
                <a:cs typeface="Times New Roman" panose="02020603050405020304" pitchFamily="18" charset="0"/>
              </a:rPr>
              <a:t>Bankers to the issue or transfer</a:t>
            </a:r>
          </a:p>
          <a:p>
            <a:pPr eaLnBrk="0" fontAlgn="base" hangingPunct="0">
              <a:spcBef>
                <a:spcPct val="0"/>
              </a:spcBef>
              <a:spcAft>
                <a:spcPct val="0"/>
              </a:spcAft>
            </a:pPr>
            <a:endParaRPr lang="en-US" sz="900" b="1" dirty="0">
              <a:latin typeface="Times New Roman" panose="02020603050405020304" pitchFamily="18" charset="0"/>
              <a:cs typeface="Times New Roman" panose="02020603050405020304" pitchFamily="18" charset="0"/>
            </a:endParaRPr>
          </a:p>
          <a:p>
            <a:pPr marL="214313" indent="-214313" eaLnBrk="0" fontAlgn="base" hangingPunct="0">
              <a:spcBef>
                <a:spcPct val="0"/>
              </a:spcBef>
              <a:spcAft>
                <a:spcPct val="0"/>
              </a:spcAft>
              <a:buFont typeface="Wingdings 2" panose="05020102010507070707" pitchFamily="18" charset="2"/>
              <a:buChar char=""/>
            </a:pPr>
            <a:r>
              <a:rPr lang="en-US" b="1" dirty="0">
                <a:latin typeface="Times New Roman" panose="02020603050405020304" pitchFamily="18" charset="0"/>
                <a:cs typeface="Times New Roman" panose="02020603050405020304" pitchFamily="18" charset="0"/>
              </a:rPr>
              <a:t>Person giving advice and directions to board</a:t>
            </a:r>
          </a:p>
          <a:p>
            <a:pPr lvl="1" eaLnBrk="0" fontAlgn="base" hangingPunct="0">
              <a:spcBef>
                <a:spcPct val="0"/>
              </a:spcBef>
              <a:spcAft>
                <a:spcPct val="0"/>
              </a:spcAft>
            </a:pPr>
            <a:r>
              <a:rPr lang="en-US" b="1" dirty="0">
                <a:latin typeface="Times New Roman" panose="02020603050405020304" pitchFamily="18" charset="0"/>
                <a:cs typeface="Times New Roman" panose="02020603050405020304" pitchFamily="18" charset="0"/>
              </a:rPr>
              <a:t>other than professionals</a:t>
            </a:r>
          </a:p>
          <a:p>
            <a:pPr marL="214313" indent="-214313" eaLnBrk="0" fontAlgn="base" hangingPunct="0">
              <a:spcBef>
                <a:spcPct val="0"/>
              </a:spcBef>
              <a:spcAft>
                <a:spcPct val="0"/>
              </a:spcAft>
              <a:buFont typeface="Wingdings 2" panose="05020102010507070707" pitchFamily="18" charset="2"/>
              <a:buChar char=""/>
            </a:pPr>
            <a:endParaRPr lang="en-US" sz="900" b="1" dirty="0">
              <a:latin typeface="Times New Roman" panose="02020603050405020304" pitchFamily="18" charset="0"/>
              <a:cs typeface="Times New Roman" panose="02020603050405020304" pitchFamily="18" charset="0"/>
            </a:endParaRPr>
          </a:p>
          <a:p>
            <a:pPr marL="214313" indent="-214313" eaLnBrk="0" fontAlgn="base" hangingPunct="0">
              <a:spcBef>
                <a:spcPct val="0"/>
              </a:spcBef>
              <a:spcAft>
                <a:spcPct val="0"/>
              </a:spcAft>
              <a:buFont typeface="Wingdings 2" panose="05020102010507070707" pitchFamily="18" charset="2"/>
              <a:buChar char=""/>
            </a:pPr>
            <a:r>
              <a:rPr lang="en-US" b="1" dirty="0">
                <a:latin typeface="Times New Roman" panose="02020603050405020304" pitchFamily="18" charset="0"/>
                <a:cs typeface="Times New Roman" panose="02020603050405020304" pitchFamily="18" charset="0"/>
              </a:rPr>
              <a:t>Every director who is aware of the contravention </a:t>
            </a:r>
          </a:p>
          <a:p>
            <a:pPr marL="214313" indent="-214313" eaLnBrk="0" fontAlgn="base" hangingPunct="0">
              <a:spcBef>
                <a:spcPct val="0"/>
              </a:spcBef>
              <a:spcAft>
                <a:spcPct val="0"/>
              </a:spcAft>
              <a:buFont typeface="Wingdings 2" panose="05020102010507070707" pitchFamily="18" charset="2"/>
              <a:buChar char=""/>
            </a:pPr>
            <a:endParaRPr lang="en-US" b="1" dirty="0">
              <a:latin typeface="Times New Roman" panose="02020603050405020304" pitchFamily="18" charset="0"/>
              <a:cs typeface="Times New Roman" panose="02020603050405020304" pitchFamily="18" charset="0"/>
            </a:endParaRPr>
          </a:p>
        </p:txBody>
      </p:sp>
      <p:sp>
        <p:nvSpPr>
          <p:cNvPr id="5" name="Rectangle 4"/>
          <p:cNvSpPr/>
          <p:nvPr/>
        </p:nvSpPr>
        <p:spPr>
          <a:xfrm>
            <a:off x="621231" y="1418925"/>
            <a:ext cx="2490908" cy="47371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rgbClr val="002060"/>
                </a:solidFill>
                <a:latin typeface="Times New Roman" panose="02020603050405020304" pitchFamily="18" charset="0"/>
                <a:cs typeface="Times New Roman" panose="02020603050405020304" pitchFamily="18" charset="0"/>
              </a:rPr>
              <a:t>Key Managerial Personnel (KMP)</a:t>
            </a:r>
            <a:endParaRPr lang="en-IN" sz="1500" b="1" dirty="0">
              <a:solidFill>
                <a:srgbClr val="00206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4572000" y="1418924"/>
            <a:ext cx="1117384" cy="47371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rgbClr val="002060"/>
                </a:solidFill>
                <a:latin typeface="Times New Roman" panose="02020603050405020304" pitchFamily="18" charset="0"/>
                <a:cs typeface="Times New Roman" panose="02020603050405020304" pitchFamily="18" charset="0"/>
              </a:rPr>
              <a:t>Others</a:t>
            </a:r>
            <a:endParaRPr lang="en-IN" sz="15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8953083"/>
      </p:ext>
    </p:extLst>
  </p:cSld>
  <p:clrMapOvr>
    <a:masterClrMapping/>
  </p:clrMapOvr>
  <p:transition spd="slow">
    <p:dissolv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70E4DF-909C-4C4F-8E16-D28F932210ED}"/>
              </a:ext>
            </a:extLst>
          </p:cNvPr>
          <p:cNvSpPr txBox="1"/>
          <p:nvPr/>
        </p:nvSpPr>
        <p:spPr>
          <a:xfrm>
            <a:off x="609600" y="1638882"/>
            <a:ext cx="7924800" cy="4401205"/>
          </a:xfrm>
          <a:prstGeom prst="rect">
            <a:avLst/>
          </a:prstGeom>
          <a:noFill/>
        </p:spPr>
        <p:txBody>
          <a:bodyPr wrap="square" rtlCol="0">
            <a:spAutoFit/>
          </a:bodyPr>
          <a:lstStyle/>
          <a:p>
            <a:pPr algn="just"/>
            <a:r>
              <a:rPr lang="en-US" sz="2000" dirty="0">
                <a:solidFill>
                  <a:srgbClr val="002060"/>
                </a:solidFill>
                <a:latin typeface="Times New Roman" panose="02020603050405020304" pitchFamily="18" charset="0"/>
                <a:cs typeface="Times New Roman" panose="02020603050405020304" pitchFamily="18" charset="0"/>
              </a:rPr>
              <a:t>Inquiry is defined as “the systematic search for information, knowledge and truth about certain things and matters of public interest.” it is a process of solving a problem through researching and probing. It involves questioning and interrogation.</a:t>
            </a:r>
          </a:p>
          <a:p>
            <a:pPr algn="just"/>
            <a:endParaRPr lang="en-US" sz="2000" dirty="0">
              <a:solidFill>
                <a:srgbClr val="002060"/>
              </a:solidFill>
              <a:latin typeface="Times New Roman" panose="02020603050405020304" pitchFamily="18" charset="0"/>
              <a:cs typeface="Times New Roman" panose="02020603050405020304" pitchFamily="18" charset="0"/>
            </a:endParaRPr>
          </a:p>
          <a:p>
            <a:pPr algn="just"/>
            <a:r>
              <a:rPr lang="en-US" sz="2000" dirty="0">
                <a:solidFill>
                  <a:srgbClr val="002060"/>
                </a:solidFill>
                <a:latin typeface="Times New Roman" panose="02020603050405020304" pitchFamily="18" charset="0"/>
                <a:cs typeface="Times New Roman" panose="02020603050405020304" pitchFamily="18" charset="0"/>
              </a:rPr>
              <a:t>“Investigation,” on the other hand, is defined as the process of inquiring into something thoroughly. It is the systematic examination and scrutiny of the factors that have affected the subject of the investigation in order to uncover facts regarding the matter.</a:t>
            </a:r>
          </a:p>
          <a:p>
            <a:pPr algn="just"/>
            <a:endParaRPr lang="en-US" sz="2000" dirty="0">
              <a:solidFill>
                <a:srgbClr val="002060"/>
              </a:solidFill>
              <a:latin typeface="Times New Roman" panose="02020603050405020304" pitchFamily="18" charset="0"/>
              <a:cs typeface="Times New Roman" panose="02020603050405020304" pitchFamily="18" charset="0"/>
            </a:endParaRPr>
          </a:p>
          <a:p>
            <a:pPr algn="just"/>
            <a:r>
              <a:rPr lang="en-US" sz="2000" dirty="0">
                <a:solidFill>
                  <a:srgbClr val="002060"/>
                </a:solidFill>
                <a:latin typeface="Times New Roman" panose="02020603050405020304" pitchFamily="18" charset="0"/>
                <a:cs typeface="Times New Roman" panose="02020603050405020304" pitchFamily="18" charset="0"/>
              </a:rPr>
              <a:t>While an inquiry is usually done through questioning and probing into the circumstances relating to the matter at hand, an investigation is done more carefully and by thoroughly inspecting details in an organized manner and assessing facts which are uncovered in the process.</a:t>
            </a:r>
            <a:endParaRPr lang="en-IN" sz="2000" dirty="0">
              <a:solidFill>
                <a:srgbClr val="002060"/>
              </a:solidFill>
              <a:latin typeface="Times New Roman" panose="02020603050405020304" pitchFamily="18" charset="0"/>
              <a:cs typeface="Times New Roman" panose="02020603050405020304" pitchFamily="18" charset="0"/>
            </a:endParaRPr>
          </a:p>
        </p:txBody>
      </p:sp>
      <p:sp>
        <p:nvSpPr>
          <p:cNvPr id="12" name="Title 11">
            <a:extLst>
              <a:ext uri="{FF2B5EF4-FFF2-40B4-BE49-F238E27FC236}">
                <a16:creationId xmlns:a16="http://schemas.microsoft.com/office/drawing/2014/main" id="{43CF071A-F1E7-4D97-8714-F12186518304}"/>
              </a:ext>
            </a:extLst>
          </p:cNvPr>
          <p:cNvSpPr>
            <a:spLocks noGrp="1"/>
          </p:cNvSpPr>
          <p:nvPr>
            <p:ph type="title"/>
          </p:nvPr>
        </p:nvSpPr>
        <p:spPr/>
        <p:txBody>
          <a:bodyPr/>
          <a:lstStyle/>
          <a:p>
            <a:pPr algn="ctr"/>
            <a:r>
              <a:rPr lang="en-US" b="1" dirty="0">
                <a:solidFill>
                  <a:srgbClr val="00B050"/>
                </a:solidFill>
                <a:latin typeface="Times New Roman" panose="02020603050405020304" pitchFamily="18" charset="0"/>
                <a:cs typeface="Times New Roman" panose="02020603050405020304" pitchFamily="18" charset="0"/>
              </a:rPr>
              <a:t>Inquiry and Investigation</a:t>
            </a:r>
            <a:endParaRPr lang="en-IN"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7120913"/>
      </p:ext>
    </p:extLst>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914400"/>
            <a:ext cx="7349836" cy="584775"/>
          </a:xfrm>
          <a:prstGeom prst="rect">
            <a:avLst/>
          </a:prstGeom>
          <a:solidFill>
            <a:srgbClr val="FDFDFD"/>
          </a:solidFill>
        </p:spPr>
        <p:txBody>
          <a:bodyPr wrap="square" rtlCol="0">
            <a:spAutoFit/>
          </a:bodyPr>
          <a:lstStyle/>
          <a:p>
            <a:r>
              <a:rPr lang="en-US" dirty="0">
                <a:solidFill>
                  <a:srgbClr val="FED46C"/>
                </a:solidFill>
              </a:rPr>
              <a:t>   </a:t>
            </a:r>
            <a:r>
              <a:rPr lang="en-US" sz="3200" b="1" i="1" dirty="0">
                <a:solidFill>
                  <a:srgbClr val="002060"/>
                </a:solidFill>
                <a:latin typeface="Times New Roman" panose="02020603050405020304" pitchFamily="18" charset="0"/>
                <a:cs typeface="Times New Roman" panose="02020603050405020304" pitchFamily="18" charset="0"/>
              </a:rPr>
              <a:t>Are Cheating and Corruption the Same ?</a:t>
            </a:r>
            <a:endParaRPr lang="en-IN" sz="3200" b="1" i="1" dirty="0">
              <a:solidFill>
                <a:srgbClr val="00206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85800" y="1877418"/>
            <a:ext cx="7620000" cy="1200329"/>
          </a:xfrm>
          <a:prstGeom prst="rect">
            <a:avLst/>
          </a:prstGeom>
          <a:solidFill>
            <a:schemeClr val="bg1"/>
          </a:solidFill>
        </p:spPr>
        <p:txBody>
          <a:bodyPr wrap="square" rtlCol="0">
            <a:spAutoFit/>
          </a:bodyPr>
          <a:lstStyle/>
          <a:p>
            <a:pPr marL="285750" indent="-285750">
              <a:buFont typeface="Wingdings" panose="05000000000000000000" pitchFamily="2" charset="2"/>
              <a:buChar char="v"/>
            </a:pPr>
            <a:r>
              <a:rPr lang="en-US" dirty="0"/>
              <a:t>“</a:t>
            </a:r>
            <a:r>
              <a:rPr lang="en-US" sz="2400" b="1" i="1" dirty="0">
                <a:latin typeface="Times New Roman" panose="02020603050405020304" pitchFamily="18" charset="0"/>
                <a:cs typeface="Times New Roman" panose="02020603050405020304" pitchFamily="18" charset="0"/>
              </a:rPr>
              <a:t>Cheating” uses to obtain an unfair advantage.</a:t>
            </a:r>
          </a:p>
          <a:p>
            <a:endParaRPr lang="en-US" sz="2400" b="1" i="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400" b="1" i="1" dirty="0">
                <a:latin typeface="Times New Roman" panose="02020603050405020304" pitchFamily="18" charset="0"/>
                <a:cs typeface="Times New Roman" panose="02020603050405020304" pitchFamily="18" charset="0"/>
              </a:rPr>
              <a:t>“Corruption” is the illegal use of an official position.</a:t>
            </a:r>
            <a:endParaRPr lang="en-IN" sz="2400" b="1" i="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85800" y="4370738"/>
            <a:ext cx="3657600" cy="830997"/>
          </a:xfrm>
          <a:prstGeom prst="rect">
            <a:avLst/>
          </a:prstGeom>
          <a:solidFill>
            <a:srgbClr val="FDFDFD"/>
          </a:solidFill>
        </p:spPr>
        <p:txBody>
          <a:bodyPr wrap="square" rtlCol="0">
            <a:spAutoFit/>
          </a:bodyPr>
          <a:lstStyle/>
          <a:p>
            <a:r>
              <a:rPr lang="en-US" sz="2400" b="1" i="1" dirty="0">
                <a:solidFill>
                  <a:schemeClr val="accent2">
                    <a:lumMod val="50000"/>
                  </a:schemeClr>
                </a:solidFill>
                <a:latin typeface="Times New Roman" panose="02020603050405020304" pitchFamily="18" charset="0"/>
                <a:cs typeface="Times New Roman" panose="02020603050405020304" pitchFamily="18" charset="0"/>
              </a:rPr>
              <a:t>Can there be Red Flags?</a:t>
            </a:r>
          </a:p>
          <a:p>
            <a:pPr marL="342900" indent="-342900">
              <a:buFont typeface="Wingdings" panose="05000000000000000000" pitchFamily="2" charset="2"/>
              <a:buChar char="q"/>
            </a:pPr>
            <a:r>
              <a:rPr lang="en-US" sz="2400" b="1" i="1" dirty="0">
                <a:solidFill>
                  <a:schemeClr val="accent2">
                    <a:lumMod val="50000"/>
                  </a:schemeClr>
                </a:solidFill>
                <a:latin typeface="Times New Roman" panose="02020603050405020304" pitchFamily="18" charset="0"/>
                <a:cs typeface="Times New Roman" panose="02020603050405020304" pitchFamily="18" charset="0"/>
              </a:rPr>
              <a:t>Yes</a:t>
            </a:r>
            <a:endParaRPr lang="en-IN" sz="2400" b="1" i="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991100" y="4384923"/>
            <a:ext cx="3886200" cy="830997"/>
          </a:xfrm>
          <a:prstGeom prst="rect">
            <a:avLst/>
          </a:prstGeom>
          <a:solidFill>
            <a:srgbClr val="FDFDFD"/>
          </a:solidFill>
        </p:spPr>
        <p:txBody>
          <a:bodyPr wrap="square" rtlCol="0">
            <a:spAutoFit/>
          </a:bodyPr>
          <a:lstStyle/>
          <a:p>
            <a:r>
              <a:rPr lang="en-US" sz="2400" b="1" i="1" dirty="0">
                <a:solidFill>
                  <a:schemeClr val="accent2">
                    <a:lumMod val="50000"/>
                  </a:schemeClr>
                </a:solidFill>
                <a:latin typeface="Times New Roman" panose="02020603050405020304" pitchFamily="18" charset="0"/>
                <a:cs typeface="Times New Roman" panose="02020603050405020304" pitchFamily="18" charset="0"/>
              </a:rPr>
              <a:t>Can You Identify Fraudster?</a:t>
            </a:r>
          </a:p>
          <a:p>
            <a:pPr marL="285750" indent="-285750">
              <a:buFont typeface="Wingdings" panose="05000000000000000000" pitchFamily="2" charset="2"/>
              <a:buChar char="q"/>
            </a:pPr>
            <a:r>
              <a:rPr lang="en-US" sz="2400" b="1" i="1" dirty="0">
                <a:solidFill>
                  <a:schemeClr val="accent2">
                    <a:lumMod val="50000"/>
                  </a:schemeClr>
                </a:solidFill>
                <a:latin typeface="Times New Roman" panose="02020603050405020304" pitchFamily="18" charset="0"/>
                <a:cs typeface="Times New Roman" panose="02020603050405020304" pitchFamily="18" charset="0"/>
              </a:rPr>
              <a:t>Yes</a:t>
            </a:r>
            <a:endParaRPr lang="en-IN" sz="2400" b="1" i="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6" name="Down Arrow 5"/>
          <p:cNvSpPr/>
          <p:nvPr/>
        </p:nvSpPr>
        <p:spPr>
          <a:xfrm>
            <a:off x="2029968" y="3203748"/>
            <a:ext cx="484632" cy="978408"/>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own Arrow 6"/>
          <p:cNvSpPr/>
          <p:nvPr/>
        </p:nvSpPr>
        <p:spPr>
          <a:xfrm>
            <a:off x="6934200" y="3142893"/>
            <a:ext cx="484632" cy="978408"/>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1975230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4B7ED86F-4B22-4E2D-AAA6-217A846BA959}"/>
              </a:ext>
            </a:extLst>
          </p:cNvPr>
          <p:cNvGraphicFramePr>
            <a:graphicFrameLocks noGrp="1"/>
          </p:cNvGraphicFramePr>
          <p:nvPr>
            <p:extLst>
              <p:ext uri="{D42A27DB-BD31-4B8C-83A1-F6EECF244321}">
                <p14:modId xmlns:p14="http://schemas.microsoft.com/office/powerpoint/2010/main" val="1521054461"/>
              </p:ext>
            </p:extLst>
          </p:nvPr>
        </p:nvGraphicFramePr>
        <p:xfrm>
          <a:off x="381000" y="553320"/>
          <a:ext cx="8382000" cy="5878103"/>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1241805201"/>
                    </a:ext>
                  </a:extLst>
                </a:gridCol>
                <a:gridCol w="4343400">
                  <a:extLst>
                    <a:ext uri="{9D8B030D-6E8A-4147-A177-3AD203B41FA5}">
                      <a16:colId xmlns:a16="http://schemas.microsoft.com/office/drawing/2014/main" val="1515461452"/>
                    </a:ext>
                  </a:extLst>
                </a:gridCol>
              </a:tblGrid>
              <a:tr h="391703">
                <a:tc>
                  <a:txBody>
                    <a:bodyPr/>
                    <a:lstStyle/>
                    <a:p>
                      <a:pPr algn="ctr"/>
                      <a:r>
                        <a:rPr lang="en-US" sz="1800" dirty="0">
                          <a:latin typeface="Times New Roman" panose="02020603050405020304" pitchFamily="18" charset="0"/>
                          <a:cs typeface="Times New Roman" panose="02020603050405020304" pitchFamily="18" charset="0"/>
                        </a:rPr>
                        <a:t>INQUIRY</a:t>
                      </a:r>
                    </a:p>
                  </a:txBody>
                  <a:tcPr/>
                </a:tc>
                <a:tc>
                  <a:txBody>
                    <a:bodyPr/>
                    <a:lstStyle/>
                    <a:p>
                      <a:pPr algn="ctr"/>
                      <a:r>
                        <a:rPr lang="en-US" sz="1800" dirty="0">
                          <a:latin typeface="Times New Roman" panose="02020603050405020304" pitchFamily="18" charset="0"/>
                          <a:cs typeface="Times New Roman" panose="02020603050405020304" pitchFamily="18" charset="0"/>
                        </a:rPr>
                        <a:t>INVESTIGATION</a:t>
                      </a:r>
                      <a:endParaRPr lang="en-IN"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48961349"/>
                  </a:ext>
                </a:extLst>
              </a:tr>
              <a:tr h="1737360">
                <a:tc>
                  <a:txBody>
                    <a:bodyPr/>
                    <a:lstStyle/>
                    <a:p>
                      <a:pPr algn="just"/>
                      <a:r>
                        <a:rPr lang="en-US" sz="1800" dirty="0">
                          <a:latin typeface="Times New Roman" panose="02020603050405020304" pitchFamily="18" charset="0"/>
                          <a:cs typeface="Times New Roman" panose="02020603050405020304" pitchFamily="18" charset="0"/>
                        </a:rPr>
                        <a:t>1. </a:t>
                      </a:r>
                      <a:r>
                        <a:rPr lang="en-IN" sz="1800" b="0" i="0" kern="1200" dirty="0">
                          <a:solidFill>
                            <a:schemeClr val="dk1"/>
                          </a:solidFill>
                          <a:effectLst/>
                          <a:latin typeface="Times New Roman" panose="02020603050405020304" pitchFamily="18" charset="0"/>
                          <a:ea typeface="+mn-ea"/>
                          <a:cs typeface="Times New Roman" panose="02020603050405020304" pitchFamily="18" charset="0"/>
                        </a:rPr>
                        <a:t>According to Section 2(g) of </a:t>
                      </a:r>
                      <a:r>
                        <a:rPr lang="en-IN" sz="1800" b="0" i="0" kern="1200" dirty="0" err="1">
                          <a:solidFill>
                            <a:schemeClr val="dk1"/>
                          </a:solidFill>
                          <a:effectLst/>
                          <a:latin typeface="Times New Roman" panose="02020603050405020304" pitchFamily="18" charset="0"/>
                          <a:ea typeface="+mn-ea"/>
                          <a:cs typeface="Times New Roman" panose="02020603050405020304" pitchFamily="18" charset="0"/>
                        </a:rPr>
                        <a:t>CrPC</a:t>
                      </a:r>
                      <a:r>
                        <a:rPr lang="en-IN" sz="1800" b="0" i="0" kern="1200" dirty="0">
                          <a:solidFill>
                            <a:schemeClr val="dk1"/>
                          </a:solidFill>
                          <a:effectLst/>
                          <a:latin typeface="Times New Roman" panose="02020603050405020304" pitchFamily="18" charset="0"/>
                          <a:ea typeface="+mn-ea"/>
                          <a:cs typeface="Times New Roman" panose="02020603050405020304" pitchFamily="18" charset="0"/>
                        </a:rPr>
                        <a:t>, it means every inquiry other than trial conducted under the </a:t>
                      </a:r>
                      <a:r>
                        <a:rPr lang="en-IN" sz="1800" b="0" i="0" kern="1200" dirty="0" err="1">
                          <a:solidFill>
                            <a:schemeClr val="dk1"/>
                          </a:solidFill>
                          <a:effectLst/>
                          <a:latin typeface="Times New Roman" panose="02020603050405020304" pitchFamily="18" charset="0"/>
                          <a:ea typeface="+mn-ea"/>
                          <a:cs typeface="Times New Roman" panose="02020603050405020304" pitchFamily="18" charset="0"/>
                        </a:rPr>
                        <a:t>CrPC</a:t>
                      </a:r>
                      <a:r>
                        <a:rPr lang="en-IN" sz="1800" b="0" i="0" kern="1200" dirty="0">
                          <a:solidFill>
                            <a:schemeClr val="dk1"/>
                          </a:solidFill>
                          <a:effectLst/>
                          <a:latin typeface="Times New Roman" panose="02020603050405020304" pitchFamily="18" charset="0"/>
                          <a:ea typeface="+mn-ea"/>
                          <a:cs typeface="Times New Roman" panose="02020603050405020304" pitchFamily="18" charset="0"/>
                        </a:rPr>
                        <a:t> by a Magistrate or Court.</a:t>
                      </a:r>
                      <a:endParaRPr lang="en-IN" sz="1800" dirty="0">
                        <a:latin typeface="Times New Roman" panose="02020603050405020304" pitchFamily="18" charset="0"/>
                        <a:cs typeface="Times New Roman" panose="02020603050405020304" pitchFamily="18" charset="0"/>
                      </a:endParaRPr>
                    </a:p>
                  </a:txBody>
                  <a:tcPr/>
                </a:tc>
                <a:tc>
                  <a:txBody>
                    <a:bodyPr/>
                    <a:lstStyle/>
                    <a:p>
                      <a:pPr algn="just"/>
                      <a:r>
                        <a:rPr lang="en-US" sz="1800" dirty="0">
                          <a:latin typeface="Times New Roman" panose="02020603050405020304" pitchFamily="18" charset="0"/>
                          <a:cs typeface="Times New Roman" panose="02020603050405020304" pitchFamily="18" charset="0"/>
                        </a:rPr>
                        <a:t>1. </a:t>
                      </a:r>
                      <a:r>
                        <a:rPr lang="en-IN" sz="1800" b="0" i="0" kern="1200" dirty="0">
                          <a:solidFill>
                            <a:schemeClr val="dk1"/>
                          </a:solidFill>
                          <a:effectLst/>
                          <a:latin typeface="Times New Roman" panose="02020603050405020304" pitchFamily="18" charset="0"/>
                          <a:ea typeface="+mn-ea"/>
                          <a:cs typeface="Times New Roman" panose="02020603050405020304" pitchFamily="18" charset="0"/>
                        </a:rPr>
                        <a:t>According to Section 2(h) of the </a:t>
                      </a:r>
                      <a:r>
                        <a:rPr lang="en-IN" sz="1800" b="0" i="0" kern="1200" dirty="0" err="1">
                          <a:solidFill>
                            <a:schemeClr val="dk1"/>
                          </a:solidFill>
                          <a:effectLst/>
                          <a:latin typeface="Times New Roman" panose="02020603050405020304" pitchFamily="18" charset="0"/>
                          <a:ea typeface="+mn-ea"/>
                          <a:cs typeface="Times New Roman" panose="02020603050405020304" pitchFamily="18" charset="0"/>
                        </a:rPr>
                        <a:t>CrPC</a:t>
                      </a:r>
                      <a:r>
                        <a:rPr lang="en-IN" sz="1800" b="0" i="0" kern="1200" dirty="0">
                          <a:solidFill>
                            <a:schemeClr val="dk1"/>
                          </a:solidFill>
                          <a:effectLst/>
                          <a:latin typeface="Times New Roman" panose="02020603050405020304" pitchFamily="18" charset="0"/>
                          <a:ea typeface="+mn-ea"/>
                          <a:cs typeface="Times New Roman" panose="02020603050405020304" pitchFamily="18" charset="0"/>
                        </a:rPr>
                        <a:t> investigation includes all proceedings under the </a:t>
                      </a:r>
                      <a:r>
                        <a:rPr lang="en-IN" sz="1800" b="0" i="0" kern="1200" dirty="0" err="1">
                          <a:solidFill>
                            <a:schemeClr val="dk1"/>
                          </a:solidFill>
                          <a:effectLst/>
                          <a:latin typeface="Times New Roman" panose="02020603050405020304" pitchFamily="18" charset="0"/>
                          <a:ea typeface="+mn-ea"/>
                          <a:cs typeface="Times New Roman" panose="02020603050405020304" pitchFamily="18" charset="0"/>
                        </a:rPr>
                        <a:t>CrPC</a:t>
                      </a:r>
                      <a:r>
                        <a:rPr lang="en-IN" sz="1800" b="0" i="0" kern="1200" dirty="0">
                          <a:solidFill>
                            <a:schemeClr val="dk1"/>
                          </a:solidFill>
                          <a:effectLst/>
                          <a:latin typeface="Times New Roman" panose="02020603050405020304" pitchFamily="18" charset="0"/>
                          <a:ea typeface="+mn-ea"/>
                          <a:cs typeface="Times New Roman" panose="02020603050405020304" pitchFamily="18" charset="0"/>
                        </a:rPr>
                        <a:t> for collection of evidence conducted by a Police Officer or any person (other than a Magistrate) authorized by a Magistrate in this behalf.</a:t>
                      </a:r>
                      <a:endParaRPr lang="en-IN"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75185544"/>
                  </a:ext>
                </a:extLst>
              </a:tr>
              <a:tr h="914400">
                <a:tc>
                  <a:txBody>
                    <a:bodyPr/>
                    <a:lstStyle/>
                    <a:p>
                      <a:pPr algn="just"/>
                      <a:r>
                        <a:rPr lang="en-IN" sz="1800" b="0" i="0" kern="1200" dirty="0">
                          <a:solidFill>
                            <a:schemeClr val="dk1"/>
                          </a:solidFill>
                          <a:effectLst/>
                          <a:latin typeface="Times New Roman" panose="02020603050405020304" pitchFamily="18" charset="0"/>
                          <a:ea typeface="+mn-ea"/>
                          <a:cs typeface="Times New Roman" panose="02020603050405020304" pitchFamily="18" charset="0"/>
                        </a:rPr>
                        <a:t>2. An Inquiry primarily aims at determining the truth of reported crime or falsity of facts if any.</a:t>
                      </a:r>
                      <a:endParaRPr lang="en-IN" sz="1800" dirty="0">
                        <a:latin typeface="Times New Roman" panose="02020603050405020304" pitchFamily="18" charset="0"/>
                        <a:cs typeface="Times New Roman" panose="02020603050405020304" pitchFamily="18" charset="0"/>
                      </a:endParaRPr>
                    </a:p>
                  </a:txBody>
                  <a:tcPr/>
                </a:tc>
                <a:tc>
                  <a:txBody>
                    <a:bodyPr/>
                    <a:lstStyle/>
                    <a:p>
                      <a:pPr algn="just"/>
                      <a:r>
                        <a:rPr lang="en-US" sz="1800" dirty="0">
                          <a:latin typeface="Times New Roman" panose="02020603050405020304" pitchFamily="18" charset="0"/>
                          <a:cs typeface="Times New Roman" panose="02020603050405020304" pitchFamily="18" charset="0"/>
                        </a:rPr>
                        <a:t>2. </a:t>
                      </a:r>
                      <a:r>
                        <a:rPr lang="en-IN" sz="1800" b="0" i="0" kern="1200" dirty="0">
                          <a:solidFill>
                            <a:schemeClr val="dk1"/>
                          </a:solidFill>
                          <a:effectLst/>
                          <a:latin typeface="Times New Roman" panose="02020603050405020304" pitchFamily="18" charset="0"/>
                          <a:ea typeface="+mn-ea"/>
                          <a:cs typeface="Times New Roman" panose="02020603050405020304" pitchFamily="18" charset="0"/>
                        </a:rPr>
                        <a:t>Investigation mainly comprises the process of collection of evidence.</a:t>
                      </a:r>
                      <a:endParaRPr lang="en-IN"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03842126"/>
                  </a:ext>
                </a:extLst>
              </a:tr>
              <a:tr h="2834640">
                <a:tc>
                  <a:txBody>
                    <a:bodyPr/>
                    <a:lstStyle/>
                    <a:p>
                      <a:pPr algn="just"/>
                      <a:endParaRPr lang="en-IN" sz="1800" dirty="0">
                        <a:latin typeface="Times New Roman" panose="02020603050405020304" pitchFamily="18" charset="0"/>
                        <a:cs typeface="Times New Roman" panose="02020603050405020304" pitchFamily="18" charset="0"/>
                      </a:endParaRPr>
                    </a:p>
                  </a:txBody>
                  <a:tcPr/>
                </a:tc>
                <a:tc>
                  <a:txBody>
                    <a:bodyPr/>
                    <a:lstStyle/>
                    <a:p>
                      <a:pPr algn="just"/>
                      <a:r>
                        <a:rPr lang="en-IN" sz="1800" b="0" i="0" kern="1200" dirty="0">
                          <a:solidFill>
                            <a:schemeClr val="dk1"/>
                          </a:solidFill>
                          <a:effectLst/>
                          <a:latin typeface="Times New Roman" panose="02020603050405020304" pitchFamily="18" charset="0"/>
                          <a:ea typeface="+mn-ea"/>
                          <a:cs typeface="Times New Roman" panose="02020603050405020304" pitchFamily="18" charset="0"/>
                        </a:rPr>
                        <a:t>Investigation involved the following process:</a:t>
                      </a:r>
                    </a:p>
                    <a:p>
                      <a:pPr marL="228600" indent="-228600" algn="just"/>
                      <a:r>
                        <a:rPr lang="en-IN" sz="1800" b="0" i="0" kern="1200" dirty="0">
                          <a:solidFill>
                            <a:schemeClr val="dk1"/>
                          </a:solidFill>
                          <a:effectLst/>
                          <a:latin typeface="Times New Roman" panose="02020603050405020304" pitchFamily="18" charset="0"/>
                          <a:ea typeface="+mn-ea"/>
                          <a:cs typeface="Times New Roman" panose="02020603050405020304" pitchFamily="18" charset="0"/>
                        </a:rPr>
                        <a:t>– Reporting at the incident of crime</a:t>
                      </a:r>
                    </a:p>
                    <a:p>
                      <a:pPr marL="228600" indent="-228600" algn="just"/>
                      <a:r>
                        <a:rPr lang="en-IN" sz="18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IN" sz="1800" b="0" i="0" kern="1200" dirty="0" err="1">
                          <a:solidFill>
                            <a:schemeClr val="dk1"/>
                          </a:solidFill>
                          <a:effectLst/>
                          <a:latin typeface="Times New Roman" panose="02020603050405020304" pitchFamily="18" charset="0"/>
                          <a:ea typeface="+mn-ea"/>
                          <a:cs typeface="Times New Roman" panose="02020603050405020304" pitchFamily="18" charset="0"/>
                        </a:rPr>
                        <a:t>Certaining</a:t>
                      </a:r>
                      <a:r>
                        <a:rPr lang="en-IN" sz="1800" b="0" i="0" kern="1200" dirty="0">
                          <a:solidFill>
                            <a:schemeClr val="dk1"/>
                          </a:solidFill>
                          <a:effectLst/>
                          <a:latin typeface="Times New Roman" panose="02020603050405020304" pitchFamily="18" charset="0"/>
                          <a:ea typeface="+mn-ea"/>
                          <a:cs typeface="Times New Roman" panose="02020603050405020304" pitchFamily="18" charset="0"/>
                        </a:rPr>
                        <a:t> facts and circumstances of the case</a:t>
                      </a:r>
                    </a:p>
                    <a:p>
                      <a:pPr marL="228600" indent="-228600" algn="just"/>
                      <a:r>
                        <a:rPr lang="en-IN" sz="1800" b="0" i="0" kern="1200" dirty="0">
                          <a:solidFill>
                            <a:schemeClr val="dk1"/>
                          </a:solidFill>
                          <a:effectLst/>
                          <a:latin typeface="Times New Roman" panose="02020603050405020304" pitchFamily="18" charset="0"/>
                          <a:ea typeface="+mn-ea"/>
                          <a:cs typeface="Times New Roman" panose="02020603050405020304" pitchFamily="18" charset="0"/>
                        </a:rPr>
                        <a:t>–  Discovery and arrest of suspected persons</a:t>
                      </a:r>
                    </a:p>
                    <a:p>
                      <a:pPr marL="228600" indent="-228600" algn="just"/>
                      <a:r>
                        <a:rPr lang="en-IN" sz="1800" b="0" i="0" kern="1200" dirty="0">
                          <a:solidFill>
                            <a:schemeClr val="dk1"/>
                          </a:solidFill>
                          <a:effectLst/>
                          <a:latin typeface="Times New Roman" panose="02020603050405020304" pitchFamily="18" charset="0"/>
                          <a:ea typeface="+mn-ea"/>
                          <a:cs typeface="Times New Roman" panose="02020603050405020304" pitchFamily="18" charset="0"/>
                        </a:rPr>
                        <a:t>–  Collection of evidence</a:t>
                      </a:r>
                    </a:p>
                    <a:p>
                      <a:pPr marL="228600" indent="-228600" algn="just"/>
                      <a:r>
                        <a:rPr lang="en-IN" sz="1800" b="0" i="0" kern="1200" dirty="0">
                          <a:solidFill>
                            <a:schemeClr val="dk1"/>
                          </a:solidFill>
                          <a:effectLst/>
                          <a:latin typeface="Times New Roman" panose="02020603050405020304" pitchFamily="18" charset="0"/>
                          <a:ea typeface="+mn-ea"/>
                          <a:cs typeface="Times New Roman" panose="02020603050405020304" pitchFamily="18" charset="0"/>
                        </a:rPr>
                        <a:t>–  Determining whether on the basis of facts and evidence collected there is a case to put the accused on trial or file a </a:t>
                      </a:r>
                      <a:r>
                        <a:rPr lang="en-IN" sz="1800" b="0" i="0" kern="1200" dirty="0" err="1">
                          <a:solidFill>
                            <a:schemeClr val="dk1"/>
                          </a:solidFill>
                          <a:effectLst/>
                          <a:latin typeface="Times New Roman" panose="02020603050405020304" pitchFamily="18" charset="0"/>
                          <a:ea typeface="+mn-ea"/>
                          <a:cs typeface="Times New Roman" panose="02020603050405020304" pitchFamily="18" charset="0"/>
                        </a:rPr>
                        <a:t>chargesheet</a:t>
                      </a:r>
                      <a:r>
                        <a:rPr lang="en-IN" sz="1800" b="0" i="0" kern="1200" dirty="0">
                          <a:solidFill>
                            <a:schemeClr val="dk1"/>
                          </a:solidFill>
                          <a:effectLst/>
                          <a:latin typeface="Times New Roman" panose="02020603050405020304" pitchFamily="18" charset="0"/>
                          <a:ea typeface="+mn-ea"/>
                          <a:cs typeface="Times New Roman" panose="02020603050405020304" pitchFamily="18" charset="0"/>
                        </a:rPr>
                        <a:t>.</a:t>
                      </a:r>
                    </a:p>
                  </a:txBody>
                  <a:tcPr/>
                </a:tc>
                <a:extLst>
                  <a:ext uri="{0D108BD9-81ED-4DB2-BD59-A6C34878D82A}">
                    <a16:rowId xmlns:a16="http://schemas.microsoft.com/office/drawing/2014/main" val="2307434013"/>
                  </a:ext>
                </a:extLst>
              </a:tr>
            </a:tbl>
          </a:graphicData>
        </a:graphic>
      </p:graphicFrame>
    </p:spTree>
    <p:extLst>
      <p:ext uri="{BB962C8B-B14F-4D97-AF65-F5344CB8AC3E}">
        <p14:creationId xmlns:p14="http://schemas.microsoft.com/office/powerpoint/2010/main" val="182355915"/>
      </p:ext>
    </p:extLst>
  </p:cSld>
  <p:clrMapOvr>
    <a:masterClrMapping/>
  </p:clrMapOvr>
  <p:transition spd="slow">
    <p:dissolv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clrChange>
              <a:clrFrom>
                <a:srgbClr val="131313"/>
              </a:clrFrom>
              <a:clrTo>
                <a:srgbClr val="131313">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 y="360"/>
            <a:ext cx="9144001" cy="6515614"/>
          </a:xfrm>
          <a:prstGeom prst="rect">
            <a:avLst/>
          </a:prstGeom>
        </p:spPr>
      </p:pic>
      <p:sp>
        <p:nvSpPr>
          <p:cNvPr id="11" name="Title 1"/>
          <p:cNvSpPr txBox="1">
            <a:spLocks/>
          </p:cNvSpPr>
          <p:nvPr/>
        </p:nvSpPr>
        <p:spPr>
          <a:xfrm>
            <a:off x="1740479" y="3200400"/>
            <a:ext cx="5948795" cy="2286000"/>
          </a:xfrm>
          <a:prstGeom prst="rect">
            <a:avLst/>
          </a:prstGeom>
          <a:effectLst/>
        </p:spPr>
        <p:txBody>
          <a:bodyPr vert="horz" lIns="68561" tIns="34280" rIns="68561" bIns="34280" rtlCol="0" anchor="ctr">
            <a:normAutofit/>
            <a:scene3d>
              <a:camera prst="orthographicFront"/>
              <a:lightRig rig="soft" dir="t"/>
            </a:scene3d>
            <a:sp3d prstMaterial="softEdge">
              <a:bevelT w="25400" h="25400"/>
            </a:sp3d>
          </a:bodyPr>
          <a:lstStyle/>
          <a:p>
            <a:pPr algn="r">
              <a:spcBef>
                <a:spcPct val="0"/>
              </a:spcBef>
              <a:defRPr/>
            </a:pPr>
            <a:r>
              <a:rPr lang="en-US" sz="3075" b="1">
                <a:solidFill>
                  <a:prstClr val="black"/>
                </a:solidFill>
                <a:effectLst>
                  <a:outerShdw blurRad="31750" dist="25400" dir="5400000" algn="tl" rotWithShape="0">
                    <a:srgbClr val="000000">
                      <a:alpha val="25000"/>
                    </a:srgbClr>
                  </a:outerShdw>
                </a:effectLst>
                <a:latin typeface="Monotype Corsiva" pitchFamily="66" charset="0"/>
              </a:rPr>
              <a:t>                              </a:t>
            </a:r>
            <a:br>
              <a:rPr lang="en-US" sz="3075" b="1">
                <a:solidFill>
                  <a:prstClr val="black"/>
                </a:solidFill>
                <a:effectLst>
                  <a:outerShdw blurRad="31750" dist="25400" dir="5400000" algn="tl" rotWithShape="0">
                    <a:srgbClr val="000000">
                      <a:alpha val="25000"/>
                    </a:srgbClr>
                  </a:outerShdw>
                </a:effectLst>
                <a:latin typeface="Monotype Corsiva" pitchFamily="66" charset="0"/>
              </a:rPr>
            </a:br>
            <a:r>
              <a:rPr lang="en-US" sz="3075" b="1">
                <a:solidFill>
                  <a:prstClr val="black"/>
                </a:solidFill>
                <a:effectLst>
                  <a:outerShdw blurRad="31750" dist="25400" dir="5400000" algn="tl" rotWithShape="0">
                    <a:srgbClr val="000000">
                      <a:alpha val="25000"/>
                    </a:srgbClr>
                  </a:outerShdw>
                </a:effectLst>
                <a:latin typeface="Monotype Corsiva" pitchFamily="66" charset="0"/>
              </a:rPr>
              <a:t>						 </a:t>
            </a:r>
            <a:br>
              <a:rPr lang="en-US" sz="3075" b="1">
                <a:solidFill>
                  <a:prstClr val="black"/>
                </a:solidFill>
                <a:effectLst>
                  <a:outerShdw blurRad="31750" dist="25400" dir="5400000" algn="tl" rotWithShape="0">
                    <a:srgbClr val="000000">
                      <a:alpha val="25000"/>
                    </a:srgbClr>
                  </a:outerShdw>
                </a:effectLst>
                <a:latin typeface="Monotype Corsiva" pitchFamily="66" charset="0"/>
              </a:rPr>
            </a:br>
            <a:r>
              <a:rPr lang="en-US" sz="3075" b="1">
                <a:solidFill>
                  <a:prstClr val="black"/>
                </a:solidFill>
                <a:effectLst>
                  <a:outerShdw blurRad="31750" dist="25400" dir="5400000" algn="tl" rotWithShape="0">
                    <a:srgbClr val="000000">
                      <a:alpha val="25000"/>
                    </a:srgbClr>
                  </a:outerShdw>
                </a:effectLst>
                <a:latin typeface="Monotype Corsiva" pitchFamily="66" charset="0"/>
              </a:rPr>
              <a:t>                                                               </a:t>
            </a:r>
            <a:br>
              <a:rPr lang="en-US" sz="3075" b="1" u="sng">
                <a:solidFill>
                  <a:prstClr val="black"/>
                </a:solidFill>
                <a:effectLst>
                  <a:outerShdw blurRad="31750" dist="25400" dir="5400000" algn="tl" rotWithShape="0">
                    <a:srgbClr val="000000">
                      <a:alpha val="25000"/>
                    </a:srgbClr>
                  </a:outerShdw>
                </a:effectLst>
                <a:latin typeface="Monotype Corsiva" pitchFamily="66" charset="0"/>
              </a:rPr>
            </a:br>
            <a:endParaRPr lang="en-US" sz="3075" b="1" u="sng" dirty="0">
              <a:solidFill>
                <a:prstClr val="black"/>
              </a:solidFill>
              <a:effectLst>
                <a:outerShdw blurRad="31750" dist="25400" dir="5400000" algn="tl" rotWithShape="0">
                  <a:srgbClr val="000000">
                    <a:alpha val="25000"/>
                  </a:srgbClr>
                </a:outerShdw>
              </a:effectLst>
              <a:latin typeface="Monotype Corsiva" pitchFamily="66" charset="0"/>
            </a:endParaRPr>
          </a:p>
        </p:txBody>
      </p:sp>
      <p:pic>
        <p:nvPicPr>
          <p:cNvPr id="12" name="Picture 11" descr="images.jpg"/>
          <p:cNvPicPr>
            <a:picLocks noChangeAspect="1"/>
          </p:cNvPicPr>
          <p:nvPr/>
        </p:nvPicPr>
        <p:blipFill>
          <a:blip r:embed="rId3" cstate="print">
            <a:duotone>
              <a:prstClr val="black"/>
              <a:schemeClr val="accent5">
                <a:tint val="45000"/>
                <a:satMod val="400000"/>
              </a:schemeClr>
            </a:duotone>
          </a:blip>
          <a:stretch>
            <a:fillRect/>
          </a:stretch>
        </p:blipFill>
        <p:spPr>
          <a:xfrm>
            <a:off x="5544238" y="1241906"/>
            <a:ext cx="1997131" cy="2117959"/>
          </a:xfrm>
          <a:prstGeom prst="rect">
            <a:avLst/>
          </a:prstGeom>
        </p:spPr>
      </p:pic>
      <p:sp>
        <p:nvSpPr>
          <p:cNvPr id="14" name="TextBox 13"/>
          <p:cNvSpPr txBox="1"/>
          <p:nvPr/>
        </p:nvSpPr>
        <p:spPr>
          <a:xfrm>
            <a:off x="1498596" y="4693310"/>
            <a:ext cx="2463804" cy="892552"/>
          </a:xfrm>
          <a:prstGeom prst="rect">
            <a:avLst/>
          </a:prstGeom>
          <a:noFill/>
        </p:spPr>
        <p:txBody>
          <a:bodyPr wrap="square" rtlCol="0">
            <a:spAutoFit/>
          </a:bodyPr>
          <a:lstStyle/>
          <a:p>
            <a:r>
              <a:rPr lang="en-US" sz="2000" b="1" i="1" dirty="0">
                <a:solidFill>
                  <a:prstClr val="black"/>
                </a:solidFill>
                <a:latin typeface="Times New Roman" pitchFamily="18" charset="0"/>
                <a:cs typeface="Times New Roman" pitchFamily="18" charset="0"/>
              </a:rPr>
              <a:t>9810079134- 35</a:t>
            </a:r>
            <a:br>
              <a:rPr lang="en-US" sz="2000" i="1" dirty="0">
                <a:solidFill>
                  <a:prstClr val="black"/>
                </a:solidFill>
                <a:latin typeface="Times New Roman" pitchFamily="18" charset="0"/>
                <a:cs typeface="Times New Roman" pitchFamily="18" charset="0"/>
              </a:rPr>
            </a:br>
            <a:r>
              <a:rPr lang="en-US" sz="1600" i="1" dirty="0">
                <a:solidFill>
                  <a:prstClr val="black"/>
                </a:solidFill>
                <a:latin typeface="Times New Roman" pitchFamily="18" charset="0"/>
                <a:cs typeface="Times New Roman" pitchFamily="18" charset="0"/>
              </a:rPr>
              <a:t>lasiya.inc@gmail.com</a:t>
            </a:r>
            <a:br>
              <a:rPr lang="en-US" sz="1600" i="1" dirty="0">
                <a:solidFill>
                  <a:prstClr val="black"/>
                </a:solidFill>
                <a:latin typeface="Times New Roman" pitchFamily="18" charset="0"/>
                <a:cs typeface="Times New Roman" pitchFamily="18" charset="0"/>
              </a:rPr>
            </a:br>
            <a:r>
              <a:rPr lang="en-US" sz="1600" i="1" dirty="0">
                <a:solidFill>
                  <a:prstClr val="black"/>
                </a:solidFill>
                <a:latin typeface="Times New Roman" pitchFamily="18" charset="0"/>
                <a:cs typeface="Times New Roman" pitchFamily="18" charset="0"/>
              </a:rPr>
              <a:t>www.lasiyaconsulting.com</a:t>
            </a:r>
            <a:endParaRPr lang="en-US" sz="2000" dirty="0">
              <a:solidFill>
                <a:prstClr val="black"/>
              </a:solidFill>
            </a:endParaRPr>
          </a:p>
        </p:txBody>
      </p:sp>
      <p:sp>
        <p:nvSpPr>
          <p:cNvPr id="15" name="TextBox 14"/>
          <p:cNvSpPr txBox="1"/>
          <p:nvPr/>
        </p:nvSpPr>
        <p:spPr>
          <a:xfrm>
            <a:off x="4696302" y="4055239"/>
            <a:ext cx="3954131" cy="1331134"/>
          </a:xfrm>
          <a:prstGeom prst="rect">
            <a:avLst/>
          </a:prstGeom>
          <a:noFill/>
        </p:spPr>
        <p:txBody>
          <a:bodyPr wrap="square" rtlCol="0">
            <a:spAutoFit/>
          </a:bodyPr>
          <a:lstStyle/>
          <a:p>
            <a:pPr algn="r"/>
            <a:r>
              <a:rPr lang="en-US" sz="2100" b="1" dirty="0">
                <a:solidFill>
                  <a:prstClr val="black"/>
                </a:solidFill>
                <a:effectLst>
                  <a:outerShdw blurRad="50800" dist="38100" algn="tr" rotWithShape="0">
                    <a:prstClr val="black">
                      <a:alpha val="40000"/>
                    </a:prstClr>
                  </a:outerShdw>
                </a:effectLst>
                <a:latin typeface="Monotype Corsiva" pitchFamily="66" charset="0"/>
              </a:rPr>
              <a:t>Dr. Sanjeev Gupta</a:t>
            </a:r>
            <a:r>
              <a:rPr lang="en-US" sz="1350" dirty="0">
                <a:solidFill>
                  <a:prstClr val="black"/>
                </a:solidFill>
                <a:latin typeface="Monotype Corsiva" pitchFamily="66" charset="0"/>
              </a:rPr>
              <a:t> </a:t>
            </a:r>
          </a:p>
          <a:p>
            <a:pPr algn="r"/>
            <a:r>
              <a:rPr lang="en-US" sz="900" i="1" dirty="0" err="1">
                <a:solidFill>
                  <a:prstClr val="black"/>
                </a:solidFill>
                <a:effectLst>
                  <a:outerShdw blurRad="50800" dist="38100" algn="tr" rotWithShape="0">
                    <a:prstClr val="black">
                      <a:alpha val="40000"/>
                    </a:prstClr>
                  </a:outerShdw>
                </a:effectLst>
                <a:latin typeface="Times New Roman" pitchFamily="18" charset="0"/>
                <a:cs typeface="Times New Roman" pitchFamily="18" charset="0"/>
              </a:rPr>
              <a:t>M.Com</a:t>
            </a:r>
            <a:r>
              <a:rPr lang="en-US" sz="900" i="1" dirty="0">
                <a:solidFill>
                  <a:prstClr val="black"/>
                </a:solidFill>
                <a:effectLst>
                  <a:outerShdw blurRad="50800" dist="38100" algn="tr" rotWithShape="0">
                    <a:prstClr val="black">
                      <a:alpha val="40000"/>
                    </a:prstClr>
                  </a:outerShdw>
                </a:effectLst>
                <a:latin typeface="Times New Roman" pitchFamily="18" charset="0"/>
                <a:cs typeface="Times New Roman" pitchFamily="18" charset="0"/>
              </a:rPr>
              <a:t>., FCS, LL.B, </a:t>
            </a:r>
            <a:r>
              <a:rPr lang="en-US" sz="900" i="1" dirty="0" err="1">
                <a:solidFill>
                  <a:prstClr val="black"/>
                </a:solidFill>
                <a:effectLst>
                  <a:outerShdw blurRad="50800" dist="38100" algn="tr" rotWithShape="0">
                    <a:prstClr val="black">
                      <a:alpha val="40000"/>
                    </a:prstClr>
                  </a:outerShdw>
                </a:effectLst>
                <a:latin typeface="Times New Roman" pitchFamily="18" charset="0"/>
                <a:cs typeface="Times New Roman" pitchFamily="18" charset="0"/>
              </a:rPr>
              <a:t>Ph.D</a:t>
            </a:r>
            <a:br>
              <a:rPr lang="en-US" sz="1350" i="1" dirty="0">
                <a:solidFill>
                  <a:prstClr val="black"/>
                </a:solidFill>
                <a:effectLst>
                  <a:outerShdw blurRad="50800" dist="38100" algn="tr" rotWithShape="0">
                    <a:prstClr val="black">
                      <a:alpha val="40000"/>
                    </a:prstClr>
                  </a:outerShdw>
                </a:effectLst>
                <a:latin typeface="Times New Roman" pitchFamily="18" charset="0"/>
                <a:cs typeface="Times New Roman" pitchFamily="18" charset="0"/>
              </a:rPr>
            </a:br>
            <a:r>
              <a:rPr lang="en-US" sz="1350" b="1" i="1" dirty="0">
                <a:solidFill>
                  <a:prstClr val="black"/>
                </a:solidFill>
                <a:effectLst>
                  <a:outerShdw blurRad="50800" dist="38100" algn="tr" rotWithShape="0">
                    <a:prstClr val="black">
                      <a:alpha val="40000"/>
                    </a:prstClr>
                  </a:outerShdw>
                </a:effectLst>
                <a:latin typeface="Monotype Corsiva" pitchFamily="66" charset="0"/>
              </a:rPr>
              <a:t>Director</a:t>
            </a:r>
            <a:r>
              <a:rPr lang="en-US" sz="1600" b="1" i="1" dirty="0">
                <a:solidFill>
                  <a:prstClr val="black"/>
                </a:solidFill>
                <a:effectLst>
                  <a:outerShdw blurRad="50800" dist="38100" algn="tr" rotWithShape="0">
                    <a:prstClr val="black">
                      <a:alpha val="40000"/>
                    </a:prstClr>
                  </a:outerShdw>
                </a:effectLst>
                <a:latin typeface="Monotype Corsiva" pitchFamily="66" charset="0"/>
              </a:rPr>
              <a:t> </a:t>
            </a:r>
            <a:br>
              <a:rPr lang="en-US" sz="1600" b="1" i="1" dirty="0">
                <a:solidFill>
                  <a:prstClr val="black"/>
                </a:solidFill>
                <a:effectLst>
                  <a:outerShdw blurRad="50800" dist="38100" algn="tr" rotWithShape="0">
                    <a:prstClr val="black">
                      <a:alpha val="40000"/>
                    </a:prstClr>
                  </a:outerShdw>
                </a:effectLst>
                <a:latin typeface="Monotype Corsiva" pitchFamily="66" charset="0"/>
              </a:rPr>
            </a:br>
            <a:r>
              <a:rPr lang="en-US" sz="1200" dirty="0">
                <a:solidFill>
                  <a:prstClr val="black"/>
                </a:solidFill>
                <a:effectLst>
                  <a:outerShdw blurRad="50800" dist="38100" algn="tr" rotWithShape="0">
                    <a:prstClr val="black">
                      <a:alpha val="40000"/>
                    </a:prstClr>
                  </a:outerShdw>
                </a:effectLst>
                <a:latin typeface="Times New Roman" pitchFamily="18" charset="0"/>
                <a:cs typeface="Times New Roman" pitchFamily="18" charset="0"/>
              </a:rPr>
              <a:t>709 A Tower B, Pearls-</a:t>
            </a:r>
            <a:r>
              <a:rPr lang="en-US" sz="1200" dirty="0" err="1">
                <a:solidFill>
                  <a:prstClr val="black"/>
                </a:solidFill>
                <a:effectLst>
                  <a:outerShdw blurRad="50800" dist="38100" algn="tr" rotWithShape="0">
                    <a:prstClr val="black">
                      <a:alpha val="40000"/>
                    </a:prstClr>
                  </a:outerShdw>
                </a:effectLst>
                <a:latin typeface="Times New Roman" pitchFamily="18" charset="0"/>
                <a:cs typeface="Times New Roman" pitchFamily="18" charset="0"/>
              </a:rPr>
              <a:t>Omaxe</a:t>
            </a:r>
            <a:r>
              <a:rPr lang="en-US" sz="1200" dirty="0">
                <a:solidFill>
                  <a:prstClr val="black"/>
                </a:solidFill>
                <a:effectLst>
                  <a:outerShdw blurRad="50800" dist="38100" algn="tr" rotWithShape="0">
                    <a:prstClr val="black">
                      <a:alpha val="40000"/>
                    </a:prstClr>
                  </a:outerShdw>
                </a:effectLst>
                <a:latin typeface="Times New Roman" pitchFamily="18" charset="0"/>
                <a:cs typeface="Times New Roman" pitchFamily="18" charset="0"/>
              </a:rPr>
              <a:t>, Netaji Subhash Place</a:t>
            </a:r>
            <a:br>
              <a:rPr lang="en-US" sz="1200" dirty="0">
                <a:solidFill>
                  <a:prstClr val="black"/>
                </a:solidFill>
                <a:effectLst>
                  <a:outerShdw blurRad="50800" dist="38100" algn="tr" rotWithShape="0">
                    <a:prstClr val="black">
                      <a:alpha val="40000"/>
                    </a:prstClr>
                  </a:outerShdw>
                </a:effectLst>
                <a:latin typeface="Times New Roman" pitchFamily="18" charset="0"/>
                <a:cs typeface="Times New Roman" pitchFamily="18" charset="0"/>
              </a:rPr>
            </a:br>
            <a:r>
              <a:rPr lang="en-US" sz="1200" dirty="0">
                <a:solidFill>
                  <a:prstClr val="black"/>
                </a:solidFill>
                <a:effectLst>
                  <a:outerShdw blurRad="50800" dist="38100" algn="tr" rotWithShape="0">
                    <a:prstClr val="black">
                      <a:alpha val="40000"/>
                    </a:prstClr>
                  </a:outerShdw>
                </a:effectLst>
                <a:latin typeface="Times New Roman" pitchFamily="18" charset="0"/>
                <a:cs typeface="Times New Roman" pitchFamily="18" charset="0"/>
              </a:rPr>
              <a:t>Pitampura, New Delhi 110034</a:t>
            </a:r>
          </a:p>
          <a:p>
            <a:pPr algn="r"/>
            <a:endParaRPr lang="en-US" sz="1050" dirty="0">
              <a:solidFill>
                <a:prstClr val="black"/>
              </a:solidFill>
              <a:effectLst>
                <a:outerShdw blurRad="50800" dist="38100" algn="tr" rotWithShape="0">
                  <a:prstClr val="black">
                    <a:alpha val="40000"/>
                  </a:prstClr>
                </a:outerShdw>
              </a:effectLst>
              <a:latin typeface="Times New Roman" pitchFamily="18" charset="0"/>
              <a:cs typeface="Times New Roman" pitchFamily="18" charset="0"/>
            </a:endParaRPr>
          </a:p>
        </p:txBody>
      </p:sp>
      <p:pic>
        <p:nvPicPr>
          <p:cNvPr id="24" name="Picture 44"/>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rot="5400000">
            <a:off x="-1925587" y="2782838"/>
            <a:ext cx="4857750" cy="1006578"/>
          </a:xfrm>
          <a:prstGeom prst="rect">
            <a:avLst/>
          </a:prstGeom>
          <a:noFill/>
          <a:ln w="9525">
            <a:noFill/>
            <a:miter lim="800000"/>
            <a:headEnd/>
            <a:tailEnd/>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2119" y="1241907"/>
            <a:ext cx="3762119" cy="2117959"/>
          </a:xfrm>
          <a:prstGeom prst="rect">
            <a:avLst/>
          </a:prstGeom>
        </p:spPr>
      </p:pic>
    </p:spTree>
    <p:extLst>
      <p:ext uri="{BB962C8B-B14F-4D97-AF65-F5344CB8AC3E}">
        <p14:creationId xmlns:p14="http://schemas.microsoft.com/office/powerpoint/2010/main" val="368992577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7632" y="1053283"/>
            <a:ext cx="1835651" cy="1323936"/>
          </a:xfrm>
          <a:prstGeom prst="rect">
            <a:avLst/>
          </a:prstGeom>
        </p:spPr>
      </p:pic>
      <p:sp>
        <p:nvSpPr>
          <p:cNvPr id="6" name="TextBox 5"/>
          <p:cNvSpPr txBox="1"/>
          <p:nvPr/>
        </p:nvSpPr>
        <p:spPr>
          <a:xfrm>
            <a:off x="1298917" y="1256283"/>
            <a:ext cx="7073079" cy="4385816"/>
          </a:xfrm>
          <a:prstGeom prst="rect">
            <a:avLst/>
          </a:prstGeom>
          <a:noFill/>
        </p:spPr>
        <p:txBody>
          <a:bodyPr wrap="square" rtlCol="0">
            <a:spAutoFit/>
          </a:bodyPr>
          <a:lstStyle/>
          <a:p>
            <a:pPr algn="ct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p>
            <a:pPr algn="ct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p>
            <a:pPr algn="ct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p>
            <a:pPr algn="ctr"/>
            <a:r>
              <a:rPr lang="en-US" sz="6000" dirty="0">
                <a:solidFill>
                  <a:srgbClr val="FF0000"/>
                </a:solidFill>
                <a:latin typeface="Times New Roman" panose="02020603050405020304" pitchFamily="18" charset="0"/>
                <a:cs typeface="Times New Roman" panose="02020603050405020304" pitchFamily="18" charset="0"/>
              </a:rPr>
              <a:t>Cheating</a:t>
            </a:r>
            <a:r>
              <a:rPr lang="en-US" sz="6000" dirty="0">
                <a:latin typeface="Times New Roman" panose="02020603050405020304" pitchFamily="18" charset="0"/>
                <a:cs typeface="Times New Roman" panose="02020603050405020304" pitchFamily="18" charset="0"/>
              </a:rPr>
              <a:t> </a:t>
            </a:r>
            <a:r>
              <a:rPr lang="en-US" sz="4500" dirty="0">
                <a:latin typeface="Times New Roman" panose="02020603050405020304" pitchFamily="18" charset="0"/>
                <a:cs typeface="Times New Roman" panose="02020603050405020304" pitchFamily="18" charset="0"/>
              </a:rPr>
              <a:t>is an </a:t>
            </a:r>
            <a:r>
              <a:rPr lang="en-US" sz="6000" dirty="0">
                <a:solidFill>
                  <a:schemeClr val="accent6">
                    <a:lumMod val="75000"/>
                  </a:schemeClr>
                </a:solidFill>
                <a:latin typeface="Times New Roman" panose="02020603050405020304" pitchFamily="18" charset="0"/>
                <a:cs typeface="Times New Roman" panose="02020603050405020304" pitchFamily="18" charset="0"/>
              </a:rPr>
              <a:t>act of a Person </a:t>
            </a:r>
            <a:r>
              <a:rPr lang="en-US" sz="4500" dirty="0">
                <a:latin typeface="Times New Roman" panose="02020603050405020304" pitchFamily="18" charset="0"/>
                <a:cs typeface="Times New Roman" panose="02020603050405020304" pitchFamily="18" charset="0"/>
              </a:rPr>
              <a:t>and </a:t>
            </a:r>
            <a:r>
              <a:rPr lang="en-US" sz="6000" dirty="0">
                <a:solidFill>
                  <a:schemeClr val="accent6">
                    <a:lumMod val="75000"/>
                  </a:schemeClr>
                </a:solidFill>
                <a:latin typeface="Times New Roman" panose="02020603050405020304" pitchFamily="18" charset="0"/>
                <a:cs typeface="Times New Roman" panose="02020603050405020304" pitchFamily="18" charset="0"/>
              </a:rPr>
              <a:t>done by a Person</a:t>
            </a:r>
          </a:p>
          <a:p>
            <a:pPr marL="214313" indent="-214313">
              <a:buFontTx/>
              <a:buChar char="-"/>
            </a:pPr>
            <a:endParaRPr lang="en-US" sz="1350" dirty="0"/>
          </a:p>
          <a:p>
            <a:pPr marL="214313" indent="-214313">
              <a:buFontTx/>
              <a:buChar char="-"/>
            </a:pPr>
            <a:endParaRPr lang="en-IN" sz="1350" dirty="0"/>
          </a:p>
        </p:txBody>
      </p:sp>
    </p:spTree>
    <p:extLst>
      <p:ext uri="{BB962C8B-B14F-4D97-AF65-F5344CB8AC3E}">
        <p14:creationId xmlns:p14="http://schemas.microsoft.com/office/powerpoint/2010/main" val="2915317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752600"/>
            <a:ext cx="8610600" cy="3970318"/>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Whoever, by deceiving any person, fraudulently or dishonestly induces the person so deceived to deliver any property, to any person, or to consent that any person shall retain any property, or intentionally induces the person so deceived to do or omit to do anything which he would not do or omit if he were not so deceived, and which act or omission causes or is likely to cause damage or harm to that person in body, mind, reputation or property, is said to “cheat”.</a:t>
            </a:r>
          </a:p>
        </p:txBody>
      </p:sp>
      <p:sp>
        <p:nvSpPr>
          <p:cNvPr id="5" name="Oval 4"/>
          <p:cNvSpPr/>
          <p:nvPr/>
        </p:nvSpPr>
        <p:spPr>
          <a:xfrm>
            <a:off x="2819400" y="152400"/>
            <a:ext cx="3886200" cy="1524000"/>
          </a:xfrm>
          <a:prstGeom prst="ellipse">
            <a:avLst/>
          </a:prstGeom>
          <a:solidFill>
            <a:srgbClr val="FDFD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0" y="441554"/>
            <a:ext cx="3512500" cy="923330"/>
          </a:xfrm>
          <a:prstGeom prst="rect">
            <a:avLst/>
          </a:prstGeom>
          <a:noFill/>
        </p:spPr>
        <p:txBody>
          <a:bodyPr wrap="none" lIns="91440" tIns="45720" rIns="91440" bIns="45720">
            <a:spAutoFit/>
          </a:bodyPr>
          <a:lstStyle/>
          <a:p>
            <a:pPr algn="ctr"/>
            <a:r>
              <a:rPr lang="en-US" sz="5400" b="1" i="1" cap="none" spc="0" dirty="0">
                <a:ln/>
                <a:solidFill>
                  <a:srgbClr val="FF6600"/>
                </a:solid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Section 415</a:t>
            </a:r>
            <a:endParaRPr lang="en-US" sz="5400" b="1" cap="none" spc="0" dirty="0">
              <a:ln/>
              <a:solidFill>
                <a:srgbClr val="FF6600"/>
              </a:solid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1783936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753" y="1447800"/>
            <a:ext cx="9387506" cy="3139321"/>
          </a:xfrm>
          <a:prstGeom prst="rect">
            <a:avLst/>
          </a:prstGeom>
          <a:noFill/>
        </p:spPr>
        <p:txBody>
          <a:bodyPr wrap="none" lIns="91440" tIns="45720" rIns="91440" bIns="45720">
            <a:spAutoFit/>
          </a:bodyPr>
          <a:lstStyle/>
          <a:p>
            <a:pPr algn="ctr"/>
            <a:r>
              <a:rPr lang="en-US" sz="6600" b="1" i="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SOME ILLUSTRATIONS </a:t>
            </a:r>
          </a:p>
          <a:p>
            <a:pPr algn="ctr"/>
            <a:r>
              <a:rPr lang="en-US" sz="6600" b="1" i="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TO </a:t>
            </a:r>
          </a:p>
          <a:p>
            <a:pPr algn="ctr"/>
            <a:r>
              <a:rPr lang="en-US" sz="6600" b="1" i="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EXPLAIN CHEATING</a:t>
            </a:r>
            <a:endParaRPr lang="en-US" sz="66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297904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0536" y="2438400"/>
            <a:ext cx="7731369" cy="2554545"/>
          </a:xfrm>
          <a:prstGeom prst="rect">
            <a:avLst/>
          </a:prstGeom>
          <a:noFill/>
        </p:spPr>
        <p:txBody>
          <a:bodyPr wrap="square" rtlCol="0">
            <a:spAutoFit/>
          </a:bodyPr>
          <a:lstStyle/>
          <a:p>
            <a:pPr algn="just"/>
            <a:r>
              <a:rPr lang="en-US" sz="3200" b="1" i="1" dirty="0">
                <a:latin typeface="Times New Roman" panose="02020603050405020304" pitchFamily="18" charset="0"/>
                <a:cs typeface="Times New Roman" panose="02020603050405020304" pitchFamily="18" charset="0"/>
              </a:rPr>
              <a:t>A, by falsely pretending to be in the Civil Service, intentionally deceives Z, and thus dishonestly induces Z to let him have on credit goods for which he does not mean to pay. A cheats.</a:t>
            </a:r>
          </a:p>
        </p:txBody>
      </p:sp>
      <p:sp>
        <p:nvSpPr>
          <p:cNvPr id="7" name="TextBox 6"/>
          <p:cNvSpPr txBox="1"/>
          <p:nvPr/>
        </p:nvSpPr>
        <p:spPr>
          <a:xfrm>
            <a:off x="584792" y="465563"/>
            <a:ext cx="5562600" cy="1015663"/>
          </a:xfrm>
          <a:prstGeom prst="rect">
            <a:avLst/>
          </a:prstGeom>
          <a:solidFill>
            <a:srgbClr val="FDFDFD"/>
          </a:solidFill>
        </p:spPr>
        <p:txBody>
          <a:bodyPr wrap="square" rtlCol="0">
            <a:spAutoFit/>
          </a:bodyPr>
          <a:lstStyle/>
          <a:p>
            <a:pPr algn="ctr"/>
            <a:r>
              <a:rPr lang="en-US" sz="6000" b="1" dirty="0">
                <a:ln w="12700">
                  <a:solidFill>
                    <a:schemeClr val="accent1"/>
                  </a:solidFill>
                  <a:prstDash val="solid"/>
                </a:ln>
                <a:solidFill>
                  <a:srgbClr val="92D05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Illustration</a:t>
            </a:r>
            <a:r>
              <a:rPr lang="en-US" sz="6000" b="1" dirty="0">
                <a:ln w="12700">
                  <a:solidFill>
                    <a:schemeClr val="accent1"/>
                  </a:solidFill>
                  <a:prstDash val="solid"/>
                </a:ln>
                <a:solidFill>
                  <a:srgbClr val="92D050"/>
                </a:solidFill>
                <a:effectLst>
                  <a:outerShdw dist="38100" dir="2640000" algn="bl" rotWithShape="0">
                    <a:schemeClr val="accent1"/>
                  </a:outerShdw>
                </a:effectLst>
              </a:rPr>
              <a:t> A :</a:t>
            </a:r>
          </a:p>
        </p:txBody>
      </p:sp>
    </p:spTree>
    <p:extLst>
      <p:ext uri="{BB962C8B-B14F-4D97-AF65-F5344CB8AC3E}">
        <p14:creationId xmlns:p14="http://schemas.microsoft.com/office/powerpoint/2010/main" val="17399677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3733</TotalTime>
  <Words>2866</Words>
  <Application>Microsoft Office PowerPoint</Application>
  <PresentationFormat>On-screen Show (4:3)</PresentationFormat>
  <Paragraphs>312</Paragraphs>
  <Slides>51</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51</vt:i4>
      </vt:variant>
    </vt:vector>
  </HeadingPairs>
  <TitlesOfParts>
    <vt:vector size="64" baseType="lpstr">
      <vt:lpstr>Arial</vt:lpstr>
      <vt:lpstr>Calibri</vt:lpstr>
      <vt:lpstr>Calibri Light</vt:lpstr>
      <vt:lpstr>Courier New</vt:lpstr>
      <vt:lpstr>Lucida Sans Unicode</vt:lpstr>
      <vt:lpstr>Monotype Corsiva</vt:lpstr>
      <vt:lpstr>Times New Roman</vt:lpstr>
      <vt:lpstr>Verdana</vt:lpstr>
      <vt:lpstr>Wingdings</vt:lpstr>
      <vt:lpstr>Wingdings 2</vt:lpstr>
      <vt:lpstr>Wingdings 3</vt:lpstr>
      <vt:lpstr>Concourse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Depending on the nature and gravity of an offence’s if they can be classified under any of the following heads:</vt:lpstr>
      <vt:lpstr>     </vt:lpstr>
      <vt:lpstr>Cognizable Offence</vt:lpstr>
      <vt:lpstr>PowerPoint Presentation</vt:lpstr>
      <vt:lpstr>PowerPoint Presentation</vt:lpstr>
      <vt:lpstr>PowerPoint Presentation</vt:lpstr>
      <vt:lpstr>PowerPoint Presentation</vt:lpstr>
      <vt:lpstr>PowerPoint Presentation</vt:lpstr>
      <vt:lpstr>PowerPoint Presentation</vt:lpstr>
      <vt:lpstr>How is Criminal Proceeding initiated</vt:lpstr>
      <vt:lpstr>             This complaint can be treated as FIR by the police officer i.e. First information report on receipt of information   On receipt of such information, the concerned police officer shall record the information in writing and the person giving information shall sign it.   In case of information received, in any cognizable offence, the Police officer shall/can start the investigation without any permission/order from the Magistrate </vt:lpstr>
      <vt:lpstr>Arrest during investigation</vt:lpstr>
      <vt:lpstr>During such detention , the accused can apply for bail</vt:lpstr>
      <vt:lpstr>PowerPoint Presentation</vt:lpstr>
      <vt:lpstr>PowerPoint Presentation</vt:lpstr>
      <vt:lpstr>PowerPoint Presentation</vt:lpstr>
      <vt:lpstr>PowerPoint Presentation</vt:lpstr>
      <vt:lpstr>PowerPoint Presentation</vt:lpstr>
      <vt:lpstr>PowerPoint Presentation</vt:lpstr>
      <vt:lpstr>Inquiry and Investigation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com3</dc:creator>
  <cp:lastModifiedBy>Sanjeev Mittal</cp:lastModifiedBy>
  <cp:revision>434</cp:revision>
  <cp:lastPrinted>2018-05-14T11:28:22Z</cp:lastPrinted>
  <dcterms:created xsi:type="dcterms:W3CDTF">2015-02-09T11:49:49Z</dcterms:created>
  <dcterms:modified xsi:type="dcterms:W3CDTF">2019-12-19T08:58:43Z</dcterms:modified>
</cp:coreProperties>
</file>