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311" r:id="rId2"/>
    <p:sldId id="261" r:id="rId3"/>
    <p:sldId id="262" r:id="rId4"/>
    <p:sldId id="312" r:id="rId5"/>
    <p:sldId id="313" r:id="rId6"/>
    <p:sldId id="298" r:id="rId7"/>
    <p:sldId id="299" r:id="rId8"/>
    <p:sldId id="288" r:id="rId9"/>
    <p:sldId id="289" r:id="rId10"/>
    <p:sldId id="290" r:id="rId11"/>
    <p:sldId id="291" r:id="rId12"/>
    <p:sldId id="292" r:id="rId13"/>
    <p:sldId id="293" r:id="rId14"/>
    <p:sldId id="295" r:id="rId15"/>
    <p:sldId id="302" r:id="rId16"/>
    <p:sldId id="318" r:id="rId17"/>
    <p:sldId id="300" r:id="rId18"/>
    <p:sldId id="301" r:id="rId19"/>
    <p:sldId id="304" r:id="rId20"/>
    <p:sldId id="305" r:id="rId21"/>
    <p:sldId id="306" r:id="rId22"/>
    <p:sldId id="307" r:id="rId23"/>
    <p:sldId id="308" r:id="rId24"/>
    <p:sldId id="316" r:id="rId25"/>
    <p:sldId id="317" r:id="rId26"/>
    <p:sldId id="319" r:id="rId27"/>
    <p:sldId id="320" r:id="rId28"/>
    <p:sldId id="321" r:id="rId29"/>
    <p:sldId id="314" r:id="rId30"/>
    <p:sldId id="315" r:id="rId31"/>
    <p:sldId id="309" r:id="rId32"/>
    <p:sldId id="310" r:id="rId33"/>
    <p:sldId id="27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4" autoAdjust="0"/>
    <p:restoredTop sz="94660"/>
  </p:normalViewPr>
  <p:slideViewPr>
    <p:cSldViewPr>
      <p:cViewPr varScale="1">
        <p:scale>
          <a:sx n="108" d="100"/>
          <a:sy n="108" d="100"/>
        </p:scale>
        <p:origin x="168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9D70E1-E0A8-41C2-AC98-A682BBD80AC3}" type="doc">
      <dgm:prSet loTypeId="urn:microsoft.com/office/officeart/2005/8/layout/cycle6" loCatId="cycle" qsTypeId="urn:microsoft.com/office/officeart/2005/8/quickstyle/simple3" qsCatId="simple" csTypeId="urn:microsoft.com/office/officeart/2005/8/colors/accent1_2" csCatId="accent1" phldr="1"/>
      <dgm:spPr/>
      <dgm:t>
        <a:bodyPr/>
        <a:lstStyle/>
        <a:p>
          <a:endParaRPr lang="en-US"/>
        </a:p>
      </dgm:t>
    </dgm:pt>
    <dgm:pt modelId="{D026630D-3049-407C-86D1-F9A12859FA16}">
      <dgm:prSet phldrT="[Text]" custT="1">
        <dgm:style>
          <a:lnRef idx="1">
            <a:schemeClr val="accent4"/>
          </a:lnRef>
          <a:fillRef idx="2">
            <a:schemeClr val="accent4"/>
          </a:fillRef>
          <a:effectRef idx="1">
            <a:schemeClr val="accent4"/>
          </a:effectRef>
          <a:fontRef idx="minor">
            <a:schemeClr val="dk1"/>
          </a:fontRef>
        </dgm:style>
      </dgm:prSet>
      <dgm:spPr>
        <a:ln>
          <a:solidFill>
            <a:schemeClr val="tx1"/>
          </a:solidFill>
        </a:ln>
      </dgm:spPr>
      <dgm:t>
        <a:bodyPr/>
        <a:lstStyle/>
        <a:p>
          <a:r>
            <a:rPr lang="en-US" sz="1600" b="1" dirty="0">
              <a:solidFill>
                <a:schemeClr val="accent6">
                  <a:lumMod val="50000"/>
                </a:schemeClr>
              </a:solidFill>
              <a:latin typeface="Comic Sans MS" pitchFamily="66" charset="0"/>
            </a:rPr>
            <a:t>BRIBERY AND CORRUPTION</a:t>
          </a:r>
        </a:p>
      </dgm:t>
    </dgm:pt>
    <dgm:pt modelId="{A3F10AC5-5082-408B-9ACA-F8DB95CEF601}" type="parTrans" cxnId="{8731D192-1C03-418F-98FD-7E047992662A}">
      <dgm:prSet/>
      <dgm:spPr/>
      <dgm:t>
        <a:bodyPr/>
        <a:lstStyle/>
        <a:p>
          <a:endParaRPr lang="en-US"/>
        </a:p>
      </dgm:t>
    </dgm:pt>
    <dgm:pt modelId="{43926F45-0BBD-4FD5-935D-14F71818D6A0}" type="sibTrans" cxnId="{8731D192-1C03-418F-98FD-7E047992662A}">
      <dgm:prSet/>
      <dgm:spPr/>
      <dgm:t>
        <a:bodyPr/>
        <a:lstStyle/>
        <a:p>
          <a:endParaRPr lang="en-US" dirty="0"/>
        </a:p>
      </dgm:t>
    </dgm:pt>
    <dgm:pt modelId="{7F00455D-6BCC-44D9-9C1F-EE46B99E9DA4}">
      <dgm:prSet phldrT="[Text]" custT="1">
        <dgm:style>
          <a:lnRef idx="1">
            <a:schemeClr val="accent4"/>
          </a:lnRef>
          <a:fillRef idx="2">
            <a:schemeClr val="accent4"/>
          </a:fillRef>
          <a:effectRef idx="1">
            <a:schemeClr val="accent4"/>
          </a:effectRef>
          <a:fontRef idx="minor">
            <a:schemeClr val="dk1"/>
          </a:fontRef>
        </dgm:style>
      </dgm:prSet>
      <dgm:spPr>
        <a:ln>
          <a:solidFill>
            <a:schemeClr val="tx1"/>
          </a:solidFill>
        </a:ln>
      </dgm:spPr>
      <dgm:t>
        <a:bodyPr/>
        <a:lstStyle/>
        <a:p>
          <a:r>
            <a:rPr lang="en-US" sz="1600" b="1" dirty="0">
              <a:solidFill>
                <a:schemeClr val="accent6">
                  <a:lumMod val="50000"/>
                </a:schemeClr>
              </a:solidFill>
              <a:latin typeface="Comic Sans MS" pitchFamily="66" charset="0"/>
            </a:rPr>
            <a:t>MISAPPROPRIATION OF ASSETS</a:t>
          </a:r>
        </a:p>
      </dgm:t>
    </dgm:pt>
    <dgm:pt modelId="{267A7394-4E05-4DAC-ABB1-63F68A34D4AE}" type="parTrans" cxnId="{5A8BEACE-EA5E-44C4-A877-359E84A7D69D}">
      <dgm:prSet/>
      <dgm:spPr/>
      <dgm:t>
        <a:bodyPr/>
        <a:lstStyle/>
        <a:p>
          <a:endParaRPr lang="en-US"/>
        </a:p>
      </dgm:t>
    </dgm:pt>
    <dgm:pt modelId="{43EA2078-E9C5-400A-A3E6-6ADF116D2578}" type="sibTrans" cxnId="{5A8BEACE-EA5E-44C4-A877-359E84A7D69D}">
      <dgm:prSet/>
      <dgm:spPr/>
      <dgm:t>
        <a:bodyPr/>
        <a:lstStyle/>
        <a:p>
          <a:endParaRPr lang="en-US" dirty="0"/>
        </a:p>
      </dgm:t>
    </dgm:pt>
    <dgm:pt modelId="{D9DA2E26-672E-4749-8FBD-FEB926A2F0A0}">
      <dgm:prSet phldrT="[Text]" custT="1">
        <dgm:style>
          <a:lnRef idx="1">
            <a:schemeClr val="accent4"/>
          </a:lnRef>
          <a:fillRef idx="2">
            <a:schemeClr val="accent4"/>
          </a:fillRef>
          <a:effectRef idx="1">
            <a:schemeClr val="accent4"/>
          </a:effectRef>
          <a:fontRef idx="minor">
            <a:schemeClr val="dk1"/>
          </a:fontRef>
        </dgm:style>
      </dgm:prSet>
      <dgm:spPr>
        <a:ln>
          <a:solidFill>
            <a:schemeClr val="tx1"/>
          </a:solidFill>
        </a:ln>
      </dgm:spPr>
      <dgm:t>
        <a:bodyPr/>
        <a:lstStyle/>
        <a:p>
          <a:r>
            <a:rPr lang="en-US" sz="1600" b="1" dirty="0">
              <a:solidFill>
                <a:schemeClr val="accent6">
                  <a:lumMod val="50000"/>
                </a:schemeClr>
              </a:solidFill>
              <a:latin typeface="Comic Sans MS" pitchFamily="66" charset="0"/>
            </a:rPr>
            <a:t>MANIPULATION OF FINANCIAL STATEMENTS</a:t>
          </a:r>
        </a:p>
      </dgm:t>
    </dgm:pt>
    <dgm:pt modelId="{756F4846-6826-4D53-A757-FDBB83F0C69D}" type="parTrans" cxnId="{86B3106A-AC62-4EC0-BEC2-6EB9CAC4D448}">
      <dgm:prSet/>
      <dgm:spPr/>
      <dgm:t>
        <a:bodyPr/>
        <a:lstStyle/>
        <a:p>
          <a:endParaRPr lang="en-US"/>
        </a:p>
      </dgm:t>
    </dgm:pt>
    <dgm:pt modelId="{F42EDB9D-FAD9-4D16-8EC3-3D1ADB1A0E5B}" type="sibTrans" cxnId="{86B3106A-AC62-4EC0-BEC2-6EB9CAC4D448}">
      <dgm:prSet/>
      <dgm:spPr/>
      <dgm:t>
        <a:bodyPr/>
        <a:lstStyle/>
        <a:p>
          <a:endParaRPr lang="en-US" dirty="0"/>
        </a:p>
      </dgm:t>
    </dgm:pt>
    <dgm:pt modelId="{FC4378D4-B956-4DCE-B69A-A42E4D0B2AF4}">
      <dgm:prSet phldrT="[Text]" custT="1">
        <dgm:style>
          <a:lnRef idx="1">
            <a:schemeClr val="accent4"/>
          </a:lnRef>
          <a:fillRef idx="2">
            <a:schemeClr val="accent4"/>
          </a:fillRef>
          <a:effectRef idx="1">
            <a:schemeClr val="accent4"/>
          </a:effectRef>
          <a:fontRef idx="minor">
            <a:schemeClr val="dk1"/>
          </a:fontRef>
        </dgm:style>
      </dgm:prSet>
      <dgm:spPr>
        <a:ln>
          <a:solidFill>
            <a:schemeClr val="tx1"/>
          </a:solidFill>
        </a:ln>
      </dgm:spPr>
      <dgm:t>
        <a:bodyPr/>
        <a:lstStyle/>
        <a:p>
          <a:r>
            <a:rPr lang="en-US" sz="1600" b="1" dirty="0">
              <a:solidFill>
                <a:schemeClr val="accent6">
                  <a:lumMod val="50000"/>
                </a:schemeClr>
              </a:solidFill>
              <a:latin typeface="Comic Sans MS" pitchFamily="66" charset="0"/>
            </a:rPr>
            <a:t>PROCEDURE-RELATED FRAUDS</a:t>
          </a:r>
        </a:p>
      </dgm:t>
    </dgm:pt>
    <dgm:pt modelId="{124C7B28-9D2B-417B-B145-68E15B7C9D51}" type="parTrans" cxnId="{2D09666F-4AFC-49E5-A31F-0CF718516394}">
      <dgm:prSet/>
      <dgm:spPr/>
      <dgm:t>
        <a:bodyPr/>
        <a:lstStyle/>
        <a:p>
          <a:endParaRPr lang="en-US"/>
        </a:p>
      </dgm:t>
    </dgm:pt>
    <dgm:pt modelId="{1C034934-E97F-4227-89AD-90645B6E1D0D}" type="sibTrans" cxnId="{2D09666F-4AFC-49E5-A31F-0CF718516394}">
      <dgm:prSet/>
      <dgm:spPr/>
      <dgm:t>
        <a:bodyPr/>
        <a:lstStyle/>
        <a:p>
          <a:endParaRPr lang="en-US" dirty="0"/>
        </a:p>
      </dgm:t>
    </dgm:pt>
    <dgm:pt modelId="{A9864F46-FE18-4D24-8322-48069C1610F8}">
      <dgm:prSet phldrT="[Text]" custT="1">
        <dgm:style>
          <a:lnRef idx="1">
            <a:schemeClr val="accent4"/>
          </a:lnRef>
          <a:fillRef idx="2">
            <a:schemeClr val="accent4"/>
          </a:fillRef>
          <a:effectRef idx="1">
            <a:schemeClr val="accent4"/>
          </a:effectRef>
          <a:fontRef idx="minor">
            <a:schemeClr val="dk1"/>
          </a:fontRef>
        </dgm:style>
      </dgm:prSet>
      <dgm:spPr>
        <a:ln>
          <a:solidFill>
            <a:schemeClr val="tx1"/>
          </a:solidFill>
        </a:ln>
      </dgm:spPr>
      <dgm:t>
        <a:bodyPr/>
        <a:lstStyle/>
        <a:p>
          <a:r>
            <a:rPr lang="en-US" sz="1600" b="1" dirty="0">
              <a:solidFill>
                <a:schemeClr val="accent6">
                  <a:lumMod val="50000"/>
                </a:schemeClr>
              </a:solidFill>
              <a:latin typeface="Comic Sans MS" pitchFamily="66" charset="0"/>
            </a:rPr>
            <a:t>CORPORATE ESPIONAGE</a:t>
          </a:r>
        </a:p>
      </dgm:t>
    </dgm:pt>
    <dgm:pt modelId="{F16E5165-E878-409C-8B4E-63B59804BB40}" type="parTrans" cxnId="{13E9EC12-4370-4DB2-B211-44DCDA639074}">
      <dgm:prSet/>
      <dgm:spPr/>
      <dgm:t>
        <a:bodyPr/>
        <a:lstStyle/>
        <a:p>
          <a:endParaRPr lang="en-US"/>
        </a:p>
      </dgm:t>
    </dgm:pt>
    <dgm:pt modelId="{BD64AD55-58D1-4310-BE44-68413D09DC51}" type="sibTrans" cxnId="{13E9EC12-4370-4DB2-B211-44DCDA639074}">
      <dgm:prSet/>
      <dgm:spPr/>
      <dgm:t>
        <a:bodyPr/>
        <a:lstStyle/>
        <a:p>
          <a:endParaRPr lang="en-US" dirty="0"/>
        </a:p>
      </dgm:t>
    </dgm:pt>
    <dgm:pt modelId="{C0E3D118-4134-4B48-ACA0-7F6739C2CA18}" type="pres">
      <dgm:prSet presAssocID="{4F9D70E1-E0A8-41C2-AC98-A682BBD80AC3}" presName="cycle" presStyleCnt="0">
        <dgm:presLayoutVars>
          <dgm:dir/>
          <dgm:resizeHandles val="exact"/>
        </dgm:presLayoutVars>
      </dgm:prSet>
      <dgm:spPr/>
    </dgm:pt>
    <dgm:pt modelId="{A19DDDD3-6B2D-4BF1-BD9B-9309ADE52690}" type="pres">
      <dgm:prSet presAssocID="{D026630D-3049-407C-86D1-F9A12859FA16}" presName="node" presStyleLbl="node1" presStyleIdx="0" presStyleCnt="5" custScaleX="159822" custRadScaleRad="100129" custRadScaleInc="3560">
        <dgm:presLayoutVars>
          <dgm:bulletEnabled val="1"/>
        </dgm:presLayoutVars>
      </dgm:prSet>
      <dgm:spPr/>
    </dgm:pt>
    <dgm:pt modelId="{1C2C9940-6A4E-4318-997D-4E174E1B867C}" type="pres">
      <dgm:prSet presAssocID="{D026630D-3049-407C-86D1-F9A12859FA16}" presName="spNode" presStyleCnt="0"/>
      <dgm:spPr/>
    </dgm:pt>
    <dgm:pt modelId="{14DFD1B5-BB7E-4BC6-97E5-3CDE5567A80B}" type="pres">
      <dgm:prSet presAssocID="{43926F45-0BBD-4FD5-935D-14F71818D6A0}" presName="sibTrans" presStyleLbl="sibTrans1D1" presStyleIdx="0" presStyleCnt="5"/>
      <dgm:spPr/>
    </dgm:pt>
    <dgm:pt modelId="{AA9A3836-A0D3-45A3-AC7F-9C0C27FA684A}" type="pres">
      <dgm:prSet presAssocID="{7F00455D-6BCC-44D9-9C1F-EE46B99E9DA4}" presName="node" presStyleLbl="node1" presStyleIdx="1" presStyleCnt="5" custScaleX="158755" custRadScaleRad="96528" custRadScaleInc="18994">
        <dgm:presLayoutVars>
          <dgm:bulletEnabled val="1"/>
        </dgm:presLayoutVars>
      </dgm:prSet>
      <dgm:spPr/>
    </dgm:pt>
    <dgm:pt modelId="{5DB3834F-FE61-43E6-98DA-127116EAD7E8}" type="pres">
      <dgm:prSet presAssocID="{7F00455D-6BCC-44D9-9C1F-EE46B99E9DA4}" presName="spNode" presStyleCnt="0"/>
      <dgm:spPr/>
    </dgm:pt>
    <dgm:pt modelId="{0229ECD3-01AB-409C-80DE-6DEEFFF69450}" type="pres">
      <dgm:prSet presAssocID="{43EA2078-E9C5-400A-A3E6-6ADF116D2578}" presName="sibTrans" presStyleLbl="sibTrans1D1" presStyleIdx="1" presStyleCnt="5"/>
      <dgm:spPr/>
    </dgm:pt>
    <dgm:pt modelId="{EC34FCF5-AA30-4E0F-940A-FDDD0154CA53}" type="pres">
      <dgm:prSet presAssocID="{D9DA2E26-672E-4749-8FBD-FEB926A2F0A0}" presName="node" presStyleLbl="node1" presStyleIdx="2" presStyleCnt="5" custScaleX="153464" custRadScaleRad="96742" custRadScaleInc="-66214">
        <dgm:presLayoutVars>
          <dgm:bulletEnabled val="1"/>
        </dgm:presLayoutVars>
      </dgm:prSet>
      <dgm:spPr/>
    </dgm:pt>
    <dgm:pt modelId="{F4C46E07-7ECC-406C-B604-645D520F89EC}" type="pres">
      <dgm:prSet presAssocID="{D9DA2E26-672E-4749-8FBD-FEB926A2F0A0}" presName="spNode" presStyleCnt="0"/>
      <dgm:spPr/>
    </dgm:pt>
    <dgm:pt modelId="{DF1A72C9-C40C-4C63-9FED-2B049F5C8AA1}" type="pres">
      <dgm:prSet presAssocID="{F42EDB9D-FAD9-4D16-8EC3-3D1ADB1A0E5B}" presName="sibTrans" presStyleLbl="sibTrans1D1" presStyleIdx="2" presStyleCnt="5"/>
      <dgm:spPr/>
    </dgm:pt>
    <dgm:pt modelId="{324F0EC0-A946-4A54-BAFA-481838761555}" type="pres">
      <dgm:prSet presAssocID="{FC4378D4-B956-4DCE-B69A-A42E4D0B2AF4}" presName="node" presStyleLbl="node1" presStyleIdx="3" presStyleCnt="5" custScaleX="157852" custRadScaleRad="94426" custRadScaleInc="56915">
        <dgm:presLayoutVars>
          <dgm:bulletEnabled val="1"/>
        </dgm:presLayoutVars>
      </dgm:prSet>
      <dgm:spPr/>
    </dgm:pt>
    <dgm:pt modelId="{45445FA1-D6BB-4114-8A3A-BE8B5970AA43}" type="pres">
      <dgm:prSet presAssocID="{FC4378D4-B956-4DCE-B69A-A42E4D0B2AF4}" presName="spNode" presStyleCnt="0"/>
      <dgm:spPr/>
    </dgm:pt>
    <dgm:pt modelId="{1D9E993A-372F-4C15-862B-B4B73A01CC8E}" type="pres">
      <dgm:prSet presAssocID="{1C034934-E97F-4227-89AD-90645B6E1D0D}" presName="sibTrans" presStyleLbl="sibTrans1D1" presStyleIdx="3" presStyleCnt="5"/>
      <dgm:spPr/>
    </dgm:pt>
    <dgm:pt modelId="{57716E81-46C4-4860-8F9B-9F6DA767F342}" type="pres">
      <dgm:prSet presAssocID="{A9864F46-FE18-4D24-8322-48069C1610F8}" presName="node" presStyleLbl="node1" presStyleIdx="4" presStyleCnt="5" custScaleX="141926" custRadScaleRad="96066" custRadScaleInc="-17809">
        <dgm:presLayoutVars>
          <dgm:bulletEnabled val="1"/>
        </dgm:presLayoutVars>
      </dgm:prSet>
      <dgm:spPr/>
    </dgm:pt>
    <dgm:pt modelId="{851A0A17-6400-4DC5-A2F2-D63B25BD3923}" type="pres">
      <dgm:prSet presAssocID="{A9864F46-FE18-4D24-8322-48069C1610F8}" presName="spNode" presStyleCnt="0"/>
      <dgm:spPr/>
    </dgm:pt>
    <dgm:pt modelId="{C544FDDA-D6D2-4FD0-BE0F-6791FAB3169A}" type="pres">
      <dgm:prSet presAssocID="{BD64AD55-58D1-4310-BE44-68413D09DC51}" presName="sibTrans" presStyleLbl="sibTrans1D1" presStyleIdx="4" presStyleCnt="5"/>
      <dgm:spPr/>
    </dgm:pt>
  </dgm:ptLst>
  <dgm:cxnLst>
    <dgm:cxn modelId="{13E9EC12-4370-4DB2-B211-44DCDA639074}" srcId="{4F9D70E1-E0A8-41C2-AC98-A682BBD80AC3}" destId="{A9864F46-FE18-4D24-8322-48069C1610F8}" srcOrd="4" destOrd="0" parTransId="{F16E5165-E878-409C-8B4E-63B59804BB40}" sibTransId="{BD64AD55-58D1-4310-BE44-68413D09DC51}"/>
    <dgm:cxn modelId="{DF697323-0417-4FBE-AB36-5CFA70A00941}" type="presOf" srcId="{D9DA2E26-672E-4749-8FBD-FEB926A2F0A0}" destId="{EC34FCF5-AA30-4E0F-940A-FDDD0154CA53}" srcOrd="0" destOrd="0" presId="urn:microsoft.com/office/officeart/2005/8/layout/cycle6"/>
    <dgm:cxn modelId="{4403E725-2B56-403C-BBDC-60E2CC7E99CA}" type="presOf" srcId="{1C034934-E97F-4227-89AD-90645B6E1D0D}" destId="{1D9E993A-372F-4C15-862B-B4B73A01CC8E}" srcOrd="0" destOrd="0" presId="urn:microsoft.com/office/officeart/2005/8/layout/cycle6"/>
    <dgm:cxn modelId="{86B3106A-AC62-4EC0-BEC2-6EB9CAC4D448}" srcId="{4F9D70E1-E0A8-41C2-AC98-A682BBD80AC3}" destId="{D9DA2E26-672E-4749-8FBD-FEB926A2F0A0}" srcOrd="2" destOrd="0" parTransId="{756F4846-6826-4D53-A757-FDBB83F0C69D}" sibTransId="{F42EDB9D-FAD9-4D16-8EC3-3D1ADB1A0E5B}"/>
    <dgm:cxn modelId="{2D09666F-4AFC-49E5-A31F-0CF718516394}" srcId="{4F9D70E1-E0A8-41C2-AC98-A682BBD80AC3}" destId="{FC4378D4-B956-4DCE-B69A-A42E4D0B2AF4}" srcOrd="3" destOrd="0" parTransId="{124C7B28-9D2B-417B-B145-68E15B7C9D51}" sibTransId="{1C034934-E97F-4227-89AD-90645B6E1D0D}"/>
    <dgm:cxn modelId="{1CFFA771-9275-4EE7-A641-A02D0A197B81}" type="presOf" srcId="{FC4378D4-B956-4DCE-B69A-A42E4D0B2AF4}" destId="{324F0EC0-A946-4A54-BAFA-481838761555}" srcOrd="0" destOrd="0" presId="urn:microsoft.com/office/officeart/2005/8/layout/cycle6"/>
    <dgm:cxn modelId="{E0742279-4181-4CBD-A2A6-D9FFF952077A}" type="presOf" srcId="{43EA2078-E9C5-400A-A3E6-6ADF116D2578}" destId="{0229ECD3-01AB-409C-80DE-6DEEFFF69450}" srcOrd="0" destOrd="0" presId="urn:microsoft.com/office/officeart/2005/8/layout/cycle6"/>
    <dgm:cxn modelId="{215EAE91-EB49-4410-BE26-4E82B1701B68}" type="presOf" srcId="{43926F45-0BBD-4FD5-935D-14F71818D6A0}" destId="{14DFD1B5-BB7E-4BC6-97E5-3CDE5567A80B}" srcOrd="0" destOrd="0" presId="urn:microsoft.com/office/officeart/2005/8/layout/cycle6"/>
    <dgm:cxn modelId="{8731D192-1C03-418F-98FD-7E047992662A}" srcId="{4F9D70E1-E0A8-41C2-AC98-A682BBD80AC3}" destId="{D026630D-3049-407C-86D1-F9A12859FA16}" srcOrd="0" destOrd="0" parTransId="{A3F10AC5-5082-408B-9ACA-F8DB95CEF601}" sibTransId="{43926F45-0BBD-4FD5-935D-14F71818D6A0}"/>
    <dgm:cxn modelId="{4D2CB0AB-9CEB-4EFA-95EB-BFC60EA407CB}" type="presOf" srcId="{4F9D70E1-E0A8-41C2-AC98-A682BBD80AC3}" destId="{C0E3D118-4134-4B48-ACA0-7F6739C2CA18}" srcOrd="0" destOrd="0" presId="urn:microsoft.com/office/officeart/2005/8/layout/cycle6"/>
    <dgm:cxn modelId="{3430BABB-AA3D-4A67-8A14-5C2005C01BE8}" type="presOf" srcId="{BD64AD55-58D1-4310-BE44-68413D09DC51}" destId="{C544FDDA-D6D2-4FD0-BE0F-6791FAB3169A}" srcOrd="0" destOrd="0" presId="urn:microsoft.com/office/officeart/2005/8/layout/cycle6"/>
    <dgm:cxn modelId="{F1099EC6-D086-43E1-AC95-948F52CFAA80}" type="presOf" srcId="{F42EDB9D-FAD9-4D16-8EC3-3D1ADB1A0E5B}" destId="{DF1A72C9-C40C-4C63-9FED-2B049F5C8AA1}" srcOrd="0" destOrd="0" presId="urn:microsoft.com/office/officeart/2005/8/layout/cycle6"/>
    <dgm:cxn modelId="{5A8BEACE-EA5E-44C4-A877-359E84A7D69D}" srcId="{4F9D70E1-E0A8-41C2-AC98-A682BBD80AC3}" destId="{7F00455D-6BCC-44D9-9C1F-EE46B99E9DA4}" srcOrd="1" destOrd="0" parTransId="{267A7394-4E05-4DAC-ABB1-63F68A34D4AE}" sibTransId="{43EA2078-E9C5-400A-A3E6-6ADF116D2578}"/>
    <dgm:cxn modelId="{547AB3DE-DD5D-4325-9FBA-0DEFAFDE7083}" type="presOf" srcId="{D026630D-3049-407C-86D1-F9A12859FA16}" destId="{A19DDDD3-6B2D-4BF1-BD9B-9309ADE52690}" srcOrd="0" destOrd="0" presId="urn:microsoft.com/office/officeart/2005/8/layout/cycle6"/>
    <dgm:cxn modelId="{4C67C9F1-FC61-4AE1-9A7D-2DF7397CD6AE}" type="presOf" srcId="{7F00455D-6BCC-44D9-9C1F-EE46B99E9DA4}" destId="{AA9A3836-A0D3-45A3-AC7F-9C0C27FA684A}" srcOrd="0" destOrd="0" presId="urn:microsoft.com/office/officeart/2005/8/layout/cycle6"/>
    <dgm:cxn modelId="{54330EFA-D1B5-47BB-9A84-F04594408B3D}" type="presOf" srcId="{A9864F46-FE18-4D24-8322-48069C1610F8}" destId="{57716E81-46C4-4860-8F9B-9F6DA767F342}" srcOrd="0" destOrd="0" presId="urn:microsoft.com/office/officeart/2005/8/layout/cycle6"/>
    <dgm:cxn modelId="{96325A59-EC45-425D-9034-BE81A2BE2208}" type="presParOf" srcId="{C0E3D118-4134-4B48-ACA0-7F6739C2CA18}" destId="{A19DDDD3-6B2D-4BF1-BD9B-9309ADE52690}" srcOrd="0" destOrd="0" presId="urn:microsoft.com/office/officeart/2005/8/layout/cycle6"/>
    <dgm:cxn modelId="{ECA153C1-774F-4CD9-9880-9F21C5EF91DC}" type="presParOf" srcId="{C0E3D118-4134-4B48-ACA0-7F6739C2CA18}" destId="{1C2C9940-6A4E-4318-997D-4E174E1B867C}" srcOrd="1" destOrd="0" presId="urn:microsoft.com/office/officeart/2005/8/layout/cycle6"/>
    <dgm:cxn modelId="{23A947EA-7793-4DAA-B45D-ECE5648791EC}" type="presParOf" srcId="{C0E3D118-4134-4B48-ACA0-7F6739C2CA18}" destId="{14DFD1B5-BB7E-4BC6-97E5-3CDE5567A80B}" srcOrd="2" destOrd="0" presId="urn:microsoft.com/office/officeart/2005/8/layout/cycle6"/>
    <dgm:cxn modelId="{2A7FBB9F-5EA7-4F2B-A69A-201ED07CECE5}" type="presParOf" srcId="{C0E3D118-4134-4B48-ACA0-7F6739C2CA18}" destId="{AA9A3836-A0D3-45A3-AC7F-9C0C27FA684A}" srcOrd="3" destOrd="0" presId="urn:microsoft.com/office/officeart/2005/8/layout/cycle6"/>
    <dgm:cxn modelId="{FDCD73DE-DDF7-43DA-90FE-F7A303C9CEB4}" type="presParOf" srcId="{C0E3D118-4134-4B48-ACA0-7F6739C2CA18}" destId="{5DB3834F-FE61-43E6-98DA-127116EAD7E8}" srcOrd="4" destOrd="0" presId="urn:microsoft.com/office/officeart/2005/8/layout/cycle6"/>
    <dgm:cxn modelId="{50733139-7DBF-47E2-89B4-F53C8A376DDA}" type="presParOf" srcId="{C0E3D118-4134-4B48-ACA0-7F6739C2CA18}" destId="{0229ECD3-01AB-409C-80DE-6DEEFFF69450}" srcOrd="5" destOrd="0" presId="urn:microsoft.com/office/officeart/2005/8/layout/cycle6"/>
    <dgm:cxn modelId="{F9FDEA95-0339-4553-88BF-2BD6C960B3D4}" type="presParOf" srcId="{C0E3D118-4134-4B48-ACA0-7F6739C2CA18}" destId="{EC34FCF5-AA30-4E0F-940A-FDDD0154CA53}" srcOrd="6" destOrd="0" presId="urn:microsoft.com/office/officeart/2005/8/layout/cycle6"/>
    <dgm:cxn modelId="{777C8799-CD2E-4573-A244-FDB557685325}" type="presParOf" srcId="{C0E3D118-4134-4B48-ACA0-7F6739C2CA18}" destId="{F4C46E07-7ECC-406C-B604-645D520F89EC}" srcOrd="7" destOrd="0" presId="urn:microsoft.com/office/officeart/2005/8/layout/cycle6"/>
    <dgm:cxn modelId="{49DC68B6-B42D-42AF-874B-FE34F395DA79}" type="presParOf" srcId="{C0E3D118-4134-4B48-ACA0-7F6739C2CA18}" destId="{DF1A72C9-C40C-4C63-9FED-2B049F5C8AA1}" srcOrd="8" destOrd="0" presId="urn:microsoft.com/office/officeart/2005/8/layout/cycle6"/>
    <dgm:cxn modelId="{745E54C4-89D7-4B77-B99D-7CAF4525D3C4}" type="presParOf" srcId="{C0E3D118-4134-4B48-ACA0-7F6739C2CA18}" destId="{324F0EC0-A946-4A54-BAFA-481838761555}" srcOrd="9" destOrd="0" presId="urn:microsoft.com/office/officeart/2005/8/layout/cycle6"/>
    <dgm:cxn modelId="{18319459-4B23-4AE6-A551-EBDB73815AA7}" type="presParOf" srcId="{C0E3D118-4134-4B48-ACA0-7F6739C2CA18}" destId="{45445FA1-D6BB-4114-8A3A-BE8B5970AA43}" srcOrd="10" destOrd="0" presId="urn:microsoft.com/office/officeart/2005/8/layout/cycle6"/>
    <dgm:cxn modelId="{30CEEC9E-9B1E-44E7-A28D-B43C8233F3A4}" type="presParOf" srcId="{C0E3D118-4134-4B48-ACA0-7F6739C2CA18}" destId="{1D9E993A-372F-4C15-862B-B4B73A01CC8E}" srcOrd="11" destOrd="0" presId="urn:microsoft.com/office/officeart/2005/8/layout/cycle6"/>
    <dgm:cxn modelId="{9E8AEFAF-2ED2-4A67-96CA-382DBB6518C0}" type="presParOf" srcId="{C0E3D118-4134-4B48-ACA0-7F6739C2CA18}" destId="{57716E81-46C4-4860-8F9B-9F6DA767F342}" srcOrd="12" destOrd="0" presId="urn:microsoft.com/office/officeart/2005/8/layout/cycle6"/>
    <dgm:cxn modelId="{0140B0EF-6A4E-46CD-B178-1327B3035955}" type="presParOf" srcId="{C0E3D118-4134-4B48-ACA0-7F6739C2CA18}" destId="{851A0A17-6400-4DC5-A2F2-D63B25BD3923}" srcOrd="13" destOrd="0" presId="urn:microsoft.com/office/officeart/2005/8/layout/cycle6"/>
    <dgm:cxn modelId="{FCDC492A-259F-46F3-B9E1-5EFD9479794E}" type="presParOf" srcId="{C0E3D118-4134-4B48-ACA0-7F6739C2CA18}" destId="{C544FDDA-D6D2-4FD0-BE0F-6791FAB3169A}"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DDDD3-6B2D-4BF1-BD9B-9309ADE52690}">
      <dsp:nvSpPr>
        <dsp:cNvPr id="0" name=""/>
        <dsp:cNvSpPr/>
      </dsp:nvSpPr>
      <dsp:spPr>
        <a:xfrm>
          <a:off x="2169027" y="0"/>
          <a:ext cx="2598621" cy="1056865"/>
        </a:xfrm>
        <a:prstGeom prst="roundRect">
          <a:avLst/>
        </a:prstGeom>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tx1"/>
          </a:solidFill>
          <a:prstDash val="solid"/>
        </a:ln>
        <a:effectLst>
          <a:outerShdw blurRad="50800" dist="38100" dir="5400000" rotWithShape="0">
            <a:srgbClr val="000000">
              <a:alpha val="35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accent6">
                  <a:lumMod val="50000"/>
                </a:schemeClr>
              </a:solidFill>
              <a:latin typeface="Comic Sans MS" pitchFamily="66" charset="0"/>
            </a:rPr>
            <a:t>BRIBERY AND CORRUPTION</a:t>
          </a:r>
        </a:p>
      </dsp:txBody>
      <dsp:txXfrm>
        <a:off x="2220619" y="51592"/>
        <a:ext cx="2495437" cy="953681"/>
      </dsp:txXfrm>
    </dsp:sp>
    <dsp:sp modelId="{14DFD1B5-BB7E-4BC6-97E5-3CDE5567A80B}">
      <dsp:nvSpPr>
        <dsp:cNvPr id="0" name=""/>
        <dsp:cNvSpPr/>
      </dsp:nvSpPr>
      <dsp:spPr>
        <a:xfrm>
          <a:off x="1171769" y="391424"/>
          <a:ext cx="4225619" cy="4225619"/>
        </a:xfrm>
        <a:custGeom>
          <a:avLst/>
          <a:gdLst/>
          <a:ahLst/>
          <a:cxnLst/>
          <a:rect l="0" t="0" r="0" b="0"/>
          <a:pathLst>
            <a:path>
              <a:moveTo>
                <a:pt x="3601429" y="613483"/>
              </a:moveTo>
              <a:arcTo wR="2112809" hR="2112809" stAng="18887681" swAng="125209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A9A3836-A0D3-45A3-AC7F-9C0C27FA684A}">
      <dsp:nvSpPr>
        <dsp:cNvPr id="0" name=""/>
        <dsp:cNvSpPr/>
      </dsp:nvSpPr>
      <dsp:spPr>
        <a:xfrm>
          <a:off x="4129744" y="1640652"/>
          <a:ext cx="2581272" cy="1056865"/>
        </a:xfrm>
        <a:prstGeom prst="roundRect">
          <a:avLst/>
        </a:prstGeom>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tx1"/>
          </a:solidFill>
          <a:prstDash val="solid"/>
        </a:ln>
        <a:effectLst>
          <a:outerShdw blurRad="50800" dist="38100" dir="5400000" rotWithShape="0">
            <a:srgbClr val="000000">
              <a:alpha val="35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accent6">
                  <a:lumMod val="50000"/>
                </a:schemeClr>
              </a:solidFill>
              <a:latin typeface="Comic Sans MS" pitchFamily="66" charset="0"/>
            </a:rPr>
            <a:t>MISAPPROPRIATION OF ASSETS</a:t>
          </a:r>
        </a:p>
      </dsp:txBody>
      <dsp:txXfrm>
        <a:off x="4181336" y="1692244"/>
        <a:ext cx="2478088" cy="953681"/>
      </dsp:txXfrm>
    </dsp:sp>
    <dsp:sp modelId="{0229ECD3-01AB-409C-80DE-6DEEFFF69450}">
      <dsp:nvSpPr>
        <dsp:cNvPr id="0" name=""/>
        <dsp:cNvSpPr/>
      </dsp:nvSpPr>
      <dsp:spPr>
        <a:xfrm>
          <a:off x="1250614" y="529820"/>
          <a:ext cx="4225619" cy="4225619"/>
        </a:xfrm>
        <a:custGeom>
          <a:avLst/>
          <a:gdLst/>
          <a:ahLst/>
          <a:cxnLst/>
          <a:rect l="0" t="0" r="0" b="0"/>
          <a:pathLst>
            <a:path>
              <a:moveTo>
                <a:pt x="4224715" y="2174606"/>
              </a:moveTo>
              <a:arcTo wR="2112809" hR="2112809" stAng="100563" swAng="110712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C34FCF5-AA30-4E0F-940A-FDDD0154CA53}">
      <dsp:nvSpPr>
        <dsp:cNvPr id="0" name=""/>
        <dsp:cNvSpPr/>
      </dsp:nvSpPr>
      <dsp:spPr>
        <a:xfrm>
          <a:off x="3797455" y="3376174"/>
          <a:ext cx="2495243" cy="1056865"/>
        </a:xfrm>
        <a:prstGeom prst="roundRect">
          <a:avLst/>
        </a:prstGeom>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tx1"/>
          </a:solidFill>
          <a:prstDash val="solid"/>
        </a:ln>
        <a:effectLst>
          <a:outerShdw blurRad="50800" dist="38100" dir="5400000" rotWithShape="0">
            <a:srgbClr val="000000">
              <a:alpha val="35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accent6">
                  <a:lumMod val="50000"/>
                </a:schemeClr>
              </a:solidFill>
              <a:latin typeface="Comic Sans MS" pitchFamily="66" charset="0"/>
            </a:rPr>
            <a:t>MANIPULATION OF FINANCIAL STATEMENTS</a:t>
          </a:r>
        </a:p>
      </dsp:txBody>
      <dsp:txXfrm>
        <a:off x="3849047" y="3427766"/>
        <a:ext cx="2392059" cy="953681"/>
      </dsp:txXfrm>
    </dsp:sp>
    <dsp:sp modelId="{DF1A72C9-C40C-4C63-9FED-2B049F5C8AA1}">
      <dsp:nvSpPr>
        <dsp:cNvPr id="0" name=""/>
        <dsp:cNvSpPr/>
      </dsp:nvSpPr>
      <dsp:spPr>
        <a:xfrm>
          <a:off x="1376996" y="425066"/>
          <a:ext cx="4225619" cy="4225619"/>
        </a:xfrm>
        <a:custGeom>
          <a:avLst/>
          <a:gdLst/>
          <a:ahLst/>
          <a:cxnLst/>
          <a:rect l="0" t="0" r="0" b="0"/>
          <a:pathLst>
            <a:path>
              <a:moveTo>
                <a:pt x="3030568" y="4015882"/>
              </a:moveTo>
              <a:arcTo wR="2112809" hR="2112809" stAng="3855257" swAng="297520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24F0EC0-A946-4A54-BAFA-481838761555}">
      <dsp:nvSpPr>
        <dsp:cNvPr id="0" name=""/>
        <dsp:cNvSpPr/>
      </dsp:nvSpPr>
      <dsp:spPr>
        <a:xfrm>
          <a:off x="632852" y="3406171"/>
          <a:ext cx="2566590" cy="1056865"/>
        </a:xfrm>
        <a:prstGeom prst="roundRect">
          <a:avLst/>
        </a:prstGeom>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tx1"/>
          </a:solidFill>
          <a:prstDash val="solid"/>
        </a:ln>
        <a:effectLst>
          <a:outerShdw blurRad="50800" dist="38100" dir="5400000" rotWithShape="0">
            <a:srgbClr val="000000">
              <a:alpha val="35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accent6">
                  <a:lumMod val="50000"/>
                </a:schemeClr>
              </a:solidFill>
              <a:latin typeface="Comic Sans MS" pitchFamily="66" charset="0"/>
            </a:rPr>
            <a:t>PROCEDURE-RELATED FRAUDS</a:t>
          </a:r>
        </a:p>
      </dsp:txBody>
      <dsp:txXfrm>
        <a:off x="684444" y="3457763"/>
        <a:ext cx="2463406" cy="953681"/>
      </dsp:txXfrm>
    </dsp:sp>
    <dsp:sp modelId="{1D9E993A-372F-4C15-862B-B4B73A01CC8E}">
      <dsp:nvSpPr>
        <dsp:cNvPr id="0" name=""/>
        <dsp:cNvSpPr/>
      </dsp:nvSpPr>
      <dsp:spPr>
        <a:xfrm>
          <a:off x="1401247" y="412944"/>
          <a:ext cx="4225619" cy="4225619"/>
        </a:xfrm>
        <a:custGeom>
          <a:avLst/>
          <a:gdLst/>
          <a:ahLst/>
          <a:cxnLst/>
          <a:rect l="0" t="0" r="0" b="0"/>
          <a:pathLst>
            <a:path>
              <a:moveTo>
                <a:pt x="189105" y="2986496"/>
              </a:moveTo>
              <a:arcTo wR="2112809" hR="2112809" stAng="9334435" swAng="118602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7716E81-46C4-4860-8F9B-9F6DA767F342}">
      <dsp:nvSpPr>
        <dsp:cNvPr id="0" name=""/>
        <dsp:cNvSpPr/>
      </dsp:nvSpPr>
      <dsp:spPr>
        <a:xfrm>
          <a:off x="311242" y="1633128"/>
          <a:ext cx="2307641" cy="1056865"/>
        </a:xfrm>
        <a:prstGeom prst="roundRect">
          <a:avLst/>
        </a:prstGeom>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tx1"/>
          </a:solidFill>
          <a:prstDash val="solid"/>
        </a:ln>
        <a:effectLst>
          <a:outerShdw blurRad="50800" dist="38100" dir="5400000" rotWithShape="0">
            <a:srgbClr val="000000">
              <a:alpha val="35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accent6">
                  <a:lumMod val="50000"/>
                </a:schemeClr>
              </a:solidFill>
              <a:latin typeface="Comic Sans MS" pitchFamily="66" charset="0"/>
            </a:rPr>
            <a:t>CORPORATE ESPIONAGE</a:t>
          </a:r>
        </a:p>
      </dsp:txBody>
      <dsp:txXfrm>
        <a:off x="362834" y="1684720"/>
        <a:ext cx="2204457" cy="953681"/>
      </dsp:txXfrm>
    </dsp:sp>
    <dsp:sp modelId="{C544FDDA-D6D2-4FD0-BE0F-6791FAB3169A}">
      <dsp:nvSpPr>
        <dsp:cNvPr id="0" name=""/>
        <dsp:cNvSpPr/>
      </dsp:nvSpPr>
      <dsp:spPr>
        <a:xfrm>
          <a:off x="1488750" y="390473"/>
          <a:ext cx="4225619" cy="4225619"/>
        </a:xfrm>
        <a:custGeom>
          <a:avLst/>
          <a:gdLst/>
          <a:ahLst/>
          <a:cxnLst/>
          <a:rect l="0" t="0" r="0" b="0"/>
          <a:pathLst>
            <a:path>
              <a:moveTo>
                <a:pt x="190988" y="1234989"/>
              </a:moveTo>
              <a:arcTo wR="2112809" hR="2112809" stAng="12272956" swAng="135198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BD8479-746A-4B78-8BE3-B33DF4ADBCC5}" type="datetimeFigureOut">
              <a:rPr lang="en-US" smtClean="0"/>
              <a:pPr/>
              <a:t>12/19/2019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0EDC58-5E26-4320-830C-47E7D552774B}" type="slidenum">
              <a:rPr lang="en-US" smtClean="0"/>
              <a:pPr/>
              <a:t>‹#›</a:t>
            </a:fld>
            <a:endParaRPr lang="en-US"/>
          </a:p>
        </p:txBody>
      </p:sp>
    </p:spTree>
    <p:extLst>
      <p:ext uri="{BB962C8B-B14F-4D97-AF65-F5344CB8AC3E}">
        <p14:creationId xmlns:p14="http://schemas.microsoft.com/office/powerpoint/2010/main" val="2142669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9F4FC1-8ADC-4DD4-9275-9D51CE36171F}" type="slidenum">
              <a:rPr lang="en-US" smtClean="0"/>
              <a:pPr/>
              <a:t>10</a:t>
            </a:fld>
            <a:endParaRPr lang="en-US" dirty="0"/>
          </a:p>
        </p:txBody>
      </p:sp>
    </p:spTree>
    <p:extLst>
      <p:ext uri="{BB962C8B-B14F-4D97-AF65-F5344CB8AC3E}">
        <p14:creationId xmlns:p14="http://schemas.microsoft.com/office/powerpoint/2010/main" val="1992211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9F4FC1-8ADC-4DD4-9275-9D51CE36171F}" type="slidenum">
              <a:rPr lang="en-US" smtClean="0"/>
              <a:pPr/>
              <a:t>13</a:t>
            </a:fld>
            <a:endParaRPr lang="en-US" dirty="0"/>
          </a:p>
        </p:txBody>
      </p:sp>
    </p:spTree>
    <p:extLst>
      <p:ext uri="{BB962C8B-B14F-4D97-AF65-F5344CB8AC3E}">
        <p14:creationId xmlns:p14="http://schemas.microsoft.com/office/powerpoint/2010/main" val="3057231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19E175-65FD-4C79-8889-BB73CC476FB3}" type="slidenum">
              <a:rPr lang="en-US" smtClean="0"/>
              <a:pPr/>
              <a:t>17</a:t>
            </a:fld>
            <a:endParaRPr lang="en-US" dirty="0"/>
          </a:p>
        </p:txBody>
      </p:sp>
    </p:spTree>
    <p:extLst>
      <p:ext uri="{BB962C8B-B14F-4D97-AF65-F5344CB8AC3E}">
        <p14:creationId xmlns:p14="http://schemas.microsoft.com/office/powerpoint/2010/main" val="1962449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19E175-65FD-4C79-8889-BB73CC476FB3}" type="slidenum">
              <a:rPr lang="en-US" smtClean="0"/>
              <a:pPr/>
              <a:t>32</a:t>
            </a:fld>
            <a:endParaRPr lang="en-US" dirty="0"/>
          </a:p>
        </p:txBody>
      </p:sp>
    </p:spTree>
    <p:extLst>
      <p:ext uri="{BB962C8B-B14F-4D97-AF65-F5344CB8AC3E}">
        <p14:creationId xmlns:p14="http://schemas.microsoft.com/office/powerpoint/2010/main" val="4125293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1A0A540-2411-496B-8133-360846878AAE}" type="datetimeFigureOut">
              <a:rPr lang="en-US" smtClean="0"/>
              <a:pPr/>
              <a:t>12/19/2019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2CE2AF0-C0C4-42DB-A65D-A716A49A20B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1A0A540-2411-496B-8133-360846878AAE}"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E2AF0-C0C4-42DB-A65D-A716A49A20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1A0A540-2411-496B-8133-360846878AAE}"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E2AF0-C0C4-42DB-A65D-A716A49A20B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1A0A540-2411-496B-8133-360846878AAE}"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E2AF0-C0C4-42DB-A65D-A716A49A20B6}"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1A0A540-2411-496B-8133-360846878AAE}"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E2AF0-C0C4-42DB-A65D-A716A49A20B6}"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1A0A540-2411-496B-8133-360846878AAE}" type="datetimeFigureOut">
              <a:rPr lang="en-US" smtClean="0"/>
              <a:pPr/>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CE2AF0-C0C4-42DB-A65D-A716A49A20B6}"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1A0A540-2411-496B-8133-360846878AAE}" type="datetimeFigureOut">
              <a:rPr lang="en-US" smtClean="0"/>
              <a:pPr/>
              <a:t>12/19/2019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CE2AF0-C0C4-42DB-A65D-A716A49A20B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A0A540-2411-496B-8133-360846878AAE}" type="datetimeFigureOut">
              <a:rPr lang="en-US" smtClean="0"/>
              <a:pPr/>
              <a:t>12/19/2019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CE2AF0-C0C4-42DB-A65D-A716A49A20B6}"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A0A540-2411-496B-8133-360846878AAE}" type="datetimeFigureOut">
              <a:rPr lang="en-US" smtClean="0"/>
              <a:pPr/>
              <a:t>12/19/2019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CE2AF0-C0C4-42DB-A65D-A716A49A20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1A0A540-2411-496B-8133-360846878AAE}" type="datetimeFigureOut">
              <a:rPr lang="en-US" smtClean="0"/>
              <a:pPr/>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CE2AF0-C0C4-42DB-A65D-A716A49A20B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1A0A540-2411-496B-8133-360846878AAE}" type="datetimeFigureOut">
              <a:rPr lang="en-US" smtClean="0"/>
              <a:pPr/>
              <a:t>12/19/2019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2CE2AF0-C0C4-42DB-A65D-A716A49A20B6}"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1A0A540-2411-496B-8133-360846878AAE}" type="datetimeFigureOut">
              <a:rPr lang="en-US" smtClean="0"/>
              <a:pPr/>
              <a:t>12/19/2019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2CE2AF0-C0C4-42DB-A65D-A716A49A20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4" Type="http://schemas.openxmlformats.org/officeDocument/2006/relationships/image" Target="../media/image33.wmf"/></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noChangeAspect="1"/>
          </p:cNvGrpSpPr>
          <p:nvPr/>
        </p:nvGrpSpPr>
        <p:grpSpPr bwMode="auto">
          <a:xfrm>
            <a:off x="0" y="0"/>
            <a:ext cx="9144000" cy="6858000"/>
            <a:chOff x="-192" y="1070"/>
            <a:chExt cx="6528" cy="2788"/>
          </a:xfrm>
        </p:grpSpPr>
        <p:pic>
          <p:nvPicPr>
            <p:cNvPr id="28" name="Picture 6"/>
            <p:cNvPicPr>
              <a:picLocks noChangeAspect="1" noChangeArrowheads="1"/>
            </p:cNvPicPr>
            <p:nvPr/>
          </p:nvPicPr>
          <p:blipFill>
            <a:blip r:embed="rId2" cstate="print"/>
            <a:srcRect/>
            <a:stretch>
              <a:fillRect/>
            </a:stretch>
          </p:blipFill>
          <p:spPr bwMode="auto">
            <a:xfrm>
              <a:off x="-192" y="1070"/>
              <a:ext cx="6528" cy="2788"/>
            </a:xfrm>
            <a:prstGeom prst="rect">
              <a:avLst/>
            </a:prstGeom>
            <a:noFill/>
            <a:ln w="9525">
              <a:noFill/>
              <a:miter lim="800000"/>
              <a:headEnd/>
              <a:tailEnd/>
            </a:ln>
          </p:spPr>
        </p:pic>
        <p:sp>
          <p:nvSpPr>
            <p:cNvPr id="27" name="AutoShape 4"/>
            <p:cNvSpPr>
              <a:spLocks noChangeAspect="1" noChangeArrowheads="1" noTextEdit="1"/>
            </p:cNvSpPr>
            <p:nvPr/>
          </p:nvSpPr>
          <p:spPr bwMode="auto">
            <a:xfrm>
              <a:off x="0" y="1152"/>
              <a:ext cx="6336" cy="17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 name="Rectangle 4"/>
          <p:cNvSpPr/>
          <p:nvPr/>
        </p:nvSpPr>
        <p:spPr>
          <a:xfrm>
            <a:off x="4191000" y="5257800"/>
            <a:ext cx="4738255" cy="830997"/>
          </a:xfrm>
          <a:prstGeom prst="rect">
            <a:avLst/>
          </a:prstGeom>
        </p:spPr>
        <p:txBody>
          <a:bodyPr wrap="square">
            <a:spAutoFit/>
          </a:bodyPr>
          <a:lstStyle/>
          <a:p>
            <a:pPr algn="ctr"/>
            <a:r>
              <a:rPr lang="en-US" sz="4800" b="1" dirty="0">
                <a:ln>
                  <a:solidFill>
                    <a:schemeClr val="tx1"/>
                  </a:solidFill>
                </a:ln>
                <a:solidFill>
                  <a:srgbClr val="FF0000"/>
                </a:solidFill>
                <a:effectLst>
                  <a:outerShdw blurRad="50800" dist="38100" algn="tr" rotWithShape="0">
                    <a:prstClr val="black">
                      <a:alpha val="40000"/>
                    </a:prstClr>
                  </a:outerShdw>
                </a:effectLst>
                <a:latin typeface="Monotype Corsiva" pitchFamily="66" charset="0"/>
              </a:rPr>
              <a:t>Dr. Sanjeev Gupta</a:t>
            </a:r>
            <a:r>
              <a:rPr lang="en-US" dirty="0">
                <a:ln>
                  <a:solidFill>
                    <a:schemeClr val="tx1"/>
                  </a:solidFill>
                </a:ln>
                <a:solidFill>
                  <a:srgbClr val="FF0000"/>
                </a:solidFill>
                <a:latin typeface="Monotype Corsiva" pitchFamily="66" charset="0"/>
              </a:rPr>
              <a:t> </a:t>
            </a:r>
          </a:p>
        </p:txBody>
      </p:sp>
      <p:sp>
        <p:nvSpPr>
          <p:cNvPr id="11" name="Rectangle 10"/>
          <p:cNvSpPr/>
          <p:nvPr/>
        </p:nvSpPr>
        <p:spPr>
          <a:xfrm>
            <a:off x="0" y="914400"/>
            <a:ext cx="9144000" cy="2308324"/>
          </a:xfrm>
          <a:prstGeom prst="rect">
            <a:avLst/>
          </a:prstGeom>
        </p:spPr>
        <p:txBody>
          <a:bodyPr wrap="square">
            <a:spAutoFit/>
          </a:bodyPr>
          <a:lstStyle/>
          <a:p>
            <a:pPr algn="ctr"/>
            <a:r>
              <a:rPr lang="en-US" sz="7200" b="1" spc="50" dirty="0">
                <a:ln w="11430"/>
                <a:effectLst>
                  <a:outerShdw blurRad="76200" dist="50800" dir="5400000" algn="tl" rotWithShape="0">
                    <a:srgbClr val="000000">
                      <a:alpha val="65000"/>
                    </a:srgbClr>
                  </a:outerShdw>
                </a:effectLst>
                <a:latin typeface="Monotype Corsiva" pitchFamily="66" charset="0"/>
                <a:cs typeface="Times New Roman" pitchFamily="18" charset="0"/>
              </a:rPr>
              <a:t>Corporate Frauds and </a:t>
            </a:r>
          </a:p>
          <a:p>
            <a:pPr algn="ctr"/>
            <a:r>
              <a:rPr lang="en-US" sz="7200" b="1" spc="50" dirty="0">
                <a:ln w="11430"/>
                <a:effectLst>
                  <a:outerShdw blurRad="76200" dist="50800" dir="5400000" algn="tl" rotWithShape="0">
                    <a:srgbClr val="000000">
                      <a:alpha val="65000"/>
                    </a:srgbClr>
                  </a:outerShdw>
                </a:effectLst>
                <a:latin typeface="Monotype Corsiva" pitchFamily="66" charset="0"/>
                <a:cs typeface="Times New Roman" pitchFamily="18" charset="0"/>
              </a:rPr>
              <a:t>their Regulation in India</a:t>
            </a:r>
          </a:p>
        </p:txBody>
      </p:sp>
      <p:pic>
        <p:nvPicPr>
          <p:cNvPr id="1026" name="Picture 2" descr="http://bizna.co.ke/wp-content/uploads/2014/12/Money-grows-on-tre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24200"/>
            <a:ext cx="2286000" cy="37338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CEE9426-DF69-4247-B324-1D2E8FFD21B1}"/>
              </a:ext>
            </a:extLst>
          </p:cNvPr>
          <p:cNvSpPr txBox="1"/>
          <p:nvPr/>
        </p:nvSpPr>
        <p:spPr>
          <a:xfrm>
            <a:off x="5638800" y="94508"/>
            <a:ext cx="3353927" cy="338554"/>
          </a:xfrm>
          <a:prstGeom prst="rect">
            <a:avLst/>
          </a:prstGeom>
          <a:noFill/>
        </p:spPr>
        <p:txBody>
          <a:bodyPr wrap="square" rtlCol="0">
            <a:spAutoFit/>
          </a:bodyPr>
          <a:lstStyle/>
          <a:p>
            <a:r>
              <a:rPr lang="en-IN" sz="1600" b="1" i="1" dirty="0">
                <a:latin typeface="Times New Roman" panose="02020603050405020304" pitchFamily="18" charset="0"/>
                <a:cs typeface="Times New Roman" panose="02020603050405020304" pitchFamily="18" charset="0"/>
              </a:rPr>
              <a:t>           Only for Academic purposes</a:t>
            </a:r>
          </a:p>
        </p:txBody>
      </p:sp>
    </p:spTree>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038600" y="381000"/>
            <a:ext cx="3124200" cy="1371600"/>
            <a:chOff x="2050038" y="-56326"/>
            <a:chExt cx="2648490" cy="1083332"/>
          </a:xfrm>
          <a:blipFill>
            <a:blip r:embed="rId3"/>
            <a:tile tx="0" ty="0" sx="100000" sy="100000" flip="none" algn="tl"/>
          </a:blipFill>
          <a:scene3d>
            <a:camera prst="orthographicFront"/>
            <a:lightRig rig="flat" dir="t"/>
          </a:scene3d>
        </p:grpSpPr>
        <p:sp>
          <p:nvSpPr>
            <p:cNvPr id="3" name="Rounded Rectangle 2"/>
            <p:cNvSpPr/>
            <p:nvPr/>
          </p:nvSpPr>
          <p:spPr>
            <a:xfrm>
              <a:off x="2050038" y="-56326"/>
              <a:ext cx="2648490" cy="1083332"/>
            </a:xfrm>
            <a:prstGeom prst="roundRect">
              <a:avLst/>
            </a:prstGeom>
            <a:grpFill/>
            <a:ln>
              <a:solidFill>
                <a:schemeClr val="tx1"/>
              </a:solidFill>
            </a:ln>
          </p:spPr>
          <p:style>
            <a:lnRef idx="1">
              <a:schemeClr val="accent6"/>
            </a:lnRef>
            <a:fillRef idx="2">
              <a:schemeClr val="accent6"/>
            </a:fillRef>
            <a:effectRef idx="1">
              <a:schemeClr val="accent6"/>
            </a:effectRef>
            <a:fontRef idx="minor">
              <a:schemeClr val="dk1"/>
            </a:fontRef>
          </p:style>
        </p:sp>
        <p:sp>
          <p:nvSpPr>
            <p:cNvPr id="4" name="Rounded Rectangle 4"/>
            <p:cNvSpPr/>
            <p:nvPr/>
          </p:nvSpPr>
          <p:spPr>
            <a:xfrm>
              <a:off x="2114635" y="2403"/>
              <a:ext cx="2519295" cy="964418"/>
            </a:xfrm>
            <a:prstGeom prst="rect">
              <a:avLst/>
            </a:prstGeom>
            <a:grpFill/>
            <a:ln>
              <a:solidFill>
                <a:schemeClr val="tx1"/>
              </a:solidFill>
            </a:ln>
          </p:spPr>
          <p:style>
            <a:lnRef idx="1">
              <a:schemeClr val="accent6"/>
            </a:lnRef>
            <a:fillRef idx="2">
              <a:schemeClr val="accent6"/>
            </a:fillRef>
            <a:effectRef idx="1">
              <a:schemeClr val="accent6"/>
            </a:effectRef>
            <a:fontRef idx="minor">
              <a:schemeClr val="dk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2000" b="1" u="sng" kern="1200" dirty="0">
                  <a:solidFill>
                    <a:schemeClr val="accent6">
                      <a:lumMod val="50000"/>
                    </a:schemeClr>
                  </a:solidFill>
                  <a:latin typeface="Comic Sans MS" pitchFamily="66" charset="0"/>
                </a:rPr>
                <a:t>BRIBERY    </a:t>
              </a:r>
            </a:p>
            <a:p>
              <a:pPr lvl="0" algn="ctr" defTabSz="711200">
                <a:lnSpc>
                  <a:spcPct val="90000"/>
                </a:lnSpc>
                <a:spcBef>
                  <a:spcPct val="0"/>
                </a:spcBef>
                <a:spcAft>
                  <a:spcPct val="35000"/>
                </a:spcAft>
              </a:pPr>
              <a:r>
                <a:rPr lang="en-US" sz="2000" b="1" u="sng" kern="1200" dirty="0">
                  <a:solidFill>
                    <a:schemeClr val="accent6">
                      <a:lumMod val="50000"/>
                    </a:schemeClr>
                  </a:solidFill>
                  <a:latin typeface="Comic Sans MS" pitchFamily="66" charset="0"/>
                </a:rPr>
                <a:t>&amp; </a:t>
              </a:r>
            </a:p>
            <a:p>
              <a:pPr lvl="0" algn="ctr" defTabSz="711200">
                <a:lnSpc>
                  <a:spcPct val="90000"/>
                </a:lnSpc>
                <a:spcBef>
                  <a:spcPct val="0"/>
                </a:spcBef>
                <a:spcAft>
                  <a:spcPct val="35000"/>
                </a:spcAft>
              </a:pPr>
              <a:r>
                <a:rPr lang="en-US" sz="2000" b="1" u="sng" kern="1200" dirty="0">
                  <a:solidFill>
                    <a:schemeClr val="accent6">
                      <a:lumMod val="50000"/>
                    </a:schemeClr>
                  </a:solidFill>
                  <a:latin typeface="Comic Sans MS" pitchFamily="66" charset="0"/>
                </a:rPr>
                <a:t>CORRUPTION</a:t>
              </a:r>
            </a:p>
          </p:txBody>
        </p:sp>
      </p:grpSp>
      <p:sp>
        <p:nvSpPr>
          <p:cNvPr id="6" name="Rectangle 5"/>
          <p:cNvSpPr/>
          <p:nvPr/>
        </p:nvSpPr>
        <p:spPr>
          <a:xfrm>
            <a:off x="533400" y="2667000"/>
            <a:ext cx="2895600" cy="685800"/>
          </a:xfrm>
          <a:prstGeom prst="rect">
            <a:avLst/>
          </a:prstGeom>
          <a:solidFill>
            <a:schemeClr val="bg2">
              <a:lumMod val="90000"/>
            </a:schemeClr>
          </a:solidFill>
          <a:ln>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i="1" dirty="0">
                <a:solidFill>
                  <a:schemeClr val="accent6">
                    <a:lumMod val="50000"/>
                  </a:schemeClr>
                </a:solidFill>
                <a:latin typeface="Comic Sans MS" pitchFamily="66" charset="0"/>
              </a:rPr>
              <a:t>Cash or in Kind</a:t>
            </a:r>
          </a:p>
        </p:txBody>
      </p:sp>
      <p:sp>
        <p:nvSpPr>
          <p:cNvPr id="7" name="Rectangle 6"/>
          <p:cNvSpPr/>
          <p:nvPr/>
        </p:nvSpPr>
        <p:spPr>
          <a:xfrm>
            <a:off x="3733800" y="2667000"/>
            <a:ext cx="2895600" cy="685800"/>
          </a:xfrm>
          <a:prstGeom prst="rect">
            <a:avLst/>
          </a:prstGeom>
          <a:solidFill>
            <a:schemeClr val="accent6">
              <a:lumMod val="40000"/>
              <a:lumOff val="60000"/>
            </a:schemeClr>
          </a:solidFill>
          <a:ln>
            <a:solidFill>
              <a:schemeClr val="accent6">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i="1" dirty="0">
                <a:solidFill>
                  <a:schemeClr val="accent6">
                    <a:lumMod val="50000"/>
                  </a:schemeClr>
                </a:solidFill>
                <a:latin typeface="Comic Sans MS" pitchFamily="66" charset="0"/>
              </a:rPr>
              <a:t>Procurement Fraud</a:t>
            </a:r>
          </a:p>
        </p:txBody>
      </p:sp>
      <p:sp>
        <p:nvSpPr>
          <p:cNvPr id="8" name="Rectangle 7"/>
          <p:cNvSpPr/>
          <p:nvPr/>
        </p:nvSpPr>
        <p:spPr>
          <a:xfrm>
            <a:off x="6248400" y="3886200"/>
            <a:ext cx="2743200" cy="685800"/>
          </a:xfrm>
          <a:prstGeom prst="rect">
            <a:avLst/>
          </a:prstGeom>
          <a:solidFill>
            <a:schemeClr val="bg2"/>
          </a:solidFill>
          <a:ln>
            <a:solidFill>
              <a:schemeClr val="accent6">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i="1" dirty="0">
                <a:solidFill>
                  <a:schemeClr val="accent6">
                    <a:lumMod val="50000"/>
                  </a:schemeClr>
                </a:solidFill>
                <a:latin typeface="Comic Sans MS" pitchFamily="66" charset="0"/>
              </a:rPr>
              <a:t>Collusion among vendors</a:t>
            </a:r>
          </a:p>
        </p:txBody>
      </p:sp>
      <p:sp>
        <p:nvSpPr>
          <p:cNvPr id="9" name="Rectangle 8"/>
          <p:cNvSpPr/>
          <p:nvPr/>
        </p:nvSpPr>
        <p:spPr>
          <a:xfrm>
            <a:off x="3200400" y="3886200"/>
            <a:ext cx="2895600" cy="685800"/>
          </a:xfrm>
          <a:prstGeom prst="rect">
            <a:avLst/>
          </a:prstGeom>
          <a:solidFill>
            <a:schemeClr val="bg2"/>
          </a:solidFill>
          <a:ln>
            <a:solidFill>
              <a:schemeClr val="accent6">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i="1" dirty="0">
                <a:solidFill>
                  <a:schemeClr val="accent6">
                    <a:lumMod val="50000"/>
                  </a:schemeClr>
                </a:solidFill>
                <a:latin typeface="Comic Sans MS" pitchFamily="66" charset="0"/>
              </a:rPr>
              <a:t>Vendor fraud</a:t>
            </a:r>
          </a:p>
        </p:txBody>
      </p:sp>
      <p:sp>
        <p:nvSpPr>
          <p:cNvPr id="10" name="Rectangle 9"/>
          <p:cNvSpPr/>
          <p:nvPr/>
        </p:nvSpPr>
        <p:spPr>
          <a:xfrm>
            <a:off x="228600" y="3886200"/>
            <a:ext cx="2819400" cy="685800"/>
          </a:xfrm>
          <a:prstGeom prst="rect">
            <a:avLst/>
          </a:prstGeom>
          <a:solidFill>
            <a:schemeClr val="bg2"/>
          </a:solidFill>
          <a:ln>
            <a:solidFill>
              <a:schemeClr val="accent6">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i="1" dirty="0">
                <a:solidFill>
                  <a:schemeClr val="accent6">
                    <a:lumMod val="50000"/>
                  </a:schemeClr>
                </a:solidFill>
                <a:latin typeface="Comic Sans MS" pitchFamily="66" charset="0"/>
              </a:rPr>
              <a:t>Collusion between employee and vendor</a:t>
            </a:r>
          </a:p>
        </p:txBody>
      </p:sp>
      <p:cxnSp>
        <p:nvCxnSpPr>
          <p:cNvPr id="14" name="Straight Connector 13"/>
          <p:cNvCxnSpPr/>
          <p:nvPr/>
        </p:nvCxnSpPr>
        <p:spPr>
          <a:xfrm rot="5400000">
            <a:off x="5181600" y="2209800"/>
            <a:ext cx="914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2666208" y="2438399"/>
            <a:ext cx="457994" cy="7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895600" y="2209800"/>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371308" y="3619499"/>
            <a:ext cx="534194" cy="7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895600" y="3581400"/>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562600" y="3581400"/>
            <a:ext cx="3352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2743597" y="3733402"/>
            <a:ext cx="304800" cy="7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8763397" y="3733402"/>
            <a:ext cx="304800" cy="7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descr="Bribery (1).jpg"/>
          <p:cNvPicPr>
            <a:picLocks noChangeAspect="1"/>
          </p:cNvPicPr>
          <p:nvPr/>
        </p:nvPicPr>
        <p:blipFill>
          <a:blip r:embed="rId4"/>
          <a:stretch>
            <a:fillRect/>
          </a:stretch>
        </p:blipFill>
        <p:spPr>
          <a:xfrm>
            <a:off x="4876800" y="4800600"/>
            <a:ext cx="3352800" cy="1676400"/>
          </a:xfrm>
          <a:prstGeom prst="rect">
            <a:avLst/>
          </a:prstGeom>
          <a:ln w="38100">
            <a:solidFill>
              <a:schemeClr val="tx1"/>
            </a:solidFill>
          </a:ln>
        </p:spPr>
      </p:pic>
    </p:spTree>
  </p:cSld>
  <p:clrMapOvr>
    <a:masterClrMapping/>
  </p:clrMapOvr>
  <p:transition>
    <p:diamon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33400" y="1143000"/>
            <a:ext cx="2590800" cy="381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i="1" dirty="0">
                <a:solidFill>
                  <a:schemeClr val="accent6">
                    <a:lumMod val="50000"/>
                  </a:schemeClr>
                </a:solidFill>
                <a:latin typeface="Comic Sans MS" pitchFamily="66" charset="0"/>
              </a:rPr>
              <a:t>Receipts</a:t>
            </a:r>
          </a:p>
        </p:txBody>
      </p:sp>
      <p:sp>
        <p:nvSpPr>
          <p:cNvPr id="13" name="Rectangle 12"/>
          <p:cNvSpPr/>
          <p:nvPr/>
        </p:nvSpPr>
        <p:spPr>
          <a:xfrm>
            <a:off x="1371600" y="1600200"/>
            <a:ext cx="1828800" cy="381000"/>
          </a:xfrm>
          <a:prstGeom prst="rect">
            <a:avLst/>
          </a:prstGeom>
          <a:solidFill>
            <a:schemeClr val="bg1"/>
          </a:solidFill>
          <a:ln>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i="1" dirty="0">
                <a:solidFill>
                  <a:schemeClr val="accent6">
                    <a:lumMod val="50000"/>
                  </a:schemeClr>
                </a:solidFill>
                <a:latin typeface="Comic Sans MS" pitchFamily="66" charset="0"/>
              </a:rPr>
              <a:t>Skimming</a:t>
            </a:r>
          </a:p>
        </p:txBody>
      </p:sp>
      <p:sp>
        <p:nvSpPr>
          <p:cNvPr id="14" name="Rectangle 13"/>
          <p:cNvSpPr/>
          <p:nvPr/>
        </p:nvSpPr>
        <p:spPr>
          <a:xfrm>
            <a:off x="1371600" y="2057400"/>
            <a:ext cx="1828800" cy="381000"/>
          </a:xfrm>
          <a:prstGeom prst="rect">
            <a:avLst/>
          </a:prstGeom>
          <a:solidFill>
            <a:schemeClr val="bg1"/>
          </a:solidFill>
          <a:ln>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i="1" dirty="0">
                <a:solidFill>
                  <a:schemeClr val="accent6">
                    <a:lumMod val="50000"/>
                  </a:schemeClr>
                </a:solidFill>
                <a:latin typeface="Comic Sans MS" pitchFamily="66" charset="0"/>
              </a:rPr>
              <a:t>Larceny</a:t>
            </a:r>
          </a:p>
        </p:txBody>
      </p:sp>
      <p:sp>
        <p:nvSpPr>
          <p:cNvPr id="15" name="Rectangle 14"/>
          <p:cNvSpPr/>
          <p:nvPr/>
        </p:nvSpPr>
        <p:spPr>
          <a:xfrm>
            <a:off x="5486400" y="2819400"/>
            <a:ext cx="3352800" cy="609600"/>
          </a:xfrm>
          <a:prstGeom prst="rect">
            <a:avLst/>
          </a:prstGeom>
          <a:solidFill>
            <a:schemeClr val="bg1"/>
          </a:solidFill>
          <a:ln>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i="1" dirty="0">
                <a:solidFill>
                  <a:schemeClr val="accent6">
                    <a:lumMod val="50000"/>
                  </a:schemeClr>
                </a:solidFill>
                <a:latin typeface="Comic Sans MS" pitchFamily="66" charset="0"/>
              </a:rPr>
              <a:t>False sales Leads missing inventory</a:t>
            </a:r>
          </a:p>
        </p:txBody>
      </p:sp>
      <p:sp>
        <p:nvSpPr>
          <p:cNvPr id="16" name="Rectangle 15"/>
          <p:cNvSpPr/>
          <p:nvPr/>
        </p:nvSpPr>
        <p:spPr>
          <a:xfrm>
            <a:off x="5486400" y="1981200"/>
            <a:ext cx="3352800" cy="609600"/>
          </a:xfrm>
          <a:prstGeom prst="rect">
            <a:avLst/>
          </a:prstGeom>
          <a:solidFill>
            <a:schemeClr val="bg1"/>
          </a:solidFill>
          <a:ln>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i="1" dirty="0">
                <a:solidFill>
                  <a:schemeClr val="accent6">
                    <a:lumMod val="50000"/>
                  </a:schemeClr>
                </a:solidFill>
                <a:latin typeface="Comic Sans MS" pitchFamily="66" charset="0"/>
              </a:rPr>
              <a:t>Falsifying receiving leads missing inventory</a:t>
            </a:r>
          </a:p>
        </p:txBody>
      </p:sp>
      <p:sp>
        <p:nvSpPr>
          <p:cNvPr id="17" name="Rectangle 16"/>
          <p:cNvSpPr/>
          <p:nvPr/>
        </p:nvSpPr>
        <p:spPr>
          <a:xfrm>
            <a:off x="304800" y="685800"/>
            <a:ext cx="1981200" cy="381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i="1" dirty="0">
                <a:solidFill>
                  <a:schemeClr val="accent6">
                    <a:lumMod val="50000"/>
                  </a:schemeClr>
                </a:solidFill>
                <a:latin typeface="Comic Sans MS" pitchFamily="66" charset="0"/>
              </a:rPr>
              <a:t>Cash Frauds</a:t>
            </a:r>
          </a:p>
        </p:txBody>
      </p:sp>
      <p:sp>
        <p:nvSpPr>
          <p:cNvPr id="18" name="Rectangle 17"/>
          <p:cNvSpPr/>
          <p:nvPr/>
        </p:nvSpPr>
        <p:spPr>
          <a:xfrm>
            <a:off x="4648200" y="762000"/>
            <a:ext cx="2438400" cy="381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i="1" dirty="0">
                <a:solidFill>
                  <a:schemeClr val="accent6">
                    <a:lumMod val="50000"/>
                  </a:schemeClr>
                </a:solidFill>
                <a:latin typeface="Comic Sans MS" pitchFamily="66" charset="0"/>
              </a:rPr>
              <a:t>Non-Cash Frauds</a:t>
            </a:r>
          </a:p>
        </p:txBody>
      </p:sp>
      <p:sp>
        <p:nvSpPr>
          <p:cNvPr id="19" name="Rectangle 18"/>
          <p:cNvSpPr/>
          <p:nvPr/>
        </p:nvSpPr>
        <p:spPr>
          <a:xfrm>
            <a:off x="5029200" y="1447800"/>
            <a:ext cx="2667000" cy="38100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i="1" dirty="0">
                <a:solidFill>
                  <a:schemeClr val="accent6">
                    <a:lumMod val="50000"/>
                  </a:schemeClr>
                </a:solidFill>
                <a:latin typeface="Comic Sans MS" pitchFamily="66" charset="0"/>
              </a:rPr>
              <a:t>Theft of Inventory</a:t>
            </a:r>
          </a:p>
        </p:txBody>
      </p:sp>
      <p:sp>
        <p:nvSpPr>
          <p:cNvPr id="20" name="Rectangle 19"/>
          <p:cNvSpPr/>
          <p:nvPr/>
        </p:nvSpPr>
        <p:spPr>
          <a:xfrm>
            <a:off x="5486400" y="4343400"/>
            <a:ext cx="3505200" cy="914400"/>
          </a:xfrm>
          <a:prstGeom prst="rect">
            <a:avLst/>
          </a:prstGeom>
          <a:solidFill>
            <a:schemeClr val="bg1"/>
          </a:solidFill>
          <a:ln>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i="1" dirty="0">
                <a:solidFill>
                  <a:schemeClr val="accent6">
                    <a:lumMod val="50000"/>
                  </a:schemeClr>
                </a:solidFill>
                <a:latin typeface="Comic Sans MS" pitchFamily="66" charset="0"/>
              </a:rPr>
              <a:t>Fraudently write off by scrap,junk or destroyed etc. </a:t>
            </a:r>
          </a:p>
        </p:txBody>
      </p:sp>
      <p:sp>
        <p:nvSpPr>
          <p:cNvPr id="21" name="Rectangle 20"/>
          <p:cNvSpPr/>
          <p:nvPr/>
        </p:nvSpPr>
        <p:spPr>
          <a:xfrm>
            <a:off x="533400" y="2514600"/>
            <a:ext cx="2590800" cy="381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i="1" dirty="0">
                <a:solidFill>
                  <a:schemeClr val="accent6">
                    <a:lumMod val="50000"/>
                  </a:schemeClr>
                </a:solidFill>
                <a:latin typeface="Comic Sans MS" pitchFamily="66" charset="0"/>
              </a:rPr>
              <a:t>Disbursement</a:t>
            </a:r>
          </a:p>
        </p:txBody>
      </p:sp>
      <p:sp>
        <p:nvSpPr>
          <p:cNvPr id="22" name="Rectangle 21"/>
          <p:cNvSpPr/>
          <p:nvPr/>
        </p:nvSpPr>
        <p:spPr>
          <a:xfrm>
            <a:off x="5181600" y="3657600"/>
            <a:ext cx="3124200" cy="38100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000" b="1" i="1" dirty="0">
              <a:solidFill>
                <a:schemeClr val="accent6">
                  <a:lumMod val="50000"/>
                </a:schemeClr>
              </a:solidFill>
              <a:latin typeface="Comic Sans MS" pitchFamily="66" charset="0"/>
            </a:endParaRPr>
          </a:p>
          <a:p>
            <a:pPr algn="ctr"/>
            <a:r>
              <a:rPr lang="en-US" sz="2000" b="1" i="1" dirty="0">
                <a:solidFill>
                  <a:schemeClr val="accent6">
                    <a:lumMod val="50000"/>
                  </a:schemeClr>
                </a:solidFill>
                <a:latin typeface="Comic Sans MS" pitchFamily="66" charset="0"/>
              </a:rPr>
              <a:t>Theft of Fixed Assets</a:t>
            </a:r>
          </a:p>
          <a:p>
            <a:pPr algn="ctr"/>
            <a:endParaRPr lang="en-US" sz="2000" b="1" i="1" dirty="0">
              <a:solidFill>
                <a:schemeClr val="accent6">
                  <a:lumMod val="50000"/>
                </a:schemeClr>
              </a:solidFill>
              <a:latin typeface="Comic Sans MS" pitchFamily="66" charset="0"/>
            </a:endParaRPr>
          </a:p>
        </p:txBody>
      </p:sp>
      <p:sp>
        <p:nvSpPr>
          <p:cNvPr id="28" name="Rounded Rectangle 27"/>
          <p:cNvSpPr/>
          <p:nvPr/>
        </p:nvSpPr>
        <p:spPr>
          <a:xfrm>
            <a:off x="1600200" y="152400"/>
            <a:ext cx="6553200" cy="457200"/>
          </a:xfrm>
          <a:prstGeom prst="roundRect">
            <a:avLst/>
          </a:prstGeom>
          <a:blipFill>
            <a:blip r:embed="rId2"/>
            <a:tile tx="0" ty="0" sx="100000" sy="100000" flip="none" algn="tl"/>
          </a:blipFill>
          <a:ln>
            <a:solidFill>
              <a:srgbClr val="002060"/>
            </a:solidFill>
          </a:ln>
          <a:scene3d>
            <a:camera prst="orthographicFront"/>
            <a:lightRig rig="flat" dir="t"/>
          </a:scene3d>
        </p:spPr>
        <p:style>
          <a:lnRef idx="1">
            <a:schemeClr val="accent6"/>
          </a:lnRef>
          <a:fillRef idx="2">
            <a:schemeClr val="accent6"/>
          </a:fillRef>
          <a:effectRef idx="1">
            <a:schemeClr val="accent6"/>
          </a:effectRef>
          <a:fontRef idx="minor">
            <a:schemeClr val="dk1"/>
          </a:fontRef>
        </p:style>
        <p:txBody>
          <a:bodyPr/>
          <a:lstStyle/>
          <a:p>
            <a:r>
              <a:rPr lang="en-US" b="1" i="1" dirty="0">
                <a:solidFill>
                  <a:schemeClr val="accent6">
                    <a:lumMod val="50000"/>
                  </a:schemeClr>
                </a:solidFill>
                <a:latin typeface="Comic Sans MS" pitchFamily="66" charset="0"/>
              </a:rPr>
              <a:t>          </a:t>
            </a:r>
            <a:r>
              <a:rPr lang="en-US" sz="2000" b="1" i="1" dirty="0">
                <a:solidFill>
                  <a:srgbClr val="7030A0"/>
                </a:solidFill>
                <a:latin typeface="Comic Sans MS" pitchFamily="66" charset="0"/>
              </a:rPr>
              <a:t>MISSAPPROPRIATION OF ASSETS</a:t>
            </a:r>
            <a:endParaRPr lang="en-US" sz="2000" dirty="0">
              <a:solidFill>
                <a:srgbClr val="7030A0"/>
              </a:solidFill>
            </a:endParaRPr>
          </a:p>
        </p:txBody>
      </p:sp>
      <p:sp>
        <p:nvSpPr>
          <p:cNvPr id="30" name="Rectangle 29"/>
          <p:cNvSpPr/>
          <p:nvPr/>
        </p:nvSpPr>
        <p:spPr>
          <a:xfrm>
            <a:off x="5791200" y="304800"/>
            <a:ext cx="3048000" cy="369332"/>
          </a:xfrm>
          <a:prstGeom prst="rect">
            <a:avLst/>
          </a:prstGeom>
        </p:spPr>
        <p:txBody>
          <a:bodyPr wrap="square">
            <a:spAutoFit/>
          </a:bodyPr>
          <a:lstStyle/>
          <a:p>
            <a:pPr algn="ctr"/>
            <a:r>
              <a:rPr lang="en-US" b="1" i="1" dirty="0">
                <a:solidFill>
                  <a:schemeClr val="accent6">
                    <a:lumMod val="50000"/>
                  </a:schemeClr>
                </a:solidFill>
                <a:latin typeface="Comic Sans MS" pitchFamily="66" charset="0"/>
              </a:rPr>
              <a:t> </a:t>
            </a:r>
            <a:endParaRPr lang="en-US" sz="2000" b="1" i="1" dirty="0">
              <a:solidFill>
                <a:schemeClr val="accent6">
                  <a:lumMod val="50000"/>
                </a:schemeClr>
              </a:solidFill>
              <a:latin typeface="Comic Sans MS" pitchFamily="66" charset="0"/>
            </a:endParaRPr>
          </a:p>
        </p:txBody>
      </p:sp>
      <p:sp>
        <p:nvSpPr>
          <p:cNvPr id="33" name="Rectangle 32"/>
          <p:cNvSpPr/>
          <p:nvPr/>
        </p:nvSpPr>
        <p:spPr>
          <a:xfrm>
            <a:off x="1371600" y="5334000"/>
            <a:ext cx="2514600" cy="381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i="1" dirty="0">
                <a:solidFill>
                  <a:schemeClr val="accent6">
                    <a:lumMod val="50000"/>
                  </a:schemeClr>
                </a:solidFill>
                <a:latin typeface="Comic Sans MS" pitchFamily="66" charset="0"/>
              </a:rPr>
              <a:t>Cheque Tempering</a:t>
            </a:r>
          </a:p>
        </p:txBody>
      </p:sp>
      <p:sp>
        <p:nvSpPr>
          <p:cNvPr id="34" name="Rectangle 33"/>
          <p:cNvSpPr/>
          <p:nvPr/>
        </p:nvSpPr>
        <p:spPr>
          <a:xfrm>
            <a:off x="1371600" y="4724400"/>
            <a:ext cx="3352800" cy="5334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i="1" dirty="0">
                <a:solidFill>
                  <a:schemeClr val="accent6">
                    <a:lumMod val="50000"/>
                  </a:schemeClr>
                </a:solidFill>
                <a:latin typeface="Comic Sans MS" pitchFamily="66" charset="0"/>
              </a:rPr>
              <a:t>Fraudently Credit Card Transactions</a:t>
            </a:r>
          </a:p>
        </p:txBody>
      </p:sp>
      <p:sp>
        <p:nvSpPr>
          <p:cNvPr id="35" name="Rectangle 34"/>
          <p:cNvSpPr/>
          <p:nvPr/>
        </p:nvSpPr>
        <p:spPr>
          <a:xfrm>
            <a:off x="1371600" y="4267200"/>
            <a:ext cx="2895600" cy="381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i="1" dirty="0">
                <a:solidFill>
                  <a:schemeClr val="accent6">
                    <a:lumMod val="50000"/>
                  </a:schemeClr>
                </a:solidFill>
                <a:latin typeface="Comic Sans MS" pitchFamily="66" charset="0"/>
              </a:rPr>
              <a:t>False wireTransaction</a:t>
            </a:r>
          </a:p>
        </p:txBody>
      </p:sp>
      <p:sp>
        <p:nvSpPr>
          <p:cNvPr id="36" name="Rectangle 35"/>
          <p:cNvSpPr/>
          <p:nvPr/>
        </p:nvSpPr>
        <p:spPr>
          <a:xfrm>
            <a:off x="838200" y="3657600"/>
            <a:ext cx="3124200" cy="533400"/>
          </a:xfrm>
          <a:prstGeom prst="rect">
            <a:avLst/>
          </a:prstGeom>
          <a:solidFill>
            <a:schemeClr val="bg1"/>
          </a:solidFill>
          <a:ln>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i="1" dirty="0">
                <a:solidFill>
                  <a:schemeClr val="accent6">
                    <a:lumMod val="50000"/>
                  </a:schemeClr>
                </a:solidFill>
                <a:latin typeface="Comic Sans MS" pitchFamily="66" charset="0"/>
              </a:rPr>
              <a:t>Pay Money Under False Premises</a:t>
            </a:r>
          </a:p>
        </p:txBody>
      </p:sp>
      <p:sp>
        <p:nvSpPr>
          <p:cNvPr id="37" name="Rectangle 36"/>
          <p:cNvSpPr/>
          <p:nvPr/>
        </p:nvSpPr>
        <p:spPr>
          <a:xfrm>
            <a:off x="838200" y="5791200"/>
            <a:ext cx="3429000" cy="381000"/>
          </a:xfrm>
          <a:prstGeom prst="rect">
            <a:avLst/>
          </a:prstGeom>
          <a:solidFill>
            <a:schemeClr val="bg1"/>
          </a:solidFill>
          <a:ln>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i="1" dirty="0">
                <a:solidFill>
                  <a:schemeClr val="accent6">
                    <a:lumMod val="50000"/>
                  </a:schemeClr>
                </a:solidFill>
                <a:latin typeface="Comic Sans MS" pitchFamily="66" charset="0"/>
              </a:rPr>
              <a:t>Manipulation of Pay Rolls</a:t>
            </a:r>
          </a:p>
        </p:txBody>
      </p:sp>
      <p:sp>
        <p:nvSpPr>
          <p:cNvPr id="38" name="Rectangle 37"/>
          <p:cNvSpPr/>
          <p:nvPr/>
        </p:nvSpPr>
        <p:spPr>
          <a:xfrm>
            <a:off x="838200" y="2971800"/>
            <a:ext cx="3124200" cy="609600"/>
          </a:xfrm>
          <a:prstGeom prst="rect">
            <a:avLst/>
          </a:prstGeom>
          <a:solidFill>
            <a:schemeClr val="bg1"/>
          </a:solidFill>
          <a:ln>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i="1" dirty="0">
                <a:solidFill>
                  <a:schemeClr val="accent6">
                    <a:lumMod val="50000"/>
                  </a:schemeClr>
                </a:solidFill>
                <a:latin typeface="Comic Sans MS" pitchFamily="66" charset="0"/>
              </a:rPr>
              <a:t>Manipulate legitimate Vendors</a:t>
            </a:r>
          </a:p>
        </p:txBody>
      </p:sp>
      <p:sp>
        <p:nvSpPr>
          <p:cNvPr id="39" name="Rectangle 38"/>
          <p:cNvSpPr/>
          <p:nvPr/>
        </p:nvSpPr>
        <p:spPr>
          <a:xfrm>
            <a:off x="838200" y="6248400"/>
            <a:ext cx="3429000" cy="609600"/>
          </a:xfrm>
          <a:prstGeom prst="rect">
            <a:avLst/>
          </a:prstGeom>
          <a:solidFill>
            <a:schemeClr val="bg1"/>
          </a:solidFill>
          <a:ln>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i="1" dirty="0">
                <a:solidFill>
                  <a:schemeClr val="accent6">
                    <a:lumMod val="50000"/>
                  </a:schemeClr>
                </a:solidFill>
                <a:latin typeface="Comic Sans MS" pitchFamily="66" charset="0"/>
              </a:rPr>
              <a:t>Creation of shell Companies</a:t>
            </a:r>
          </a:p>
        </p:txBody>
      </p:sp>
      <p:cxnSp>
        <p:nvCxnSpPr>
          <p:cNvPr id="43" name="Straight Connector 42"/>
          <p:cNvCxnSpPr/>
          <p:nvPr/>
        </p:nvCxnSpPr>
        <p:spPr>
          <a:xfrm rot="5400000">
            <a:off x="-418307" y="1866108"/>
            <a:ext cx="1600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1181100" y="4686300"/>
            <a:ext cx="3581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457200" y="1905000"/>
            <a:ext cx="762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343695" y="4837908"/>
            <a:ext cx="1295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3544095" y="2475708"/>
            <a:ext cx="2667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4877595" y="4418808"/>
            <a:ext cx="762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38200" y="1828800"/>
            <a:ext cx="533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838200" y="2286000"/>
            <a:ext cx="533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4876800" y="1600200"/>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0">
            <a:off x="4534695" y="2475708"/>
            <a:ext cx="1295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endCxn id="16" idx="1"/>
          </p:cNvCxnSpPr>
          <p:nvPr/>
        </p:nvCxnSpPr>
        <p:spPr>
          <a:xfrm>
            <a:off x="5181600" y="2286000"/>
            <a:ext cx="304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5181600" y="3124200"/>
            <a:ext cx="304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4876800" y="3810000"/>
            <a:ext cx="304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endCxn id="20" idx="1"/>
          </p:cNvCxnSpPr>
          <p:nvPr/>
        </p:nvCxnSpPr>
        <p:spPr>
          <a:xfrm>
            <a:off x="5257800" y="48006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5715000" y="52578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609600" y="60198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609600" y="64770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990600" y="4495800"/>
            <a:ext cx="381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990600" y="4953000"/>
            <a:ext cx="381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990600" y="5486400"/>
            <a:ext cx="381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381000" y="1295400"/>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381000" y="2667000"/>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609600" y="39624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609600" y="32766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 y="152400"/>
            <a:ext cx="8077200" cy="457200"/>
          </a:xfrm>
          <a:prstGeom prst="roundRect">
            <a:avLst/>
          </a:prstGeom>
          <a:blipFill>
            <a:blip r:embed="rId2"/>
            <a:tile tx="0" ty="0" sx="100000" sy="100000" flip="none" algn="tl"/>
          </a:blipFill>
          <a:ln>
            <a:solidFill>
              <a:srgbClr val="002060"/>
            </a:solidFill>
          </a:ln>
          <a:scene3d>
            <a:camera prst="orthographicFront"/>
            <a:lightRig rig="flat" dir="t"/>
          </a:scene3d>
        </p:spPr>
        <p:style>
          <a:lnRef idx="1">
            <a:schemeClr val="accent6"/>
          </a:lnRef>
          <a:fillRef idx="2">
            <a:schemeClr val="accent6"/>
          </a:fillRef>
          <a:effectRef idx="1">
            <a:schemeClr val="accent6"/>
          </a:effectRef>
          <a:fontRef idx="minor">
            <a:schemeClr val="dk1"/>
          </a:fontRef>
        </p:style>
        <p:txBody>
          <a:bodyPr/>
          <a:lstStyle/>
          <a:p>
            <a:r>
              <a:rPr lang="en-US" b="1" i="1" dirty="0">
                <a:solidFill>
                  <a:schemeClr val="accent6">
                    <a:lumMod val="50000"/>
                  </a:schemeClr>
                </a:solidFill>
                <a:latin typeface="Comic Sans MS" pitchFamily="66" charset="0"/>
              </a:rPr>
              <a:t>          </a:t>
            </a:r>
            <a:r>
              <a:rPr lang="en-US" sz="2800" b="1" i="1" dirty="0">
                <a:solidFill>
                  <a:srgbClr val="7030A0"/>
                </a:solidFill>
                <a:latin typeface="Monotype Corsiva" pitchFamily="66" charset="0"/>
              </a:rPr>
              <a:t>FINANCIAL  STATEMENT    FRAUDS</a:t>
            </a:r>
            <a:endParaRPr lang="en-US" sz="2800" dirty="0">
              <a:solidFill>
                <a:srgbClr val="7030A0"/>
              </a:solidFill>
              <a:latin typeface="Monotype Corsiva" pitchFamily="66" charset="0"/>
            </a:endParaRPr>
          </a:p>
        </p:txBody>
      </p:sp>
      <p:sp>
        <p:nvSpPr>
          <p:cNvPr id="6" name="Rectangle 5"/>
          <p:cNvSpPr/>
          <p:nvPr/>
        </p:nvSpPr>
        <p:spPr>
          <a:xfrm>
            <a:off x="1143000" y="1295400"/>
            <a:ext cx="4724400" cy="381000"/>
          </a:xfrm>
          <a:prstGeom prst="rect">
            <a:avLst/>
          </a:prstGeom>
          <a:solidFill>
            <a:schemeClr val="bg2">
              <a:lumMod val="90000"/>
            </a:schemeClr>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i="1" dirty="0">
                <a:solidFill>
                  <a:schemeClr val="accent6">
                    <a:lumMod val="50000"/>
                  </a:schemeClr>
                </a:solidFill>
                <a:latin typeface="Comic Sans MS" pitchFamily="66" charset="0"/>
              </a:rPr>
              <a:t>Understating Expense</a:t>
            </a:r>
          </a:p>
        </p:txBody>
      </p:sp>
      <p:sp>
        <p:nvSpPr>
          <p:cNvPr id="7" name="Rectangle 6"/>
          <p:cNvSpPr/>
          <p:nvPr/>
        </p:nvSpPr>
        <p:spPr>
          <a:xfrm>
            <a:off x="1143000" y="1752600"/>
            <a:ext cx="4724400" cy="381000"/>
          </a:xfrm>
          <a:prstGeom prst="rect">
            <a:avLst/>
          </a:prstGeom>
          <a:solidFill>
            <a:schemeClr val="bg2">
              <a:lumMod val="90000"/>
            </a:schemeClr>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i="1" dirty="0">
                <a:solidFill>
                  <a:schemeClr val="accent6">
                    <a:lumMod val="50000"/>
                  </a:schemeClr>
                </a:solidFill>
                <a:latin typeface="Comic Sans MS" pitchFamily="66" charset="0"/>
              </a:rPr>
              <a:t>Non-Disclosure/false Disclosure</a:t>
            </a:r>
          </a:p>
        </p:txBody>
      </p:sp>
      <p:sp>
        <p:nvSpPr>
          <p:cNvPr id="11" name="Rectangle 10"/>
          <p:cNvSpPr/>
          <p:nvPr/>
        </p:nvSpPr>
        <p:spPr>
          <a:xfrm>
            <a:off x="1143000" y="838200"/>
            <a:ext cx="4724400" cy="381000"/>
          </a:xfrm>
          <a:prstGeom prst="rect">
            <a:avLst/>
          </a:prstGeom>
          <a:gradFill flip="none" rotWithShape="1">
            <a:gsLst>
              <a:gs pos="0">
                <a:schemeClr val="accent1">
                  <a:tint val="62000"/>
                  <a:satMod val="180000"/>
                </a:schemeClr>
              </a:gs>
              <a:gs pos="65000">
                <a:schemeClr val="accent1">
                  <a:tint val="32000"/>
                  <a:satMod val="250000"/>
                </a:schemeClr>
              </a:gs>
              <a:gs pos="100000">
                <a:schemeClr val="accent1">
                  <a:tint val="23000"/>
                  <a:satMod val="300000"/>
                </a:schemeClr>
              </a:gs>
            </a:gsLst>
            <a:path path="circle">
              <a:fillToRect l="100000" t="100000"/>
            </a:path>
            <a:tileRect r="-100000" b="-100000"/>
          </a:gra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i="1" dirty="0">
                <a:solidFill>
                  <a:schemeClr val="accent6">
                    <a:lumMod val="50000"/>
                  </a:schemeClr>
                </a:solidFill>
                <a:latin typeface="Comic Sans MS" pitchFamily="66" charset="0"/>
              </a:rPr>
              <a:t>Overstating Revenue</a:t>
            </a:r>
          </a:p>
        </p:txBody>
      </p:sp>
      <p:sp>
        <p:nvSpPr>
          <p:cNvPr id="12" name="Rectangle 11"/>
          <p:cNvSpPr/>
          <p:nvPr/>
        </p:nvSpPr>
        <p:spPr>
          <a:xfrm>
            <a:off x="1295400" y="5867400"/>
            <a:ext cx="4953000" cy="457200"/>
          </a:xfrm>
          <a:prstGeom prst="rect">
            <a:avLst/>
          </a:prstGeom>
          <a:solidFill>
            <a:schemeClr val="bg2">
              <a:lumMod val="90000"/>
            </a:schemeClr>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i="1" dirty="0">
                <a:solidFill>
                  <a:schemeClr val="accent6">
                    <a:lumMod val="50000"/>
                  </a:schemeClr>
                </a:solidFill>
                <a:latin typeface="Comic Sans MS" pitchFamily="66" charset="0"/>
              </a:rPr>
              <a:t>Investment in shares of group of companies</a:t>
            </a:r>
          </a:p>
        </p:txBody>
      </p:sp>
      <p:sp>
        <p:nvSpPr>
          <p:cNvPr id="13" name="Rectangle 12"/>
          <p:cNvSpPr/>
          <p:nvPr/>
        </p:nvSpPr>
        <p:spPr>
          <a:xfrm>
            <a:off x="1295400" y="5410200"/>
            <a:ext cx="4953000" cy="381000"/>
          </a:xfrm>
          <a:prstGeom prst="rect">
            <a:avLst/>
          </a:prstGeom>
          <a:solidFill>
            <a:schemeClr val="bg2">
              <a:lumMod val="90000"/>
            </a:schemeClr>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i="1" dirty="0">
                <a:solidFill>
                  <a:schemeClr val="accent6">
                    <a:lumMod val="50000"/>
                  </a:schemeClr>
                </a:solidFill>
                <a:latin typeface="Comic Sans MS" pitchFamily="66" charset="0"/>
              </a:rPr>
              <a:t>Understating Assets</a:t>
            </a:r>
          </a:p>
        </p:txBody>
      </p:sp>
      <p:sp>
        <p:nvSpPr>
          <p:cNvPr id="14" name="Rectangle 13"/>
          <p:cNvSpPr/>
          <p:nvPr/>
        </p:nvSpPr>
        <p:spPr>
          <a:xfrm>
            <a:off x="1295400" y="4953000"/>
            <a:ext cx="4953000" cy="381000"/>
          </a:xfrm>
          <a:prstGeom prst="rect">
            <a:avLst/>
          </a:prstGeom>
          <a:solidFill>
            <a:schemeClr val="bg2">
              <a:lumMod val="90000"/>
            </a:schemeClr>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i="1" dirty="0">
                <a:solidFill>
                  <a:schemeClr val="accent6">
                    <a:lumMod val="50000"/>
                  </a:schemeClr>
                </a:solidFill>
                <a:latin typeface="Comic Sans MS" pitchFamily="66" charset="0"/>
              </a:rPr>
              <a:t>Overstating Assets</a:t>
            </a:r>
          </a:p>
        </p:txBody>
      </p:sp>
      <p:sp>
        <p:nvSpPr>
          <p:cNvPr id="16" name="Rectangle 15"/>
          <p:cNvSpPr/>
          <p:nvPr/>
        </p:nvSpPr>
        <p:spPr>
          <a:xfrm>
            <a:off x="1295400" y="6400800"/>
            <a:ext cx="4953000" cy="457200"/>
          </a:xfrm>
          <a:prstGeom prst="rect">
            <a:avLst/>
          </a:prstGeom>
          <a:solidFill>
            <a:schemeClr val="bg2">
              <a:lumMod val="90000"/>
            </a:schemeClr>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i="1" dirty="0">
                <a:solidFill>
                  <a:schemeClr val="accent6">
                    <a:lumMod val="50000"/>
                  </a:schemeClr>
                </a:solidFill>
                <a:latin typeface="Comic Sans MS" pitchFamily="66" charset="0"/>
              </a:rPr>
              <a:t>Transaction between sister concerns</a:t>
            </a:r>
          </a:p>
        </p:txBody>
      </p:sp>
      <p:cxnSp>
        <p:nvCxnSpPr>
          <p:cNvPr id="18" name="Straight Connector 17"/>
          <p:cNvCxnSpPr/>
          <p:nvPr/>
        </p:nvCxnSpPr>
        <p:spPr>
          <a:xfrm rot="5400000">
            <a:off x="-2476500" y="3619500"/>
            <a:ext cx="601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419100" y="3314700"/>
            <a:ext cx="2362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00200" y="4495800"/>
            <a:ext cx="838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00200" y="3810000"/>
            <a:ext cx="838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00200" y="2590800"/>
            <a:ext cx="838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00200" y="3124200"/>
            <a:ext cx="838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33400" y="5562600"/>
            <a:ext cx="762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33400" y="5181600"/>
            <a:ext cx="762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33400" y="6629400"/>
            <a:ext cx="762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33400" y="6096000"/>
            <a:ext cx="762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33400" y="1905000"/>
            <a:ext cx="609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33400" y="990600"/>
            <a:ext cx="609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33400" y="1447800"/>
            <a:ext cx="609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2438400" y="2133600"/>
            <a:ext cx="3886200" cy="685800"/>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path path="circle">
              <a:fillToRect l="100000" t="100000"/>
            </a:path>
            <a:tileRect r="-100000" b="-100000"/>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accent6">
                    <a:lumMod val="50000"/>
                  </a:schemeClr>
                </a:solidFill>
                <a:latin typeface="Comic Sans MS" pitchFamily="66" charset="0"/>
              </a:rPr>
              <a:t>False Book Enteries</a:t>
            </a:r>
          </a:p>
        </p:txBody>
      </p:sp>
      <p:sp>
        <p:nvSpPr>
          <p:cNvPr id="31" name="Oval 30"/>
          <p:cNvSpPr/>
          <p:nvPr/>
        </p:nvSpPr>
        <p:spPr>
          <a:xfrm>
            <a:off x="2362200" y="2667000"/>
            <a:ext cx="5562600" cy="838200"/>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path path="circle">
              <a:fillToRect l="100000" t="100000"/>
            </a:path>
            <a:tileRect r="-100000" b="-100000"/>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accent6">
                    <a:lumMod val="50000"/>
                  </a:schemeClr>
                </a:solidFill>
                <a:latin typeface="Comic Sans MS" pitchFamily="66" charset="0"/>
              </a:rPr>
              <a:t>Miasapplication of Funds raised through financial institutions</a:t>
            </a:r>
          </a:p>
        </p:txBody>
      </p:sp>
      <p:sp>
        <p:nvSpPr>
          <p:cNvPr id="33" name="Oval 32"/>
          <p:cNvSpPr/>
          <p:nvPr/>
        </p:nvSpPr>
        <p:spPr>
          <a:xfrm>
            <a:off x="2438400" y="3352800"/>
            <a:ext cx="5867400" cy="914400"/>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8100000" scaled="1"/>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accent6">
                    <a:lumMod val="50000"/>
                  </a:schemeClr>
                </a:solidFill>
                <a:latin typeface="Comic Sans MS" pitchFamily="66" charset="0"/>
              </a:rPr>
              <a:t>Mismatch of Projections and deployment of public funds raised through issues</a:t>
            </a:r>
          </a:p>
        </p:txBody>
      </p:sp>
      <p:sp>
        <p:nvSpPr>
          <p:cNvPr id="36" name="Oval 35"/>
          <p:cNvSpPr/>
          <p:nvPr/>
        </p:nvSpPr>
        <p:spPr>
          <a:xfrm>
            <a:off x="2438400" y="4191000"/>
            <a:ext cx="6248400" cy="762000"/>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0800000" scaled="1"/>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accent6">
                    <a:lumMod val="50000"/>
                  </a:schemeClr>
                </a:solidFill>
                <a:latin typeface="Comic Sans MS" pitchFamily="66" charset="0"/>
              </a:rPr>
              <a:t>Misclassification of heads of accounts in financial statements</a:t>
            </a:r>
          </a:p>
        </p:txBody>
      </p:sp>
    </p:spTree>
  </p:cSld>
  <p:clrMapOvr>
    <a:masterClrMapping/>
  </p:clrMapOvr>
  <p:transition>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2133600" y="152400"/>
            <a:ext cx="4953000" cy="914400"/>
          </a:xfrm>
          <a:prstGeom prst="ellipse">
            <a:avLst/>
          </a:prstGeom>
          <a:solidFill>
            <a:schemeClr val="accent3">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i="1" dirty="0">
              <a:solidFill>
                <a:schemeClr val="accent2"/>
              </a:solidFill>
              <a:latin typeface="Comic Sans MS" pitchFamily="66" charset="0"/>
            </a:endParaRPr>
          </a:p>
          <a:p>
            <a:pPr algn="ctr"/>
            <a:r>
              <a:rPr lang="en-US" sz="3200" b="1" i="1" dirty="0">
                <a:solidFill>
                  <a:schemeClr val="accent2"/>
                </a:solidFill>
                <a:latin typeface="Monotype Corsiva" pitchFamily="66" charset="0"/>
              </a:rPr>
              <a:t>PROCEDURAL FRAUDS</a:t>
            </a:r>
          </a:p>
          <a:p>
            <a:pPr algn="ctr"/>
            <a:endParaRPr lang="en-US" sz="2400" dirty="0"/>
          </a:p>
        </p:txBody>
      </p:sp>
      <p:sp>
        <p:nvSpPr>
          <p:cNvPr id="14" name="Snip Same Side Corner Rectangle 13"/>
          <p:cNvSpPr/>
          <p:nvPr/>
        </p:nvSpPr>
        <p:spPr>
          <a:xfrm>
            <a:off x="1219200" y="1447800"/>
            <a:ext cx="2362200" cy="914400"/>
          </a:xfrm>
          <a:prstGeom prst="snip2SameRect">
            <a:avLst/>
          </a:prstGeom>
          <a:solidFill>
            <a:schemeClr val="accent5">
              <a:lumMod val="40000"/>
              <a:lumOff val="60000"/>
            </a:schemeClr>
          </a:solid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i="1" dirty="0">
              <a:solidFill>
                <a:schemeClr val="accent6">
                  <a:lumMod val="50000"/>
                </a:schemeClr>
              </a:solidFill>
              <a:latin typeface="Comic Sans MS" pitchFamily="66" charset="0"/>
            </a:endParaRPr>
          </a:p>
          <a:p>
            <a:pPr algn="ctr"/>
            <a:r>
              <a:rPr lang="en-US" b="1" i="1" dirty="0">
                <a:solidFill>
                  <a:schemeClr val="accent6">
                    <a:lumMod val="50000"/>
                  </a:schemeClr>
                </a:solidFill>
                <a:latin typeface="Comic Sans MS" pitchFamily="66" charset="0"/>
              </a:rPr>
              <a:t>Carrying business ultra vires the objects</a:t>
            </a:r>
          </a:p>
          <a:p>
            <a:pPr algn="ctr"/>
            <a:endParaRPr lang="en-US" dirty="0"/>
          </a:p>
        </p:txBody>
      </p:sp>
      <p:sp>
        <p:nvSpPr>
          <p:cNvPr id="15" name="Snip Same Side Corner Rectangle 14"/>
          <p:cNvSpPr/>
          <p:nvPr/>
        </p:nvSpPr>
        <p:spPr>
          <a:xfrm>
            <a:off x="1219200" y="2590800"/>
            <a:ext cx="2057400" cy="762000"/>
          </a:xfrm>
          <a:prstGeom prst="snip2SameRect">
            <a:avLst/>
          </a:prstGeom>
          <a:solidFill>
            <a:schemeClr val="accent5">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accent6">
                    <a:lumMod val="50000"/>
                  </a:schemeClr>
                </a:solidFill>
                <a:latin typeface="Comic Sans MS" pitchFamily="66" charset="0"/>
              </a:rPr>
              <a:t>Refrences to BIFR</a:t>
            </a:r>
          </a:p>
          <a:p>
            <a:pPr algn="ctr"/>
            <a:endParaRPr lang="en-US" dirty="0"/>
          </a:p>
        </p:txBody>
      </p:sp>
      <p:sp>
        <p:nvSpPr>
          <p:cNvPr id="16" name="Snip Same Side Corner Rectangle 15"/>
          <p:cNvSpPr/>
          <p:nvPr/>
        </p:nvSpPr>
        <p:spPr>
          <a:xfrm>
            <a:off x="1143000" y="3581400"/>
            <a:ext cx="2743200" cy="838200"/>
          </a:xfrm>
          <a:prstGeom prst="snip2SameRect">
            <a:avLst/>
          </a:prstGeom>
          <a:solidFill>
            <a:schemeClr val="accent5">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solidFill>
                <a:schemeClr val="accent6">
                  <a:lumMod val="50000"/>
                </a:schemeClr>
              </a:solidFill>
              <a:latin typeface="Comic Sans MS" pitchFamily="66" charset="0"/>
            </a:endParaRPr>
          </a:p>
          <a:p>
            <a:pPr algn="ctr"/>
            <a:r>
              <a:rPr lang="en-US" b="1" i="1" dirty="0">
                <a:solidFill>
                  <a:schemeClr val="accent6">
                    <a:lumMod val="50000"/>
                  </a:schemeClr>
                </a:solidFill>
                <a:latin typeface="Comic Sans MS" pitchFamily="66" charset="0"/>
              </a:rPr>
              <a:t>Fraudently going into liquidation</a:t>
            </a:r>
          </a:p>
          <a:p>
            <a:pPr algn="ctr"/>
            <a:endParaRPr lang="en-US" dirty="0"/>
          </a:p>
        </p:txBody>
      </p:sp>
      <p:sp>
        <p:nvSpPr>
          <p:cNvPr id="18" name="Snip Same Side Corner Rectangle 17"/>
          <p:cNvSpPr/>
          <p:nvPr/>
        </p:nvSpPr>
        <p:spPr>
          <a:xfrm>
            <a:off x="5410200" y="2514600"/>
            <a:ext cx="2362200" cy="914400"/>
          </a:xfrm>
          <a:prstGeom prst="snip2SameRect">
            <a:avLst/>
          </a:prstGeom>
          <a:solidFill>
            <a:schemeClr val="accent5">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solidFill>
                <a:schemeClr val="accent6">
                  <a:lumMod val="50000"/>
                </a:schemeClr>
              </a:solidFill>
              <a:latin typeface="Comic Sans MS" pitchFamily="66" charset="0"/>
            </a:endParaRPr>
          </a:p>
          <a:p>
            <a:pPr algn="ctr"/>
            <a:r>
              <a:rPr lang="en-US" b="1" i="1" dirty="0">
                <a:solidFill>
                  <a:schemeClr val="accent6">
                    <a:lumMod val="50000"/>
                  </a:schemeClr>
                </a:solidFill>
                <a:latin typeface="Comic Sans MS" pitchFamily="66" charset="0"/>
              </a:rPr>
              <a:t>Transaction between sister concerns</a:t>
            </a:r>
          </a:p>
          <a:p>
            <a:pPr algn="ctr"/>
            <a:endParaRPr lang="en-US" dirty="0"/>
          </a:p>
        </p:txBody>
      </p:sp>
      <p:sp>
        <p:nvSpPr>
          <p:cNvPr id="19" name="Snip Same Side Corner Rectangle 18"/>
          <p:cNvSpPr/>
          <p:nvPr/>
        </p:nvSpPr>
        <p:spPr>
          <a:xfrm>
            <a:off x="5638800" y="1524000"/>
            <a:ext cx="2057400" cy="762000"/>
          </a:xfrm>
          <a:prstGeom prst="snip2SameRect">
            <a:avLst/>
          </a:prstGeom>
          <a:solidFill>
            <a:schemeClr val="accent5">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accent6">
                    <a:lumMod val="50000"/>
                  </a:schemeClr>
                </a:solidFill>
                <a:latin typeface="Comic Sans MS" pitchFamily="66" charset="0"/>
              </a:rPr>
              <a:t>Siphoning of FDI</a:t>
            </a:r>
          </a:p>
          <a:p>
            <a:pPr algn="ctr"/>
            <a:endParaRPr lang="en-US" dirty="0"/>
          </a:p>
        </p:txBody>
      </p:sp>
      <p:sp>
        <p:nvSpPr>
          <p:cNvPr id="20" name="Snip Same Side Corner Rectangle 19"/>
          <p:cNvSpPr/>
          <p:nvPr/>
        </p:nvSpPr>
        <p:spPr>
          <a:xfrm>
            <a:off x="1143000" y="4572000"/>
            <a:ext cx="2057400" cy="762000"/>
          </a:xfrm>
          <a:prstGeom prst="snip2SameRect">
            <a:avLst/>
          </a:prstGeom>
          <a:solidFill>
            <a:schemeClr val="accent5">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accent6">
                    <a:lumMod val="50000"/>
                  </a:schemeClr>
                </a:solidFill>
                <a:latin typeface="Comic Sans MS" pitchFamily="66" charset="0"/>
              </a:rPr>
              <a:t>Merger &amp; Amalgmations</a:t>
            </a:r>
          </a:p>
        </p:txBody>
      </p:sp>
      <p:sp>
        <p:nvSpPr>
          <p:cNvPr id="21" name="Snip Same Side Corner Rectangle 20"/>
          <p:cNvSpPr/>
          <p:nvPr/>
        </p:nvSpPr>
        <p:spPr>
          <a:xfrm>
            <a:off x="5715000" y="3581400"/>
            <a:ext cx="2057400" cy="762000"/>
          </a:xfrm>
          <a:prstGeom prst="snip2SameRect">
            <a:avLst/>
          </a:prstGeom>
          <a:solidFill>
            <a:schemeClr val="accent5">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accent6">
                    <a:lumMod val="50000"/>
                  </a:schemeClr>
                </a:solidFill>
                <a:latin typeface="Comic Sans MS" pitchFamily="66" charset="0"/>
              </a:rPr>
              <a:t>Forex misuse</a:t>
            </a:r>
          </a:p>
          <a:p>
            <a:pPr algn="ctr"/>
            <a:endParaRPr lang="en-US" dirty="0"/>
          </a:p>
        </p:txBody>
      </p:sp>
      <p:cxnSp>
        <p:nvCxnSpPr>
          <p:cNvPr id="30" name="Straight Connector 29"/>
          <p:cNvCxnSpPr>
            <a:stCxn id="13" idx="4"/>
          </p:cNvCxnSpPr>
          <p:nvPr/>
        </p:nvCxnSpPr>
        <p:spPr>
          <a:xfrm rot="16200000" flipH="1">
            <a:off x="2686049" y="2990852"/>
            <a:ext cx="3886200" cy="38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0" idx="0"/>
          </p:cNvCxnSpPr>
          <p:nvPr/>
        </p:nvCxnSpPr>
        <p:spPr>
          <a:xfrm>
            <a:off x="3200400" y="4953000"/>
            <a:ext cx="1447800" cy="158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5" idx="0"/>
            <a:endCxn id="18" idx="2"/>
          </p:cNvCxnSpPr>
          <p:nvPr/>
        </p:nvCxnSpPr>
        <p:spPr>
          <a:xfrm>
            <a:off x="3276600" y="2971800"/>
            <a:ext cx="2133600" cy="158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4" idx="0"/>
            <a:endCxn id="19" idx="2"/>
          </p:cNvCxnSpPr>
          <p:nvPr/>
        </p:nvCxnSpPr>
        <p:spPr>
          <a:xfrm>
            <a:off x="3581400" y="1905000"/>
            <a:ext cx="2057400" cy="158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6" idx="0"/>
            <a:endCxn id="21" idx="2"/>
          </p:cNvCxnSpPr>
          <p:nvPr/>
        </p:nvCxnSpPr>
        <p:spPr>
          <a:xfrm flipV="1">
            <a:off x="3886200" y="3962400"/>
            <a:ext cx="1828800" cy="38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Rounded Rectangle 1"/>
          <p:cNvSpPr/>
          <p:nvPr/>
        </p:nvSpPr>
        <p:spPr>
          <a:xfrm>
            <a:off x="914400" y="990600"/>
            <a:ext cx="7772400" cy="472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latin typeface="Monotype Corsiva" pitchFamily="66" charset="0"/>
              </a:rPr>
              <a:t>Features of Corporate Fraud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3" name="Picture 3" descr="http://ts1.mm.bing.net/th?id=H.4648852415185568&amp;pid=15.1"/>
          <p:cNvPicPr>
            <a:picLocks noChangeAspect="1" noChangeArrowheads="1"/>
          </p:cNvPicPr>
          <p:nvPr/>
        </p:nvPicPr>
        <p:blipFill>
          <a:blip r:embed="rId2" cstate="print"/>
          <a:srcRect/>
          <a:stretch>
            <a:fillRect/>
          </a:stretch>
        </p:blipFill>
        <p:spPr bwMode="auto">
          <a:xfrm rot="16200000">
            <a:off x="-1073727" y="2687782"/>
            <a:ext cx="4572000" cy="1177636"/>
          </a:xfrm>
          <a:prstGeom prst="rect">
            <a:avLst/>
          </a:prstGeom>
          <a:noFill/>
        </p:spPr>
      </p:pic>
      <p:sp>
        <p:nvSpPr>
          <p:cNvPr id="25" name="Rectangle 24"/>
          <p:cNvSpPr>
            <a:spLocks noChangeArrowheads="1"/>
          </p:cNvSpPr>
          <p:nvPr/>
        </p:nvSpPr>
        <p:spPr bwMode="auto">
          <a:xfrm rot="16200000">
            <a:off x="4433455" y="48491"/>
            <a:ext cx="762000" cy="3255818"/>
          </a:xfrm>
          <a:prstGeom prst="rect">
            <a:avLst/>
          </a:prstGeom>
          <a:solidFill>
            <a:schemeClr val="bg2"/>
          </a:solidFill>
          <a:ln w="12700">
            <a:noFill/>
            <a:miter lim="800000"/>
            <a:headEnd/>
            <a:tailEnd/>
          </a:ln>
          <a:effectLst/>
          <a:scene3d>
            <a:camera prst="perspectiveFront" fov="3000000">
              <a:rot lat="0" lon="2100000" rev="0"/>
            </a:camera>
            <a:lightRig rig="flood" dir="t">
              <a:rot lat="0" lon="0" rev="13800000"/>
            </a:lightRig>
          </a:scene3d>
          <a:sp3d extrusionH="107950" prstMaterial="plastic">
            <a:bevelT w="82550" h="63500" prst="divot"/>
            <a:bevelB/>
          </a:sp3d>
        </p:spPr>
        <p:txBody>
          <a:bodyPr vert="vert" wrap="square" lIns="91414" tIns="45706" rIns="91414" bIns="45706" numCol="1" anchor="ctr" anchorCtr="0" compatLnSpc="1">
            <a:prstTxWarp prst="textNoShape">
              <a:avLst/>
            </a:prstTxWarp>
            <a:flatTx/>
          </a:bodyPr>
          <a:lstStyle/>
          <a:p>
            <a:pPr lvl="0" algn="ctr"/>
            <a:r>
              <a:rPr lang="en-US" b="1" dirty="0">
                <a:latin typeface="Comic Sans MS" pitchFamily="66" charset="0"/>
              </a:rPr>
              <a:t>Common types of Fraud</a:t>
            </a:r>
          </a:p>
        </p:txBody>
      </p:sp>
      <p:sp>
        <p:nvSpPr>
          <p:cNvPr id="26" name="Rectangle 25"/>
          <p:cNvSpPr>
            <a:spLocks noChangeArrowheads="1"/>
          </p:cNvSpPr>
          <p:nvPr/>
        </p:nvSpPr>
        <p:spPr bwMode="auto">
          <a:xfrm rot="16200000">
            <a:off x="4502727" y="810491"/>
            <a:ext cx="762000" cy="3255818"/>
          </a:xfrm>
          <a:prstGeom prst="rect">
            <a:avLst/>
          </a:prstGeom>
          <a:solidFill>
            <a:schemeClr val="tx2">
              <a:lumMod val="20000"/>
              <a:lumOff val="80000"/>
            </a:schemeClr>
          </a:solidFill>
          <a:ln w="12700">
            <a:noFill/>
            <a:miter lim="800000"/>
            <a:headEnd/>
            <a:tailEnd/>
          </a:ln>
          <a:effectLst/>
          <a:scene3d>
            <a:camera prst="perspectiveFront" fov="3000000">
              <a:rot lat="0" lon="2100000" rev="0"/>
            </a:camera>
            <a:lightRig rig="flood" dir="t">
              <a:rot lat="0" lon="0" rev="13800000"/>
            </a:lightRig>
          </a:scene3d>
          <a:sp3d extrusionH="107950" prstMaterial="plastic">
            <a:bevelT w="82550" h="63500" prst="divot"/>
            <a:bevelB/>
          </a:sp3d>
        </p:spPr>
        <p:txBody>
          <a:bodyPr vert="vert" wrap="square" lIns="91414" tIns="45706" rIns="91414" bIns="45706" numCol="1" anchor="ctr" anchorCtr="0" compatLnSpc="1">
            <a:prstTxWarp prst="textNoShape">
              <a:avLst/>
            </a:prstTxWarp>
            <a:flatTx/>
          </a:bodyPr>
          <a:lstStyle/>
          <a:p>
            <a:pPr lvl="0" algn="ctr"/>
            <a:r>
              <a:rPr lang="en-US" b="1" dirty="0">
                <a:latin typeface="Comic Sans MS" pitchFamily="66" charset="0"/>
              </a:rPr>
              <a:t>Fraud Perpetrators</a:t>
            </a:r>
          </a:p>
        </p:txBody>
      </p:sp>
      <p:sp>
        <p:nvSpPr>
          <p:cNvPr id="27" name="Rectangle 26"/>
          <p:cNvSpPr>
            <a:spLocks noChangeArrowheads="1"/>
          </p:cNvSpPr>
          <p:nvPr/>
        </p:nvSpPr>
        <p:spPr bwMode="auto">
          <a:xfrm rot="16200000">
            <a:off x="4502727" y="1572491"/>
            <a:ext cx="762000" cy="3255818"/>
          </a:xfrm>
          <a:prstGeom prst="rect">
            <a:avLst/>
          </a:prstGeom>
          <a:solidFill>
            <a:srgbClr val="E3EC70"/>
          </a:solidFill>
          <a:ln w="12700">
            <a:noFill/>
            <a:miter lim="800000"/>
            <a:headEnd/>
            <a:tailEnd/>
          </a:ln>
          <a:effectLst/>
          <a:scene3d>
            <a:camera prst="perspectiveFront" fov="3000000">
              <a:rot lat="0" lon="2100000" rev="0"/>
            </a:camera>
            <a:lightRig rig="flood" dir="t">
              <a:rot lat="0" lon="0" rev="13800000"/>
            </a:lightRig>
          </a:scene3d>
          <a:sp3d extrusionH="107950" prstMaterial="plastic">
            <a:bevelT w="82550" h="63500" prst="divot"/>
            <a:bevelB/>
          </a:sp3d>
        </p:spPr>
        <p:txBody>
          <a:bodyPr vert="vert" wrap="square" lIns="91414" tIns="45706" rIns="91414" bIns="45706" numCol="1" anchor="ctr" anchorCtr="0" compatLnSpc="1">
            <a:prstTxWarp prst="textNoShape">
              <a:avLst/>
            </a:prstTxWarp>
            <a:flatTx/>
          </a:bodyPr>
          <a:lstStyle/>
          <a:p>
            <a:pPr lvl="0" algn="ctr"/>
            <a:r>
              <a:rPr lang="en-US" b="1" dirty="0">
                <a:latin typeface="Comic Sans MS" pitchFamily="66" charset="0"/>
              </a:rPr>
              <a:t>Action against Perpetrators</a:t>
            </a:r>
          </a:p>
        </p:txBody>
      </p:sp>
      <p:sp>
        <p:nvSpPr>
          <p:cNvPr id="28" name="Rectangle 27"/>
          <p:cNvSpPr>
            <a:spLocks noChangeArrowheads="1"/>
          </p:cNvSpPr>
          <p:nvPr/>
        </p:nvSpPr>
        <p:spPr bwMode="auto">
          <a:xfrm rot="16200000">
            <a:off x="4572000" y="2334491"/>
            <a:ext cx="762000" cy="3255818"/>
          </a:xfrm>
          <a:prstGeom prst="rect">
            <a:avLst/>
          </a:prstGeom>
          <a:solidFill>
            <a:schemeClr val="accent3">
              <a:lumMod val="20000"/>
              <a:lumOff val="80000"/>
            </a:schemeClr>
          </a:solidFill>
          <a:ln w="12700">
            <a:noFill/>
            <a:miter lim="800000"/>
            <a:headEnd/>
            <a:tailEnd/>
          </a:ln>
          <a:effectLst/>
          <a:scene3d>
            <a:camera prst="perspectiveFront" fov="3000000">
              <a:rot lat="0" lon="2100000" rev="0"/>
            </a:camera>
            <a:lightRig rig="flood" dir="t">
              <a:rot lat="0" lon="0" rev="13800000"/>
            </a:lightRig>
          </a:scene3d>
          <a:sp3d extrusionH="107950" prstMaterial="plastic">
            <a:bevelT w="82550" h="63500" prst="divot"/>
            <a:bevelB/>
          </a:sp3d>
        </p:spPr>
        <p:txBody>
          <a:bodyPr vert="vert" wrap="square" lIns="91414" tIns="45706" rIns="91414" bIns="45706" numCol="1" anchor="ctr" anchorCtr="0" compatLnSpc="1">
            <a:prstTxWarp prst="textNoShape">
              <a:avLst/>
            </a:prstTxWarp>
            <a:flatTx/>
          </a:bodyPr>
          <a:lstStyle/>
          <a:p>
            <a:pPr lvl="0" algn="ctr"/>
            <a:r>
              <a:rPr lang="en-US" b="1" dirty="0">
                <a:latin typeface="Comic Sans MS" pitchFamily="66" charset="0"/>
              </a:rPr>
              <a:t>Accountability</a:t>
            </a:r>
          </a:p>
        </p:txBody>
      </p:sp>
      <p:sp>
        <p:nvSpPr>
          <p:cNvPr id="29" name="Rectangle 28"/>
          <p:cNvSpPr>
            <a:spLocks noChangeArrowheads="1"/>
          </p:cNvSpPr>
          <p:nvPr/>
        </p:nvSpPr>
        <p:spPr bwMode="auto">
          <a:xfrm rot="16200000">
            <a:off x="4572000" y="3096491"/>
            <a:ext cx="762000" cy="3255818"/>
          </a:xfrm>
          <a:prstGeom prst="rect">
            <a:avLst/>
          </a:prstGeom>
          <a:solidFill>
            <a:schemeClr val="accent4">
              <a:lumMod val="20000"/>
              <a:lumOff val="80000"/>
            </a:schemeClr>
          </a:solidFill>
          <a:ln w="12700">
            <a:noFill/>
            <a:miter lim="800000"/>
            <a:headEnd/>
            <a:tailEnd/>
          </a:ln>
          <a:effectLst/>
          <a:scene3d>
            <a:camera prst="perspectiveFront" fov="3000000">
              <a:rot lat="0" lon="2100000" rev="0"/>
            </a:camera>
            <a:lightRig rig="flood" dir="t">
              <a:rot lat="0" lon="0" rev="13800000"/>
            </a:lightRig>
          </a:scene3d>
          <a:sp3d extrusionH="107950" prstMaterial="plastic">
            <a:bevelT w="82550" h="63500" prst="divot"/>
            <a:bevelB/>
          </a:sp3d>
        </p:spPr>
        <p:txBody>
          <a:bodyPr vert="vert" wrap="square" lIns="91414" tIns="45706" rIns="91414" bIns="45706" numCol="1" anchor="ctr" anchorCtr="0" compatLnSpc="1">
            <a:prstTxWarp prst="textNoShape">
              <a:avLst/>
            </a:prstTxWarp>
            <a:flatTx/>
          </a:bodyPr>
          <a:lstStyle/>
          <a:p>
            <a:pPr lvl="0" algn="ctr"/>
            <a:r>
              <a:rPr lang="en-US" b="1" dirty="0">
                <a:latin typeface="Comic Sans MS" pitchFamily="66" charset="0"/>
              </a:rPr>
              <a:t>SEBI’s Role in Regulating Frauds</a:t>
            </a:r>
          </a:p>
        </p:txBody>
      </p:sp>
      <p:sp>
        <p:nvSpPr>
          <p:cNvPr id="30" name="Rectangle 29"/>
          <p:cNvSpPr>
            <a:spLocks noChangeArrowheads="1"/>
          </p:cNvSpPr>
          <p:nvPr/>
        </p:nvSpPr>
        <p:spPr bwMode="auto">
          <a:xfrm rot="16200000">
            <a:off x="4641273" y="3858491"/>
            <a:ext cx="762000" cy="3255818"/>
          </a:xfrm>
          <a:prstGeom prst="rect">
            <a:avLst/>
          </a:prstGeom>
          <a:solidFill>
            <a:schemeClr val="accent6">
              <a:lumMod val="20000"/>
              <a:lumOff val="80000"/>
            </a:schemeClr>
          </a:solidFill>
          <a:ln w="12700">
            <a:noFill/>
            <a:miter lim="800000"/>
            <a:headEnd/>
            <a:tailEnd/>
          </a:ln>
          <a:effectLst/>
          <a:scene3d>
            <a:camera prst="perspectiveFront" fov="3000000">
              <a:rot lat="0" lon="2100000" rev="0"/>
            </a:camera>
            <a:lightRig rig="flood" dir="t">
              <a:rot lat="0" lon="0" rev="13800000"/>
            </a:lightRig>
          </a:scene3d>
          <a:sp3d extrusionH="107950" prstMaterial="plastic">
            <a:bevelT w="82550" h="63500" prst="divot"/>
            <a:bevelB/>
          </a:sp3d>
        </p:spPr>
        <p:txBody>
          <a:bodyPr vert="vert" wrap="square" lIns="91414" tIns="45706" rIns="91414" bIns="45706" numCol="1" anchor="ctr" anchorCtr="0" compatLnSpc="1">
            <a:prstTxWarp prst="textNoShape">
              <a:avLst/>
            </a:prstTxWarp>
            <a:flatTx/>
          </a:bodyPr>
          <a:lstStyle/>
          <a:p>
            <a:pPr lvl="0" algn="ctr"/>
            <a:r>
              <a:rPr lang="en-US" b="1" dirty="0">
                <a:latin typeface="Comic Sans MS" pitchFamily="66" charset="0"/>
              </a:rPr>
              <a:t>Approach of the Adjudicating Agencies</a:t>
            </a:r>
          </a:p>
        </p:txBody>
      </p:sp>
      <p:sp>
        <p:nvSpPr>
          <p:cNvPr id="31" name="Rectangle 30"/>
          <p:cNvSpPr>
            <a:spLocks noChangeArrowheads="1"/>
          </p:cNvSpPr>
          <p:nvPr/>
        </p:nvSpPr>
        <p:spPr bwMode="auto">
          <a:xfrm rot="16200000">
            <a:off x="4641273" y="4620491"/>
            <a:ext cx="762000" cy="3255818"/>
          </a:xfrm>
          <a:prstGeom prst="rect">
            <a:avLst/>
          </a:prstGeom>
          <a:solidFill>
            <a:srgbClr val="CCECFF"/>
          </a:solidFill>
          <a:ln w="12700">
            <a:noFill/>
            <a:miter lim="800000"/>
            <a:headEnd/>
            <a:tailEnd/>
          </a:ln>
          <a:effectLst/>
          <a:scene3d>
            <a:camera prst="perspectiveFront" fov="3000000">
              <a:rot lat="0" lon="2100000" rev="0"/>
            </a:camera>
            <a:lightRig rig="flood" dir="t">
              <a:rot lat="0" lon="0" rev="13800000"/>
            </a:lightRig>
          </a:scene3d>
          <a:sp3d extrusionH="107950" prstMaterial="plastic">
            <a:bevelT w="82550" h="63500" prst="divot"/>
            <a:bevelB/>
          </a:sp3d>
        </p:spPr>
        <p:txBody>
          <a:bodyPr vert="vert" wrap="square" lIns="91414" tIns="45706" rIns="91414" bIns="45706" numCol="1" anchor="ctr" anchorCtr="0" compatLnSpc="1">
            <a:prstTxWarp prst="textNoShape">
              <a:avLst/>
            </a:prstTxWarp>
            <a:flatTx/>
          </a:bodyPr>
          <a:lstStyle/>
          <a:p>
            <a:pPr lvl="0" algn="ctr"/>
            <a:r>
              <a:rPr lang="en-US" b="1" dirty="0">
                <a:latin typeface="Comic Sans MS" pitchFamily="66" charset="0"/>
              </a:rPr>
              <a:t>Time Taken in Disposal of Cases</a:t>
            </a:r>
          </a:p>
        </p:txBody>
      </p:sp>
      <p:sp>
        <p:nvSpPr>
          <p:cNvPr id="32" name="Oval 31"/>
          <p:cNvSpPr/>
          <p:nvPr/>
        </p:nvSpPr>
        <p:spPr>
          <a:xfrm>
            <a:off x="685800" y="228600"/>
            <a:ext cx="7239000" cy="838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a:p>
            <a:pPr algn="ctr"/>
            <a:r>
              <a:rPr lang="en-US" sz="2800" b="1" dirty="0">
                <a:latin typeface="Times New Roman" pitchFamily="18" charset="0"/>
                <a:cs typeface="Times New Roman" pitchFamily="18" charset="0"/>
              </a:rPr>
              <a:t>Features of Corporate Frauds </a:t>
            </a:r>
          </a:p>
          <a:p>
            <a:pPr algn="ctr"/>
            <a:r>
              <a:rPr lang="en-US" sz="2800" b="1" dirty="0">
                <a:latin typeface="Times New Roman" pitchFamily="18" charset="0"/>
                <a:cs typeface="Times New Roman" pitchFamily="18" charset="0"/>
              </a:rPr>
              <a:t>in India</a:t>
            </a:r>
          </a:p>
          <a:p>
            <a:pPr algn="ctr"/>
            <a:endParaRPr lang="en-US" dirty="0"/>
          </a:p>
        </p:txBody>
      </p:sp>
    </p:spTree>
  </p:cSld>
  <p:clrMapOvr>
    <a:masterClrMapping/>
  </p:clrMapOvr>
  <p:transition spd="slow">
    <p:cover dir="lu"/>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Rounded Rectangle 1"/>
          <p:cNvSpPr/>
          <p:nvPr/>
        </p:nvSpPr>
        <p:spPr>
          <a:xfrm>
            <a:off x="914400" y="990600"/>
            <a:ext cx="7772400" cy="472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latin typeface="Monotype Corsiva" pitchFamily="66" charset="0"/>
              </a:rPr>
              <a:t>Who commits FRAUDS?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1"/>
          <p:cNvSpPr>
            <a:spLocks noChangeArrowheads="1"/>
          </p:cNvSpPr>
          <p:nvPr/>
        </p:nvSpPr>
        <p:spPr bwMode="auto">
          <a:xfrm>
            <a:off x="484909" y="609600"/>
            <a:ext cx="8104909"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a:ln>
                  <a:noFill/>
                </a:ln>
                <a:solidFill>
                  <a:srgbClr val="C00000"/>
                </a:solidFill>
                <a:effectLst/>
                <a:latin typeface="Monotype Corsiva" pitchFamily="66" charset="0"/>
                <a:ea typeface="Times New Roman" pitchFamily="18" charset="0"/>
                <a:cs typeface="Times New Roman" pitchFamily="18" charset="0"/>
              </a:rPr>
              <a:t>Fraud committed</a:t>
            </a:r>
            <a:r>
              <a:rPr kumimoji="0" lang="en-US" sz="4400" b="1" i="0" u="none" strike="noStrike" cap="none" normalizeH="0" dirty="0">
                <a:ln>
                  <a:noFill/>
                </a:ln>
                <a:solidFill>
                  <a:srgbClr val="C00000"/>
                </a:solidFill>
                <a:effectLst/>
                <a:latin typeface="Monotype Corsiva" pitchFamily="66" charset="0"/>
                <a:ea typeface="Times New Roman" pitchFamily="18" charset="0"/>
                <a:cs typeface="Times New Roman" pitchFamily="18" charset="0"/>
              </a:rPr>
              <a:t> by</a:t>
            </a:r>
            <a:r>
              <a:rPr kumimoji="0" lang="en-US" sz="4400" b="1" i="0" u="none" strike="noStrike" cap="none" normalizeH="0" baseline="0" dirty="0">
                <a:ln>
                  <a:noFill/>
                </a:ln>
                <a:solidFill>
                  <a:srgbClr val="C00000"/>
                </a:solidFill>
                <a:effectLst/>
                <a:latin typeface="Monotype Corsiva" pitchFamily="66" charset="0"/>
                <a:ea typeface="Times New Roman" pitchFamily="18" charset="0"/>
                <a:cs typeface="Times New Roman" pitchFamily="18" charset="0"/>
              </a:rPr>
              <a:t>…?</a:t>
            </a:r>
            <a:endParaRPr kumimoji="0" lang="en-US" sz="4400" b="0" i="0" u="none" strike="noStrike" cap="none" normalizeH="0" baseline="0" dirty="0">
              <a:ln>
                <a:noFill/>
              </a:ln>
              <a:solidFill>
                <a:srgbClr val="C00000"/>
              </a:solidFill>
              <a:effectLst/>
              <a:latin typeface="Monotype Corsiva" pitchFamily="66"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0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People who</a:t>
            </a:r>
            <a:r>
              <a:rPr kumimoji="0" lang="en-US" sz="2000" b="1"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p>
          <a:p>
            <a:pPr marL="685800" marR="0" lvl="0" indent="-165100" algn="l" defTabSz="914400" rtl="0" eaLnBrk="0" fontAlgn="base" latinLnBrk="0" hangingPunct="0">
              <a:lnSpc>
                <a:spcPct val="100000"/>
              </a:lnSpc>
              <a:spcBef>
                <a:spcPct val="0"/>
              </a:spcBef>
              <a:spcAft>
                <a:spcPct val="0"/>
              </a:spcAft>
              <a:buClrTx/>
              <a:buSzTx/>
              <a:buFontTx/>
              <a:buChar char="•"/>
              <a:tabLst/>
            </a:pPr>
            <a:endParaRPr kumimoji="0" lang="en-US" sz="20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685800" marR="0" lvl="0" indent="-16510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have experienced failure.</a:t>
            </a:r>
          </a:p>
          <a:p>
            <a:pPr marL="685800" marR="0" lvl="0" indent="-165100" algn="l" defTabSz="914400" rtl="0" eaLnBrk="0" fontAlgn="base" latinLnBrk="0" hangingPunct="0">
              <a:lnSpc>
                <a:spcPct val="100000"/>
              </a:lnSpc>
              <a:spcBef>
                <a:spcPct val="0"/>
              </a:spcBef>
              <a:spcAft>
                <a:spcPct val="0"/>
              </a:spcAft>
              <a:buClrTx/>
              <a:buSzTx/>
              <a:buFontTx/>
              <a:buChar char="•"/>
              <a:tabLst/>
            </a:pP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p>
            <a:pPr marL="685800" marR="0" lvl="0" indent="-16510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are disliked.</a:t>
            </a:r>
          </a:p>
          <a:p>
            <a:pPr marL="685800" marR="0" lvl="0" indent="-165100" algn="l" defTabSz="914400" rtl="0" eaLnBrk="0" fontAlgn="base" latinLnBrk="0" hangingPunct="0">
              <a:lnSpc>
                <a:spcPct val="100000"/>
              </a:lnSpc>
              <a:spcBef>
                <a:spcPct val="0"/>
              </a:spcBef>
              <a:spcAft>
                <a:spcPct val="0"/>
              </a:spcAft>
              <a:buClrTx/>
              <a:buSzTx/>
              <a:buFontTx/>
              <a:buChar char="•"/>
              <a:tabLst/>
            </a:pP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p>
            <a:pPr marL="685800" marR="0" lvl="0" indent="-16510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are impulsive</a:t>
            </a:r>
            <a:r>
              <a:rPr kumimoji="0" lang="en-US" sz="20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and unable to postpone gratification.</a:t>
            </a:r>
          </a:p>
          <a:p>
            <a:pPr marL="685800" marR="0" lvl="0" indent="-165100" algn="l" defTabSz="914400" rtl="0" eaLnBrk="0" fontAlgn="base" latinLnBrk="0" hangingPunct="0">
              <a:lnSpc>
                <a:spcPct val="100000"/>
              </a:lnSpc>
              <a:spcBef>
                <a:spcPct val="0"/>
              </a:spcBef>
              <a:spcAft>
                <a:spcPct val="0"/>
              </a:spcAft>
              <a:buClrTx/>
              <a:buSzTx/>
              <a:buFontTx/>
              <a:buChar char="•"/>
              <a:tabLst/>
            </a:pP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p>
            <a:pPr marL="685800" lvl="0" indent="-165100" defTabSz="914400" eaLnBrk="0" fontAlgn="base" hangingPunct="0">
              <a:spcBef>
                <a:spcPct val="0"/>
              </a:spcBef>
              <a:spcAft>
                <a:spcPct val="0"/>
              </a:spcAft>
              <a:buFontTx/>
              <a:buChar char="•"/>
            </a:pPr>
            <a:r>
              <a:rPr kumimoji="0" lang="en-US" sz="20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are more Intelligent.</a:t>
            </a:r>
          </a:p>
          <a:p>
            <a:pPr marL="685800" lvl="0" indent="-165100" defTabSz="914400" eaLnBrk="0" fontAlgn="base" hangingPunct="0">
              <a:spcBef>
                <a:spcPct val="0"/>
              </a:spcBef>
              <a:spcAft>
                <a:spcPct val="0"/>
              </a:spcAft>
              <a:buFontTx/>
              <a:buChar char="•"/>
            </a:pP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p>
            <a:pPr marL="685800" marR="0" lvl="0" indent="-16510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have great pressure to important objectives.</a:t>
            </a:r>
          </a:p>
          <a:p>
            <a:pPr marL="685800" marR="0" lvl="0" indent="-165100" algn="l" defTabSz="914400" rtl="0" eaLnBrk="0" fontAlgn="base" latinLnBrk="0" hangingPunct="0">
              <a:lnSpc>
                <a:spcPct val="100000"/>
              </a:lnSpc>
              <a:spcBef>
                <a:spcPct val="0"/>
              </a:spcBef>
              <a:spcAft>
                <a:spcPct val="0"/>
              </a:spcAft>
              <a:buClrTx/>
              <a:buSzTx/>
              <a:buFontTx/>
              <a:buChar char="•"/>
              <a:tabLst/>
            </a:pP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p>
            <a:pPr marL="685800" marR="0" lvl="0" indent="-16510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struggle to survive.</a:t>
            </a: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193539" name="Picture 3" descr="http://www.sas.com/knowledge-exchange/risk/files/2012/12/organized_insurance_fraud.jpg"/>
          <p:cNvPicPr>
            <a:picLocks noChangeAspect="1" noChangeArrowheads="1"/>
          </p:cNvPicPr>
          <p:nvPr/>
        </p:nvPicPr>
        <p:blipFill>
          <a:blip r:embed="rId3"/>
          <a:srcRect/>
          <a:stretch>
            <a:fillRect/>
          </a:stretch>
        </p:blipFill>
        <p:spPr bwMode="auto">
          <a:xfrm>
            <a:off x="6303818" y="4495800"/>
            <a:ext cx="2840182" cy="1752600"/>
          </a:xfrm>
          <a:prstGeom prst="rect">
            <a:avLst/>
          </a:prstGeom>
          <a:noFill/>
        </p:spPr>
      </p:pic>
    </p:spTree>
  </p:cSld>
  <p:clrMapOvr>
    <a:masterClrMapping/>
  </p:clrMapOvr>
  <p:transition spd="slow">
    <p:diamon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1"/>
          <p:cNvSpPr>
            <a:spLocks noChangeArrowheads="1"/>
          </p:cNvSpPr>
          <p:nvPr/>
        </p:nvSpPr>
        <p:spPr bwMode="auto">
          <a:xfrm>
            <a:off x="3394364" y="228601"/>
            <a:ext cx="3879273"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a:ln>
                  <a:noFill/>
                </a:ln>
                <a:solidFill>
                  <a:srgbClr val="C00000"/>
                </a:solidFill>
                <a:effectLst/>
                <a:latin typeface="Monotype Corsiva" pitchFamily="66" charset="0"/>
                <a:ea typeface="Times New Roman" pitchFamily="18" charset="0"/>
                <a:cs typeface="Times New Roman" pitchFamily="18" charset="0"/>
              </a:rPr>
              <a:t>Victims of Fraud</a:t>
            </a:r>
            <a:endParaRPr kumimoji="0" lang="en-US" sz="4400" b="0" i="0" u="none" strike="noStrike" cap="none" normalizeH="0" baseline="0" dirty="0">
              <a:ln>
                <a:noFill/>
              </a:ln>
              <a:solidFill>
                <a:srgbClr val="C00000"/>
              </a:solidFill>
              <a:effectLst/>
              <a:latin typeface="Monotype Corsiva" pitchFamily="66" charset="0"/>
              <a:ea typeface="Times New Roman" pitchFamily="18" charset="0"/>
            </a:endParaRPr>
          </a:p>
        </p:txBody>
      </p:sp>
      <p:sp>
        <p:nvSpPr>
          <p:cNvPr id="3" name="TextBox 2"/>
          <p:cNvSpPr txBox="1"/>
          <p:nvPr/>
        </p:nvSpPr>
        <p:spPr>
          <a:xfrm>
            <a:off x="2008908" y="1066800"/>
            <a:ext cx="6830292" cy="5324535"/>
          </a:xfrm>
          <a:prstGeom prst="rect">
            <a:avLst/>
          </a:prstGeom>
          <a:noFill/>
        </p:spPr>
        <p:txBody>
          <a:bodyPr wrap="square" rtlCol="0">
            <a:spAutoFit/>
          </a:bodyPr>
          <a:lstStyle/>
          <a:p>
            <a:r>
              <a:rPr lang="en-US" sz="2000" b="1" dirty="0">
                <a:solidFill>
                  <a:srgbClr val="FF0000"/>
                </a:solidFill>
                <a:latin typeface="Times New Roman" pitchFamily="18" charset="0"/>
                <a:cs typeface="Times New Roman" pitchFamily="18" charset="0"/>
              </a:rPr>
              <a:t>Fraud by Corporate Owners, and Managers- </a:t>
            </a:r>
          </a:p>
          <a:p>
            <a:endParaRPr lang="en-US" sz="2000" b="1" dirty="0">
              <a:latin typeface="Times New Roman" pitchFamily="18" charset="0"/>
              <a:cs typeface="Times New Roman" pitchFamily="18" charset="0"/>
            </a:endParaRPr>
          </a:p>
          <a:p>
            <a:pPr marL="685800" indent="-228600">
              <a:buFont typeface="Wingdings" pitchFamily="2" charset="2"/>
              <a:buChar char="v"/>
            </a:pPr>
            <a:r>
              <a:rPr lang="en-US" sz="2000" b="1" dirty="0">
                <a:latin typeface="Times New Roman" pitchFamily="18" charset="0"/>
                <a:cs typeface="Times New Roman" pitchFamily="18" charset="0"/>
              </a:rPr>
              <a:t>   Customers</a:t>
            </a:r>
          </a:p>
          <a:p>
            <a:pPr marL="685800" indent="-228600">
              <a:buFont typeface="Wingdings" pitchFamily="2" charset="2"/>
              <a:buChar char="v"/>
            </a:pPr>
            <a:r>
              <a:rPr lang="en-US" sz="2000" b="1" dirty="0">
                <a:latin typeface="Times New Roman" pitchFamily="18" charset="0"/>
                <a:cs typeface="Times New Roman" pitchFamily="18" charset="0"/>
              </a:rPr>
              <a:t>   Shareholders</a:t>
            </a:r>
          </a:p>
          <a:p>
            <a:pPr marL="685800" indent="-228600">
              <a:buFont typeface="Wingdings" pitchFamily="2" charset="2"/>
              <a:buChar char="v"/>
            </a:pPr>
            <a:r>
              <a:rPr lang="en-US" sz="2000" b="1" dirty="0">
                <a:latin typeface="Times New Roman" pitchFamily="18" charset="0"/>
                <a:cs typeface="Times New Roman" pitchFamily="18" charset="0"/>
              </a:rPr>
              <a:t>   Bankers</a:t>
            </a:r>
          </a:p>
          <a:p>
            <a:pPr marL="685800" indent="-228600">
              <a:buFont typeface="Wingdings" pitchFamily="2" charset="2"/>
              <a:buChar char="v"/>
            </a:pPr>
            <a:r>
              <a:rPr lang="en-US" sz="2000" b="1" dirty="0">
                <a:latin typeface="Times New Roman" pitchFamily="18" charset="0"/>
                <a:cs typeface="Times New Roman" pitchFamily="18" charset="0"/>
              </a:rPr>
              <a:t>   Competitors</a:t>
            </a:r>
          </a:p>
          <a:p>
            <a:pPr marL="685800" indent="-228600">
              <a:buFont typeface="Wingdings" pitchFamily="2" charset="2"/>
              <a:buChar char="v"/>
            </a:pPr>
            <a:r>
              <a:rPr lang="en-US" sz="2000" b="1" dirty="0">
                <a:latin typeface="Times New Roman" pitchFamily="18" charset="0"/>
                <a:cs typeface="Times New Roman" pitchFamily="18" charset="0"/>
              </a:rPr>
              <a:t>   Insurance Companies</a:t>
            </a:r>
          </a:p>
          <a:p>
            <a:pPr marL="685800" indent="-228600">
              <a:buFont typeface="Wingdings" pitchFamily="2" charset="2"/>
              <a:buChar char="v"/>
            </a:pPr>
            <a:r>
              <a:rPr lang="en-US" sz="2000" b="1" dirty="0">
                <a:latin typeface="Times New Roman" pitchFamily="18" charset="0"/>
                <a:cs typeface="Times New Roman" pitchFamily="18" charset="0"/>
              </a:rPr>
              <a:t>   Government Authorities</a:t>
            </a:r>
          </a:p>
          <a:p>
            <a:endParaRPr lang="en-US" sz="2000" b="1" dirty="0">
              <a:latin typeface="Times New Roman" pitchFamily="18" charset="0"/>
              <a:cs typeface="Times New Roman" pitchFamily="18" charset="0"/>
            </a:endParaRPr>
          </a:p>
          <a:p>
            <a:r>
              <a:rPr lang="en-US" sz="2000" b="1" dirty="0">
                <a:solidFill>
                  <a:srgbClr val="FF0000"/>
                </a:solidFill>
                <a:latin typeface="Times New Roman" pitchFamily="18" charset="0"/>
                <a:cs typeface="Times New Roman" pitchFamily="18" charset="0"/>
              </a:rPr>
              <a:t>Frauds by Corporate vendors, Suppliers, and Contractors-</a:t>
            </a:r>
          </a:p>
          <a:p>
            <a:pPr marL="863600" indent="-406400">
              <a:buFont typeface="Wingdings" pitchFamily="2" charset="2"/>
              <a:buChar char="v"/>
            </a:pPr>
            <a:r>
              <a:rPr lang="en-US" sz="2000" b="1" dirty="0">
                <a:latin typeface="Times New Roman" pitchFamily="18" charset="0"/>
                <a:cs typeface="Times New Roman" pitchFamily="18" charset="0"/>
              </a:rPr>
              <a:t>Customers</a:t>
            </a:r>
          </a:p>
          <a:p>
            <a:endParaRPr lang="en-US" sz="2000" b="1" dirty="0">
              <a:latin typeface="Times New Roman" pitchFamily="18" charset="0"/>
              <a:cs typeface="Times New Roman" pitchFamily="18" charset="0"/>
            </a:endParaRPr>
          </a:p>
          <a:p>
            <a:r>
              <a:rPr lang="en-US" sz="2000" b="1" dirty="0">
                <a:solidFill>
                  <a:srgbClr val="FF0000"/>
                </a:solidFill>
                <a:latin typeface="Times New Roman" pitchFamily="18" charset="0"/>
                <a:cs typeface="Times New Roman" pitchFamily="18" charset="0"/>
              </a:rPr>
              <a:t>Frauds by Corporate Customers-</a:t>
            </a:r>
          </a:p>
          <a:p>
            <a:pPr marL="800100" indent="-342900">
              <a:buFont typeface="Wingdings" pitchFamily="2" charset="2"/>
              <a:buChar char="v"/>
            </a:pPr>
            <a:r>
              <a:rPr lang="en-US" sz="2000" b="1" dirty="0">
                <a:latin typeface="Times New Roman" pitchFamily="18" charset="0"/>
                <a:cs typeface="Times New Roman" pitchFamily="18" charset="0"/>
              </a:rPr>
              <a:t> Vendors</a:t>
            </a:r>
          </a:p>
          <a:p>
            <a:endParaRPr lang="en-US" sz="2000" b="1" dirty="0">
              <a:latin typeface="Times New Roman" pitchFamily="18" charset="0"/>
              <a:cs typeface="Times New Roman" pitchFamily="18" charset="0"/>
            </a:endParaRPr>
          </a:p>
          <a:p>
            <a:r>
              <a:rPr lang="en-US" sz="2000" b="1" dirty="0">
                <a:solidFill>
                  <a:srgbClr val="FF0000"/>
                </a:solidFill>
                <a:latin typeface="Times New Roman" pitchFamily="18" charset="0"/>
                <a:cs typeface="Times New Roman" pitchFamily="18" charset="0"/>
              </a:rPr>
              <a:t>Frauds by Corporate Employees-</a:t>
            </a:r>
          </a:p>
          <a:p>
            <a:pPr marL="685800" indent="-228600">
              <a:buFont typeface="Wingdings" pitchFamily="2" charset="2"/>
              <a:buChar char="v"/>
            </a:pPr>
            <a:r>
              <a:rPr lang="en-US" sz="2000" b="1" dirty="0">
                <a:latin typeface="Times New Roman" pitchFamily="18" charset="0"/>
                <a:cs typeface="Times New Roman" pitchFamily="18" charset="0"/>
              </a:rPr>
              <a:t>   Employers</a:t>
            </a:r>
          </a:p>
        </p:txBody>
      </p:sp>
      <p:pic>
        <p:nvPicPr>
          <p:cNvPr id="194563" name="Picture 3" descr="http://cache-blog.credit.com/wp-content/uploads/2013/11/victim-of-identity-theft.jpg"/>
          <p:cNvPicPr>
            <a:picLocks noChangeAspect="1" noChangeArrowheads="1"/>
          </p:cNvPicPr>
          <p:nvPr/>
        </p:nvPicPr>
        <p:blipFill>
          <a:blip r:embed="rId2"/>
          <a:srcRect/>
          <a:stretch>
            <a:fillRect/>
          </a:stretch>
        </p:blipFill>
        <p:spPr bwMode="auto">
          <a:xfrm>
            <a:off x="0" y="0"/>
            <a:ext cx="2008909" cy="6629400"/>
          </a:xfrm>
          <a:prstGeom prst="rect">
            <a:avLst/>
          </a:prstGeom>
          <a:noFill/>
        </p:spPr>
      </p:pic>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163844" name="AutoShape 4" descr="data:image/jpeg;base64,/9j/4AAQSkZJRgABAQAAAQABAAD/2wCEAAkGBhQSERUUEhQWFRUVGBcaGBcWGBcYGhcVGBgVGRcUGBYYGyYeGhokGhQUHy8gJCcpLCwsFx4xNTAqNSYrLCkBCQoKDgwOGA8PGikcHBwsKSwpKSkpKSkpKSkpKSkpKSkpLCkpKSksKSkpKSwpLCkpKSkpLCksKSkpKSksLCwsLP/AABEIALwA+gMBIgACEQEDEQH/xAAbAAABBQEBAAAAAAAAAAAAAAAFAAIDBAYHAf/EAEgQAAECAwUEBwUECQIEBwAAAAECEQADIQQFEjFBUWFxgQYTIjKRobEjUsHh8EJyktEHFDNigqKy0vEVRBYkQ5M0U2Nzo8Li/8QAGQEAAwEBAQAAAAAAAAAAAAAAAAIDAQQF/8QAJxEAAgIBAwMDBQEAAAAAAAAAAAECEQMSITETQVEEYZEUIjJCcYH/2gAMAwEAAhEDEQA/AOGwoUKABQo9aE0AHkKPWhNAB5Cj1oTQAeQo9aE0AHkKPWhNAB5ChR6BAB5ChwS+UezJRSWUCDsIaABkKFCgAUKFCgAUKFCgAUKFCgAUKFHsAHkKPY8gAUKPWhNAB5Cj1o8gAUSyEOYiieympfZGPg1BOTZn+yKVqBR4I2e7k/aljvEVGoNRTURFZ7cxdhkQ24EFD7wQOME5c/EU7gBXV6k73NeUckpNFUgD0jsqJc1KUICQUg01fnHtlsr0wgk5ZVz3bom6Yp/5hP3E+piSxWpsJAZQSADShfvAbYpb0pi9yzIsAIfAkhn7qTR8L5ZYqQUF1owrCpaHSlWaE0NaONYZYLwwmiRhxKLVLoUKy31D1G+sELOSUzPuqJ3kh/GOdyZSjFXRKdOVankA5PhGjsVkUcIA72IB9SkAtrWo5uIA3DMwh9oUNmYZw4O3yjR2W3kBISGwlBTXJSCS7sHfEX40h8rdixCVmsagHIoyS5aoV3WDV+EUukVyInIoEpWMiwz1BYO0FpNuK0gUAxFQ3B+ygbg6m4wN6X2oy0oI1LHwiMW9QzqjBSblmqUU4WYsSchz1jRXb0PlhjNUVH3R2RkaVr6Q247SFMFPoCdWdifI8Y11isyUhQWcKgsJSurJUyqsM0nsvQmrh8ovkyyWwqiiOw3UmWD1csIZOI4QHKXZ8RqQ9Czxk+nN24VImMzuk5aVB8HEdCF6hSWCO8ku+kwrxKUltFAikA+kli62zrSO8KhzqKhvTnEcU2pbjSVo5ZCj0iPI9I5xQoUKABQoUKABQQue6uvmBLsNSz+UU5MoqIAzMa+5LOEFKRz3kv4xLLk0LYaKssI6ASiB7SYfwj4FomT+j2T78w80/wBsa270jCvEQ5SGJ+8CasdHggmZL7ADsAUKLVUlSarZswpSiAXNRsjj60/JZxRz2b0CkgFlzPFBb+WsUbr6Hy5mPEtYwrKQ2HJgdRvjol7LSpIISzgqUBopsOfAA/xNpGcuFJ9ps6xXkBrDdWVcmaUUkdBJAzKz/F+Q5Q2b0Ls+YCqZ9vx04xuUTEjq1PVKcmNV4lqDkhm7SCfCGTLRLqkhRQVmh0lrDKAHvBg3OMWWfkNKOX3v0ely0kpKqA5kGHWboxLUhKjj7SQe8nUA+5BnpcXQtWpcvXcPCkKxSPZo7Q7qdVbBFepLSLSs59EkjOI4kkZx1PgmgtZ3+tlIL2POn18oDSE5bnb8mgxYwzaZeeeWcckyqKXTL9uj7g/qVEFnrl8/8xY6Zn2sv7g/qMVbMNnHT84f9EL3C9k+vrbByxd1X3T6GAdkl7uLnXPZBuxmivun0iEiiMbdR7Lb/p4PWVxAC7jTiT/nfByypbOuVW8G84rk5FiHbGrLlA7p2s9Skj3hXkqmzbF+yGnP0gf05P8Ay7fvJP8AUIlD80NLgytxz+2x114xsZc86k8TX6+cc9s62UI2VhtLgVpv3Z1i2aO9iQZoZEz63RaAcNnvgXZpj/4z47IJSa/X0fCOWihzPpDYeqnrToS44Kq3LLlAyNr0+u6iZoahYtsLt5jzjEx6OOWqKZCSpihQoUOKKFChQAXLqHtORjV3SfaJ+tDGVurv8j8I1N0/tE5Vjkz8lsZs0mjjc4iygecVZQ8Ytofb9bY5UUZBb6JPCAvRzKZ/7i347eEGbcGQeG3k0B+jpdK6N7SY/wCIwz/EwOYS/h8aQya3DPOJEhsvVvoQycPr604xqAyHS39mRzNDtFdMouWLD1aHH2U+7sG2KXS4+zOf0RRoNWKb7NFfsp+wNgij/FC9zlET2OViUzgUOeUQRYsQ7Wpocs47XwQQbs1j2zJY21P5QUEgIw9oLCg7pqHdQp+EecAJJbNwx1z8DrBazK5cWjkmmWRV6Z/tZZ/cHqYVhsQKQrGhLv3n0JGm5o96Z9+Uf3PQxHJSTLSySoDF3as51ArD/ohe4fu+60FSQZ8qpFBidi9B2WeL1mNFDUA84AWUuc4N2E5/dO6IMojJ3DIxqCXZyd7UJHnGlst2o1tEocl5bMozvR8HrA3vHOmjUPCDCbKpFFIUlxTEMxuVkrbSHycixNGmyIQgKRNTMdRBwuGDPkRm/pATpkHs5rQYfX5xasZyrEHSkA2ZW4B/Kuf5iEhtJGvg54I0VxWhw3CnzjOReuq0YVjj9UjtyRtEoumdBu+yTJjBCFKJqCAwY6uaVjRWK6paD/zE5AUxZEt14VF2UpQokA11yEZ6y3ioyAgTMIQTTEwUlWzaygoMadsQ6TNy+tNDwrHn7suWr2sfXSVSzXEPDYfFo5NMQQSDmCQeMdflGm4xznpfYertBIFF9p21+1uzq2jiOnA62J5F3AcKFCjqJChQoUAF26j2+R+Eae6B7RO75xl7r7/I/CNTdAeYNPoeVY5M/JWBvrquxc7EEFLpAUcRCQQ7Zmggmno5N2yf+9L/ADijcySZc0BKlOgPgDkALBfDqKV1Y0eIElix0Jz0OoY1cb/KOVFGPvuxmUClZGIpxOk4gHejgscn5xn+jQ7Ct8yZ/WqCt4zOwp9B4fKBfRpPYL6rmf1q3Q/6mGwk9H5hQlYVKAWkEBUxKCBXQmuUMX0cmark/wAM1CizaJBcmFeSD1cpRQsJEtAfNLByDibPtMQW0YmBM9RGRqPHxhY7gZLpeXl01ZxvcZQXsYHVocDup9BATpeeweXHMaZRobPJVgTVqD3dnCKy2igXJyOHyQXpDIkku9M47znNDZJrJSJigWxOlgtxpn3dYsJmJKvZgpGwl/XLzild12lVVqSgby5/CI0SLuljAEEqoXUQxd9moaOSWxZAHpaHMr7p+EXLhuSYplIZKUmqyoJAOZHmMoXSSz+1k7gfLDB65rnmzEshDoSS5JASCQl3UqmSR4QOX2Iyty6ZUh1O88knCWCMIegxgYlMKZGK8uQwJGVeXxMHLNdMhBBnWhJ1KZQx0GhUey2WTxTtYT2yhgHU33XIDbmaOccyFy3aVlkh1FTJ0JUTQA7co29iuzqJZTOnBBKwcCGmqIALpUnuh8Qz2Rmej2IEFDlQUMLZk6caxqpPR9YDzly5ApSYoYj/AAJdXKkNN2YinbuqUR1Urq9pfvHekdkQD6TD2Cx+6fifhGttUuzpQBKWqYvEHUU4QzK7m7E3gIy/SRIwKA1Spm17KoIcmvg5pDpS2IMNhR6LOc2tzXkUhwQXSUlw43GvB6vlGtui2FcsrWUy0pUO2JaHWGIKEgpzfDVmqYwnRydiGdWbwbdsjVqMy0TEoSkkpCQlIySWGI7AH1jgyR3LrgK2y8zPU6UBKU5BKUg01UQKmgfTKMp02sIVJCxmgv8AwlgfQHLSNZItEmzApYTppBSoucKEkMpKSKlTEh9/KBtpTjlFKqgggniAFPTy0eMg9LBq0cqIiWRYlr7iFK+6CfSC103AVzyhX2VhHFRJauxgTyjo8m60yVKEsOmVhSGyxGlN5L+UXy+oUNluxsODXu9jkM6yqQWWlSTsIIPnEi7umJRjMtYQftFJA8Y6HapRtU5EpSAogghw6tMIrXtFQLbIvTb1VKVhGE4aHEAoeBDeUKvUvbYeXp1FN2cxuzv8j8I0t2d8D56g+saj/iRfuSv+1L9cMWAmfalywQGAxhKUpSKuxIA2DzETy5L7C4sduie7bNNWppSVE0JwlmANCS4YO8aS0WyUgS02qahagk4paR1kx8Sz+1BGGjanKMTbp0yVMKahTAYQ4fExrtFU+Me2C6pi5nVjtLd1cM1FtjBKeCogzp6CvnYuXxOQcRlghLOMRxEZasIE9Hj7PipX9atIk6Qz1S5qZZDBLvvI05RBcLBFC4dRfZUlvOKLeJLJj0Pbg3Vx2eclSJpPVyjhJWpYAUgNQVJUGoKaxVvS02fAQfaTPflpElP4a4uLViGXds+YlKlJwoASErmEISEpDBsRrkct8Rz7JIQlRXPExWFTJlhRSVMWdZ37IxIiYPpQqgG8b9c3jRIFBTz+UZvpOR2dmJPxpB8Def5YrLhGLk5bFqwSCpYwu7jLPlFaDFyydcuGbx2SdIijX3PdY/3BlhJ96szlgOLbmYvzZUkH2OPD/wCoK56EaNtinZLxNMYRM0dQrlljDK9YuzFyylJlpKKqxOp/cZiRl3uEcLe5ZGf6RsZslnyXU6jsb4O3MmdXqAobSGCW2KJo24xnukavaSte/pwgpd1uWjuqIploeINDzhn+KM7mqmos4SevUkzGp+rAu/7wPszyA4wHnTAx4U286+kOlXjLVSZLG8o9mchVnKfIRHbMIK2JAc4R+67geDRMYFXNlQE1DNU8GbONlZJM0pH6wZYltlaKqbXBhPWDxHKMNdM0h9K+fL6pGhReyi3WBMwBh20ueGOih4xskYi7eP6uk+wKyNcY7O4gntZ7X4wAvlQKSz93aMmy31gtOmS1IdCVJUFCmLEAKuU02tnsECL0LHMkb+DM/idlIIm9jmxjyHLENj0TnDHRu1YZjHI/D5PHR7Fbly0sgpAXmMKS78nPDWOS2eaUqChoXjpVy3rRK0kAhiDQt4xzZo9ykGaOSRJTjnolKUR2JQlSwW95fZ7KaO0CJkwqUVFKUgn7KUhI2JADbdkK19J5gJOIE7cKHo+ZwwFt3S2coMtRUkFwDhoagmgpmI54plLKwtgRaCU0wqV+Jgl/BPnG1Tb0Iu0KVmrrFmuZOCWnynrUNhRujk/64cZJzJUebwcve3q/VEI4eAJ+LQ8sf3ItGX2/w0nQm8Ht02fMI7MqdNb95iEAfjDcI236xYEJQmbKQpQSkFXZDqYEurnvNdmfHbutZSpbajDyNW8hF9E2YQ6VBKqg4lNiauprA4iTtpHSp9vuwAkyEHZhqMssVK5U2Vh/6LLzRNtFoWpkgYUpGwFgG5S0eccwtomJlFa0kD3g5SXDhyKPmzx70XvdcrrCgmp9A8Zprc2Cu09jbfpFvqUm8ThY4Opfee0tXmmX4QX/AEVW5Ey0zFKYKwnCeKkpUPADwjiVpvNUyatay5L5we6M3uuWVqST3T5qPyhpw0vUNH7k42aTp3aROtRKGbASfvLmzSf5OrEU7rYU2ZZ+MC7DNK8ayXJLDgKD0ghZJzEV0+Iib5KzSWM1FilTwl0nq5am/bYBLVvwqd8jkHive6rME9k4pu2UlQlvvC1Hf3W0ihIvJaAwVTVJ7QI1dJcNQaRFOtiFghcoBWEsUuBiAzKTShbY0YlTOQy9+qcpavaGXPQ8o0jnf5f3Rmr3qpAcntJ13nKDOM7/ADik+EKc7g/c/cEAIM3WeyPrbHXk4Jrk0MibF2XNJECZc3dXfs2DfFyWTp4Fi27b5Rysqihfq/aSyRqrUMabfoxckrYCortireVhmLUjBLUWcd0ihD5mjQRstyTmqhhvPzgbSXJlOyZE76LDx+USTZhwnWmVImlXEvUgDc/xpE4uUN2iTvYDyrEnOI9Gdu1WY1BpUVofnBNE7TLbpzaCNnuGWnugl9qiYnF2S/cA4E/nGPKg0sFptB+q+XARUtqy5FchTxyyMaH/AElIDFLPsJ+Bhirgl+6eSj9HwjOrENLORTk9pXE+sMaOmzegNnU59oCdQrbxBiEfo3kH7c7xR/ZHWvU4yTxyOcNGj6PW3sYdQ45EUy5watPQayIobQpJ2OhR/CkPAO12KVZpoSiYtZOikYQ2hcl9ukM5xmqRlOISnKav19PFGdX64xOZjh8/P5xXmudSDy8SImhgOSyn2ExbttvxoQGpkfL8oq20FKn0P0fz5xCTQEbxzjoq6YttJou2a3EUSCVKZuNW8zG36OdGAsJTMBE5a+0VkAhDFSiSQcNHr+cY247lXO7XcQM1+oTtVBVV/CzLXKlqV1RDLSo4gVDLPI8IjlWp1E6cX2rVI018WhFmE2zyJomSZwSlRZkqBPew5JWgukqTRQINGpibHbQhKxXP5fCKaL1xKT1pVhBD4WxMNj0ff/iKiSSktzHjDRxutxHlV7DuscwXum2JAUHyT8fnAUnC0T2WhUxzEUlG0ShKmaO557y/GLdjX2lYjoNu0eUALptOHs8fzgvImAk1+I5xzSjudTknAKGecq+DDka0doqzJ+z4+hyiETdrNyVzAbTZrlo8QzF+9Q03ULZ05coxIhZUtcwmajXtJ9dz7oJLtJc0GfvfKA61e2QNi05cRv3RfUS+RjZLgxGQjRdH0gpqgrOYGPCGDZ+MZ0Rp+jI7KjuT6qP5R0zVokg7KtiEs1l/+RJ2fOLUq/Up/wButJ/dCNm4xTf6zjx/qkc7xxY6kwl/xWkA+ymg/d18YkR0mknPGCzl0LcbsmgV9fTQoXowN1sNDpNZtZue0EbNvGHSekNmUW65LwBKoYUg6en5RnQib1Ga2VeEpRpMQdBUZ7KmJVT0n7aKH3k0qzecYk2RHuJ/CPVo8TYZZIGEZjKnpC/TryHUZsZl7Skg4lp4AufBMV5nSABurllW9XZHIEkng0DZNnAyAHCJ0yvrKNWCPcNbJZl7Tle6jg6j/NTyiouSV99a1/eUW/CKRbTKhwRFFCMeEI5N8lVFmAyAHCkc/wCkM17SvcQByjpYRHNuk8jBaZm8g+MWxisrSrxmOwLvozxpbsulZ/bHCdE5U2ls+A2QD6Py0mY5LECmm74xsJdqWwSQFDQEeX+Ijnm06idvp8SktTBc7o5MW4UqWlGbpDmmtWaI7v6GjHimKJQMk90n73uj1jQpkpT2lM+wVA3Aaq8obPmOwUQlzQH1UfNtgMQWaVUdHQgt2DL6vgS0YJLYmYMGCBrhHxjIyZSa9aVjZhSlTne6hHarLYruSgJZKi1VKSSVHaakVrlTTSA1/XVIwvJTKNagpDkfggx+pUdqf9I5MTyPnY5kmzSDlNmDjKHwmGI7TZgg9hWINmxTyYxsP9JQT+xlcnHwEFLN0dQsUs6D/EX9Yv8AUxRNelk+6OYtDkTCMo63L/R7iqmxpPj/AHRblfozW3/gk+cH1UX2Zn01cyRyi6bBMmq7Ao9VaJ3mNNa5BQlkyQraUkg014xtf+DJ0oUs6UDmP/rFWbd605lKeXzEQnnt3R0QwpRq7MvZbIuYjElKkknJdDwcjLeYoTVNmH2jYdfB/wDEa9QSnvzPMJ8xWBl7yZcxLS0utuyRmw0fUNBHNbFyenVWjJk+2RX7SWPMVi6Sdo/D8oEotrTUljRXpx4RaTeIYVV+EfnHVKLONMBCNN0aV2Ty8iqMzBm4LclBOJWHZzb8h5xaXBNGnB+mhYvqsVJd5yz9tPMj0JiZM8EOC4+tkTNJXjx4ape34j1hP9CMAcT9fRjwmE8eP9fRgAXh9colso7aeO/84hf6ziSyllp4iAwNpREgTHqUxDabxly++oDnCmlgIhLISHJYb4y149OkikoOa1PlAGfarRaKrUQk6ZDwhlFga+8ulcmVQHEdgr6Rh78vU2iZjw4aMN43xZk3clOdTv8AyhtjuiZarRglhyS3CG2juFOWyGXJYlTldWkEkl3GnGNxZrGmSnCCVqyK3JrqhJ2b4ns13osyOpkVV/1Jg1PupPxiOfMCA2ozOzcN8cWTJrfseljhoW5GtQT2lHLwTw374zNo6TIMxTyhMTo6lJO/KlYhvy/sSsCMhAg2hJzSnkG9Itiw7XIhlzW6RoEX9Z//ACpifurQR/Q8TC/pOi5ieIfzC/hGaStHu+ZiVHU7xzijxR9xFll5RoBfEt36w83H5wYuvpFKQQ85vGMYiTIP2leIi3JsNmOc0jewPoYTpx9/gp1Je3ydluX9ItmlgYrS3FK40A/StYG/8T/Iv8o4bZuj9hV3rYEcZaj6CCCejF2Adq8fCSr4tGpJefgm1q5r5Oi33+kyxrDJnzD91Kx6xz69L8s6i+OariUgepirOua60/7mcvggJHmuB86ZYU9yWFb1rPol4VwT8lYSceKX+kq7+kpyDni5/lb1iSz2ydO7KEFEs5qIam2uZ3mKCr+lo7iZafuoc+KopWnpAtYYYiP3jT8IYQLH4Q7y+ZfBRnyMM0pd2JrtzrDWhiVkrc1PyiRo6GcPcpxNZpbmIYt2IZw7JjjZRvhv6rvi00etC2aQDGMpihzI9DEn65OH/UJ5v6xK0eYYAEi9J41B5CJEX9NH2Ad/a/Noj6qF1MZsBbT0lr25X8x+IiVHSeVrLWOCh6NFASToYcizPmx5RmxpdvDpjMmUlApB56nQQP8A1CZNOKarTWpbY2kE5NnCaJDRI0F+AK0mwoTkOZqYlIiRoYqFs1KxSbOVqShAJUosANTG5uy6+oT+ryA89Y9tMH2Ac0g6RW6N3OuVhCEvapwoNJMv3jsJz3NFi+78l2ZCrPZ1YlV66d7ytUpOzPxjlk3kfsjrhHR/SC8bSiSOrllyO8v1bn+eyMXe95lTpRlDbZeJW4GWp2n61gdlFIQ8izydkUluMx4w1Sx7o8T6PFtVpSDs4VHnFmzzZSqKw/xBvMR06q7HPVghoTDbBuddUs90D+FXwJeKcy7G0UPrhAskQ0MohO+HJR+8ImNkG0w5FgB1+vGN1LyGl+BqLOk5zUjkv4CJRYpetoR+Gb/bFyy9GyvU+A+KhBOX0EpVSv5P74zUvIaWZ2ZZpQ/6uLghXxaIVBGhJ5N8YPWvowlH2n5p+Aiiq7gND4j5Qa0MoMGvsEOEsnPKL6pIGTP4wloJDtRwN1YzWDSKEvvRP1e8RFL7/j8YsY4JMSINi1Yc4qxLImMdeW2KMQJNHrRDKmFWSgTvDfGJgFe6PFvWENHAR60NEzak+vpDhPT/AJeMs2hwTDgmPUqB1EPAhbAaEw9CaiPcMPQmsYBOBHsKI1TdlfSFs0eTECp8yXMxGUsBFe0hQD5glxlrWkR2aapUwEVIy47W3QZv++JQk9Ul1zqmbPUSXJDYEjYIN3sWjFJWEbb0yly7P1dnUrHNSDPnqopRNTLRuyDxmgDMIxMhJyBLPxgJIn1fM6E6cHi2LQkh1TBwLknwENorZCvJYRtFiIcDA42qA8oG2mwKAdRDEsAlQNeUTovNKk4Vuth2VJBdO7tZpiBChq9MgG3eGUCTRMFLTUiHJkmLglAZR7M3RTV4MorJWU5ExokqsxQnEvCWGRq7VcMwrAEpiPATx+tYGkzVaNIm6EKTilzgoakjEH2OCG00gF/qqhoPOPbOVy3amIEHeCCK+Z5RVVLesYoo3Uy1/rCtg848N8L3ecUsMIIzMNpiZrl5Lf6+tWsWZCiRWKsiXSLlnHOuW3c8JKh96CSFyiAEtLVtWMYP8WnhFS8rPMS3WFwcquDsb/EEkWqUUsl5J94JC67cR7QijbbEwx9YlYJZwSTxL1BhEKB5Se3yPoYsYfpoild/kYtNuh5AgNHojyHARYmWJadkWkT1NhJ1FDEVmQ8TTJhy/wA+MRkx0ezlHBz+MTWI4gzsdH1OzwiKb3DxERS8oXsaEjZwKKQBy+MIWVOjjgYtWOYWFXDZGo84jxOTQDcInbNoiTLqwUc9Q8Wp9gmIzYja1DzFIqjvGL9ktakJUxyGRqMxpA3QUQolE96m4fEw+chhTSCM+UnqUzGAUc2y8IHzTQ8PyhU7YUZmXbShRwksXo+cRlaph2mDt3WBC5gBAq+g2b4I2y7Ey0kpfhRvIR0a0jNzMS7rJzPxi3LusDPzjRi7UdUhTVUlzU7TEAs6dkTeRjKALTZIeLJF4oA0iCfPIDhoTUxtCIhYoU2yBIcinDj+US2SYV57FeTRemdqUhJycjz/AP0YLNpAiVLcHCnIgbc90KUAkkrSVGmdGGxtsXLnHZXxlf1iNDPulCpmGoo9OcNYtmUt65agpaUiXolAL138H84FokkoJ4+UaTpBdSJaey/Njrwifo1d6F2ZZUKsuHT2M5MOYnQnsmEpGfGLsiQOqUd4ijYqRDKFIuWXsEHNi7V84ryxTn8YJWBIMxDh+0n1iTZSSpFsSZM0KVWSoEOO8h1Pl9oVBijeFgVK7zMagg572z8RFn/U1BwhpY/cDfzZ6nWKM0vm54wIQHyh7TkYvCKssdvkYslcNIw//9k="/>
          <p:cNvSpPr>
            <a:spLocks noChangeAspect="1" noChangeArrowheads="1"/>
          </p:cNvSpPr>
          <p:nvPr/>
        </p:nvSpPr>
        <p:spPr bwMode="auto">
          <a:xfrm>
            <a:off x="141432" y="-144463"/>
            <a:ext cx="277091"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46" name="AutoShape 6" descr="data:image/jpeg;base64,/9j/4AAQSkZJRgABAQAAAQABAAD/2wCEAAkGBhQSERUUEhQWFRUVGBcaGBcWGBcYGhcVGBgVGRcUGBYYGyYeGhokGhQUHy8gJCcpLCwsFx4xNTAqNSYrLCkBCQoKDgwOGA8PGikcHBwsKSwpKSkpKSkpKSkpKSkpKSkpLCkpKSksKSkpKSwpLCkpKSkpLCksKSkpKSksLCwsLP/AABEIALwA+gMBIgACEQEDEQH/xAAbAAABBQEBAAAAAAAAAAAAAAAFAAIDBAYHAf/EAEgQAAECAwUEBwUECQIEBwAAAAECEQADIQQFEjFBUWFxgQYTIjKRobEjUsHh8EJyktEHFDNigqKy0vEVRBYkQ5M0U2Nzo8Li/8QAGQEAAwEBAQAAAAAAAAAAAAAAAAIDAQQF/8QAJxEAAgIBAwMDBQEAAAAAAAAAAAECEQMSITETQVEEYZEUIjJCcYH/2gAMAwEAAhEDEQA/AOGwoUKABQo9aE0AHkKPWhNAB5Cj1oTQAeQo9aE0AHkKPWhNAB5ChR6BAB5ChwS+UezJRSWUCDsIaABkKFCgAUKFCgAUKFCgAUKFCgAUKFHsAHkKPY8gAUKPWhNAB5Cj1o8gAUSyEOYiieympfZGPg1BOTZn+yKVqBR4I2e7k/aljvEVGoNRTURFZ7cxdhkQ24EFD7wQOME5c/EU7gBXV6k73NeUckpNFUgD0jsqJc1KUICQUg01fnHtlsr0wgk5ZVz3bom6Yp/5hP3E+piSxWpsJAZQSADShfvAbYpb0pi9yzIsAIfAkhn7qTR8L5ZYqQUF1owrCpaHSlWaE0NaONYZYLwwmiRhxKLVLoUKy31D1G+sELOSUzPuqJ3kh/GOdyZSjFXRKdOVankA5PhGjsVkUcIA72IB9SkAtrWo5uIA3DMwh9oUNmYZw4O3yjR2W3kBISGwlBTXJSCS7sHfEX40h8rdixCVmsagHIoyS5aoV3WDV+EUukVyInIoEpWMiwz1BYO0FpNuK0gUAxFQ3B+ygbg6m4wN6X2oy0oI1LHwiMW9QzqjBSblmqUU4WYsSchz1jRXb0PlhjNUVH3R2RkaVr6Q247SFMFPoCdWdifI8Y11isyUhQWcKgsJSurJUyqsM0nsvQmrh8ovkyyWwqiiOw3UmWD1csIZOI4QHKXZ8RqQ9Czxk+nN24VImMzuk5aVB8HEdCF6hSWCO8ku+kwrxKUltFAikA+kli62zrSO8KhzqKhvTnEcU2pbjSVo5ZCj0iPI9I5xQoUKABQoUKABQQue6uvmBLsNSz+UU5MoqIAzMa+5LOEFKRz3kv4xLLk0LYaKssI6ASiB7SYfwj4FomT+j2T78w80/wBsa270jCvEQ5SGJ+8CasdHggmZL7ADsAUKLVUlSarZswpSiAXNRsjj60/JZxRz2b0CkgFlzPFBb+WsUbr6Hy5mPEtYwrKQ2HJgdRvjol7LSpIISzgqUBopsOfAA/xNpGcuFJ9ps6xXkBrDdWVcmaUUkdBJAzKz/F+Q5Q2b0Ls+YCqZ9vx04xuUTEjq1PVKcmNV4lqDkhm7SCfCGTLRLqkhRQVmh0lrDKAHvBg3OMWWfkNKOX3v0ely0kpKqA5kGHWboxLUhKjj7SQe8nUA+5BnpcXQtWpcvXcPCkKxSPZo7Q7qdVbBFepLSLSs59EkjOI4kkZx1PgmgtZ3+tlIL2POn18oDSE5bnb8mgxYwzaZeeeWcckyqKXTL9uj7g/qVEFnrl8/8xY6Zn2sv7g/qMVbMNnHT84f9EL3C9k+vrbByxd1X3T6GAdkl7uLnXPZBuxmivun0iEiiMbdR7Lb/p4PWVxAC7jTiT/nfByypbOuVW8G84rk5FiHbGrLlA7p2s9Skj3hXkqmzbF+yGnP0gf05P8Ay7fvJP8AUIlD80NLgytxz+2x114xsZc86k8TX6+cc9s62UI2VhtLgVpv3Z1i2aO9iQZoZEz63RaAcNnvgXZpj/4z47IJSa/X0fCOWihzPpDYeqnrToS44Kq3LLlAyNr0+u6iZoahYtsLt5jzjEx6OOWqKZCSpihQoUOKKFChQAXLqHtORjV3SfaJ+tDGVurv8j8I1N0/tE5Vjkz8lsZs0mjjc4iygecVZQ8Ytofb9bY5UUZBb6JPCAvRzKZ/7i347eEGbcGQeG3k0B+jpdK6N7SY/wCIwz/EwOYS/h8aQya3DPOJEhsvVvoQycPr604xqAyHS39mRzNDtFdMouWLD1aHH2U+7sG2KXS4+zOf0RRoNWKb7NFfsp+wNgij/FC9zlET2OViUzgUOeUQRYsQ7Wpocs47XwQQbs1j2zJY21P5QUEgIw9oLCg7pqHdQp+EecAJJbNwx1z8DrBazK5cWjkmmWRV6Z/tZZ/cHqYVhsQKQrGhLv3n0JGm5o96Z9+Uf3PQxHJSTLSySoDF3as51ArD/ohe4fu+60FSQZ8qpFBidi9B2WeL1mNFDUA84AWUuc4N2E5/dO6IMojJ3DIxqCXZyd7UJHnGlst2o1tEocl5bMozvR8HrA3vHOmjUPCDCbKpFFIUlxTEMxuVkrbSHycixNGmyIQgKRNTMdRBwuGDPkRm/pATpkHs5rQYfX5xasZyrEHSkA2ZW4B/Kuf5iEhtJGvg54I0VxWhw3CnzjOReuq0YVjj9UjtyRtEoumdBu+yTJjBCFKJqCAwY6uaVjRWK6paD/zE5AUxZEt14VF2UpQokA11yEZ6y3ioyAgTMIQTTEwUlWzaygoMadsQ6TNy+tNDwrHn7suWr2sfXSVSzXEPDYfFo5NMQQSDmCQeMdflGm4xznpfYertBIFF9p21+1uzq2jiOnA62J5F3AcKFCjqJChQoUAF26j2+R+Eae6B7RO75xl7r7/I/CNTdAeYNPoeVY5M/JWBvrquxc7EEFLpAUcRCQQ7Zmggmno5N2yf+9L/ADijcySZc0BKlOgPgDkALBfDqKV1Y0eIElix0Jz0OoY1cb/KOVFGPvuxmUClZGIpxOk4gHejgscn5xn+jQ7Ct8yZ/WqCt4zOwp9B4fKBfRpPYL6rmf1q3Q/6mGwk9H5hQlYVKAWkEBUxKCBXQmuUMX0cmark/wAM1CizaJBcmFeSD1cpRQsJEtAfNLByDibPtMQW0YmBM9RGRqPHxhY7gZLpeXl01ZxvcZQXsYHVocDup9BATpeeweXHMaZRobPJVgTVqD3dnCKy2igXJyOHyQXpDIkku9M47znNDZJrJSJigWxOlgtxpn3dYsJmJKvZgpGwl/XLzild12lVVqSgby5/CI0SLuljAEEqoXUQxd9moaOSWxZAHpaHMr7p+EXLhuSYplIZKUmqyoJAOZHmMoXSSz+1k7gfLDB65rnmzEshDoSS5JASCQl3UqmSR4QOX2Iyty6ZUh1O88knCWCMIegxgYlMKZGK8uQwJGVeXxMHLNdMhBBnWhJ1KZQx0GhUey2WTxTtYT2yhgHU33XIDbmaOccyFy3aVlkh1FTJ0JUTQA7co29iuzqJZTOnBBKwcCGmqIALpUnuh8Qz2Rmej2IEFDlQUMLZk6caxqpPR9YDzly5ApSYoYj/AAJdXKkNN2YinbuqUR1Urq9pfvHekdkQD6TD2Cx+6fifhGttUuzpQBKWqYvEHUU4QzK7m7E3gIy/SRIwKA1Spm17KoIcmvg5pDpS2IMNhR6LOc2tzXkUhwQXSUlw43GvB6vlGtui2FcsrWUy0pUO2JaHWGIKEgpzfDVmqYwnRydiGdWbwbdsjVqMy0TEoSkkpCQlIySWGI7AH1jgyR3LrgK2y8zPU6UBKU5BKUg01UQKmgfTKMp02sIVJCxmgv8AwlgfQHLSNZItEmzApYTppBSoucKEkMpKSKlTEh9/KBtpTjlFKqgggniAFPTy0eMg9LBq0cqIiWRYlr7iFK+6CfSC103AVzyhX2VhHFRJauxgTyjo8m60yVKEsOmVhSGyxGlN5L+UXy+oUNluxsODXu9jkM6yqQWWlSTsIIPnEi7umJRjMtYQftFJA8Y6HapRtU5EpSAogghw6tMIrXtFQLbIvTb1VKVhGE4aHEAoeBDeUKvUvbYeXp1FN2cxuzv8j8I0t2d8D56g+saj/iRfuSv+1L9cMWAmfalywQGAxhKUpSKuxIA2DzETy5L7C4sduie7bNNWppSVE0JwlmANCS4YO8aS0WyUgS02qahagk4paR1kx8Sz+1BGGjanKMTbp0yVMKahTAYQ4fExrtFU+Me2C6pi5nVjtLd1cM1FtjBKeCogzp6CvnYuXxOQcRlghLOMRxEZasIE9Hj7PipX9atIk6Qz1S5qZZDBLvvI05RBcLBFC4dRfZUlvOKLeJLJj0Pbg3Vx2eclSJpPVyjhJWpYAUgNQVJUGoKaxVvS02fAQfaTPflpElP4a4uLViGXds+YlKlJwoASErmEISEpDBsRrkct8Rz7JIQlRXPExWFTJlhRSVMWdZ37IxIiYPpQqgG8b9c3jRIFBTz+UZvpOR2dmJPxpB8Def5YrLhGLk5bFqwSCpYwu7jLPlFaDFyydcuGbx2SdIijX3PdY/3BlhJ96szlgOLbmYvzZUkH2OPD/wCoK56EaNtinZLxNMYRM0dQrlljDK9YuzFyylJlpKKqxOp/cZiRl3uEcLe5ZGf6RsZslnyXU6jsb4O3MmdXqAobSGCW2KJo24xnukavaSte/pwgpd1uWjuqIploeINDzhn+KM7mqmos4SevUkzGp+rAu/7wPszyA4wHnTAx4U286+kOlXjLVSZLG8o9mchVnKfIRHbMIK2JAc4R+67geDRMYFXNlQE1DNU8GbONlZJM0pH6wZYltlaKqbXBhPWDxHKMNdM0h9K+fL6pGhReyi3WBMwBh20ueGOih4xskYi7eP6uk+wKyNcY7O4gntZ7X4wAvlQKSz93aMmy31gtOmS1IdCVJUFCmLEAKuU02tnsECL0LHMkb+DM/idlIIm9jmxjyHLENj0TnDHRu1YZjHI/D5PHR7Fbly0sgpAXmMKS78nPDWOS2eaUqChoXjpVy3rRK0kAhiDQt4xzZo9ykGaOSRJTjnolKUR2JQlSwW95fZ7KaO0CJkwqUVFKUgn7KUhI2JADbdkK19J5gJOIE7cKHo+ZwwFt3S2coMtRUkFwDhoagmgpmI54plLKwtgRaCU0wqV+Jgl/BPnG1Tb0Iu0KVmrrFmuZOCWnynrUNhRujk/64cZJzJUebwcve3q/VEI4eAJ+LQ8sf3ItGX2/w0nQm8Ht02fMI7MqdNb95iEAfjDcI236xYEJQmbKQpQSkFXZDqYEurnvNdmfHbutZSpbajDyNW8hF9E2YQ6VBKqg4lNiauprA4iTtpHSp9vuwAkyEHZhqMssVK5U2Vh/6LLzRNtFoWpkgYUpGwFgG5S0eccwtomJlFa0kD3g5SXDhyKPmzx70XvdcrrCgmp9A8Zprc2Cu09jbfpFvqUm8ThY4Opfee0tXmmX4QX/AEVW5Ey0zFKYKwnCeKkpUPADwjiVpvNUyatay5L5we6M3uuWVqST3T5qPyhpw0vUNH7k42aTp3aROtRKGbASfvLmzSf5OrEU7rYU2ZZ+MC7DNK8ayXJLDgKD0ghZJzEV0+Iib5KzSWM1FilTwl0nq5am/bYBLVvwqd8jkHive6rME9k4pu2UlQlvvC1Hf3W0ihIvJaAwVTVJ7QI1dJcNQaRFOtiFghcoBWEsUuBiAzKTShbY0YlTOQy9+qcpavaGXPQ8o0jnf5f3Rmr3qpAcntJ13nKDOM7/ADik+EKc7g/c/cEAIM3WeyPrbHXk4Jrk0MibF2XNJECZc3dXfs2DfFyWTp4Fi27b5Rysqihfq/aSyRqrUMabfoxckrYCortireVhmLUjBLUWcd0ihD5mjQRstyTmqhhvPzgbSXJlOyZE76LDx+USTZhwnWmVImlXEvUgDc/xpE4uUN2iTvYDyrEnOI9Gdu1WY1BpUVofnBNE7TLbpzaCNnuGWnugl9qiYnF2S/cA4E/nGPKg0sFptB+q+XARUtqy5FchTxyyMaH/AElIDFLPsJ+Bhirgl+6eSj9HwjOrENLORTk9pXE+sMaOmzegNnU59oCdQrbxBiEfo3kH7c7xR/ZHWvU4yTxyOcNGj6PW3sYdQ45EUy5watPQayIobQpJ2OhR/CkPAO12KVZpoSiYtZOikYQ2hcl9ukM5xmqRlOISnKav19PFGdX64xOZjh8/P5xXmudSDy8SImhgOSyn2ExbttvxoQGpkfL8oq20FKn0P0fz5xCTQEbxzjoq6YttJou2a3EUSCVKZuNW8zG36OdGAsJTMBE5a+0VkAhDFSiSQcNHr+cY247lXO7XcQM1+oTtVBVV/CzLXKlqV1RDLSo4gVDLPI8IjlWp1E6cX2rVI018WhFmE2zyJomSZwSlRZkqBPew5JWgukqTRQINGpibHbQhKxXP5fCKaL1xKT1pVhBD4WxMNj0ff/iKiSSktzHjDRxutxHlV7DuscwXum2JAUHyT8fnAUnC0T2WhUxzEUlG0ShKmaO557y/GLdjX2lYjoNu0eUALptOHs8fzgvImAk1+I5xzSjudTknAKGecq+DDka0doqzJ+z4+hyiETdrNyVzAbTZrlo8QzF+9Q03ULZ05coxIhZUtcwmajXtJ9dz7oJLtJc0GfvfKA61e2QNi05cRv3RfUS+RjZLgxGQjRdH0gpqgrOYGPCGDZ+MZ0Rp+jI7KjuT6qP5R0zVokg7KtiEs1l/+RJ2fOLUq/Up/wButJ/dCNm4xTf6zjx/qkc7xxY6kwl/xWkA+ymg/d18YkR0mknPGCzl0LcbsmgV9fTQoXowN1sNDpNZtZue0EbNvGHSekNmUW65LwBKoYUg6en5RnQib1Ga2VeEpRpMQdBUZ7KmJVT0n7aKH3k0qzecYk2RHuJ/CPVo8TYZZIGEZjKnpC/TryHUZsZl7Skg4lp4AufBMV5nSABurllW9XZHIEkng0DZNnAyAHCJ0yvrKNWCPcNbJZl7Tle6jg6j/NTyiouSV99a1/eUW/CKRbTKhwRFFCMeEI5N8lVFmAyAHCkc/wCkM17SvcQByjpYRHNuk8jBaZm8g+MWxisrSrxmOwLvozxpbsulZ/bHCdE5U2ls+A2QD6Py0mY5LECmm74xsJdqWwSQFDQEeX+Ijnm06idvp8SktTBc7o5MW4UqWlGbpDmmtWaI7v6GjHimKJQMk90n73uj1jQpkpT2lM+wVA3Aaq8obPmOwUQlzQH1UfNtgMQWaVUdHQgt2DL6vgS0YJLYmYMGCBrhHxjIyZSa9aVjZhSlTne6hHarLYruSgJZKi1VKSSVHaakVrlTTSA1/XVIwvJTKNagpDkfggx+pUdqf9I5MTyPnY5kmzSDlNmDjKHwmGI7TZgg9hWINmxTyYxsP9JQT+xlcnHwEFLN0dQsUs6D/EX9Yv8AUxRNelk+6OYtDkTCMo63L/R7iqmxpPj/AHRblfozW3/gk+cH1UX2Zn01cyRyi6bBMmq7Ao9VaJ3mNNa5BQlkyQraUkg014xtf+DJ0oUs6UDmP/rFWbd605lKeXzEQnnt3R0QwpRq7MvZbIuYjElKkknJdDwcjLeYoTVNmH2jYdfB/wDEa9QSnvzPMJ8xWBl7yZcxLS0utuyRmw0fUNBHNbFyenVWjJk+2RX7SWPMVi6Sdo/D8oEotrTUljRXpx4RaTeIYVV+EfnHVKLONMBCNN0aV2Ty8iqMzBm4LclBOJWHZzb8h5xaXBNGnB+mhYvqsVJd5yz9tPMj0JiZM8EOC4+tkTNJXjx4ape34j1hP9CMAcT9fRjwmE8eP9fRgAXh9colso7aeO/84hf6ziSyllp4iAwNpREgTHqUxDabxly++oDnCmlgIhLISHJYb4y149OkikoOa1PlAGfarRaKrUQk6ZDwhlFga+8ulcmVQHEdgr6Rh78vU2iZjw4aMN43xZk3clOdTv8AyhtjuiZarRglhyS3CG2juFOWyGXJYlTldWkEkl3GnGNxZrGmSnCCVqyK3JrqhJ2b4ns13osyOpkVV/1Jg1PupPxiOfMCA2ozOzcN8cWTJrfseljhoW5GtQT2lHLwTw374zNo6TIMxTyhMTo6lJO/KlYhvy/sSsCMhAg2hJzSnkG9Itiw7XIhlzW6RoEX9Z//ACpifurQR/Q8TC/pOi5ieIfzC/hGaStHu+ZiVHU7xzijxR9xFll5RoBfEt36w83H5wYuvpFKQQ85vGMYiTIP2leIi3JsNmOc0jewPoYTpx9/gp1Je3ydluX9ItmlgYrS3FK40A/StYG/8T/Iv8o4bZuj9hV3rYEcZaj6CCCejF2Adq8fCSr4tGpJefgm1q5r5Oi33+kyxrDJnzD91Kx6xz69L8s6i+OariUgepirOua60/7mcvggJHmuB86ZYU9yWFb1rPol4VwT8lYSceKX+kq7+kpyDni5/lb1iSz2ydO7KEFEs5qIam2uZ3mKCr+lo7iZafuoc+KopWnpAtYYYiP3jT8IYQLH4Q7y+ZfBRnyMM0pd2JrtzrDWhiVkrc1PyiRo6GcPcpxNZpbmIYt2IZw7JjjZRvhv6rvi00etC2aQDGMpihzI9DEn65OH/UJ5v6xK0eYYAEi9J41B5CJEX9NH2Ad/a/Noj6qF1MZsBbT0lr25X8x+IiVHSeVrLWOCh6NFASToYcizPmx5RmxpdvDpjMmUlApB56nQQP8A1CZNOKarTWpbY2kE5NnCaJDRI0F+AK0mwoTkOZqYlIiRoYqFs1KxSbOVqShAJUosANTG5uy6+oT+ryA89Y9tMH2Ac0g6RW6N3OuVhCEvapwoNJMv3jsJz3NFi+78l2ZCrPZ1YlV66d7ytUpOzPxjlk3kfsjrhHR/SC8bSiSOrllyO8v1bn+eyMXe95lTpRlDbZeJW4GWp2n61gdlFIQ8izydkUluMx4w1Sx7o8T6PFtVpSDs4VHnFmzzZSqKw/xBvMR06q7HPVghoTDbBuddUs90D+FXwJeKcy7G0UPrhAskQ0MohO+HJR+8ImNkG0w5FgB1+vGN1LyGl+BqLOk5zUjkv4CJRYpetoR+Gb/bFyy9GyvU+A+KhBOX0EpVSv5P74zUvIaWZ2ZZpQ/6uLghXxaIVBGhJ5N8YPWvowlH2n5p+Aiiq7gND4j5Qa0MoMGvsEOEsnPKL6pIGTP4wloJDtRwN1YzWDSKEvvRP1e8RFL7/j8YsY4JMSINi1Yc4qxLImMdeW2KMQJNHrRDKmFWSgTvDfGJgFe6PFvWENHAR60NEzak+vpDhPT/AJeMs2hwTDgmPUqB1EPAhbAaEw9CaiPcMPQmsYBOBHsKI1TdlfSFs0eTECp8yXMxGUsBFe0hQD5glxlrWkR2aapUwEVIy47W3QZv++JQk9Ul1zqmbPUSXJDYEjYIN3sWjFJWEbb0yly7P1dnUrHNSDPnqopRNTLRuyDxmgDMIxMhJyBLPxgJIn1fM6E6cHi2LQkh1TBwLknwENorZCvJYRtFiIcDA42qA8oG2mwKAdRDEsAlQNeUTovNKk4Vuth2VJBdO7tZpiBChq9MgG3eGUCTRMFLTUiHJkmLglAZR7M3RTV4MorJWU5ExokqsxQnEvCWGRq7VcMwrAEpiPATx+tYGkzVaNIm6EKTilzgoakjEH2OCG00gF/qqhoPOPbOVy3amIEHeCCK+Z5RVVLesYoo3Uy1/rCtg848N8L3ecUsMIIzMNpiZrl5Lf6+tWsWZCiRWKsiXSLlnHOuW3c8JKh96CSFyiAEtLVtWMYP8WnhFS8rPMS3WFwcquDsb/EEkWqUUsl5J94JC67cR7QijbbEwx9YlYJZwSTxL1BhEKB5Se3yPoYsYfpoild/kYtNuh5AgNHojyHARYmWJadkWkT1NhJ1FDEVmQ8TTJhy/wA+MRkx0ezlHBz+MTWI4gzsdH1OzwiKb3DxERS8oXsaEjZwKKQBy+MIWVOjjgYtWOYWFXDZGo84jxOTQDcInbNoiTLqwUc9Q8Wp9gmIzYja1DzFIqjvGL9ktakJUxyGRqMxpA3QUQolE96m4fEw+chhTSCM+UnqUzGAUc2y8IHzTQ8PyhU7YUZmXbShRwksXo+cRlaph2mDt3WBC5gBAq+g2b4I2y7Ey0kpfhRvIR0a0jNzMS7rJzPxi3LusDPzjRi7UdUhTVUlzU7TEAs6dkTeRjKALTZIeLJF4oA0iCfPIDhoTUxtCIhYoU2yBIcinDj+US2SYV57FeTRemdqUhJycjz/AP0YLNpAiVLcHCnIgbc90KUAkkrSVGmdGGxtsXLnHZXxlf1iNDPulCpmGoo9OcNYtmUt65agpaUiXolAL138H84FokkoJ4+UaTpBdSJaey/Njrwifo1d6F2ZZUKsuHT2M5MOYnQnsmEpGfGLsiQOqUd4ijYqRDKFIuWXsEHNi7V84ryxTn8YJWBIMxDh+0n1iTZSSpFsSZM0KVWSoEOO8h1Pl9oVBijeFgVK7zMagg572z8RFn/U1BwhpY/cDfzZ6nWKM0vm54wIQHyh7TkYvCKssdvkYslcNIw//9k="/>
          <p:cNvSpPr>
            <a:spLocks noChangeAspect="1" noChangeArrowheads="1"/>
          </p:cNvSpPr>
          <p:nvPr/>
        </p:nvSpPr>
        <p:spPr bwMode="auto">
          <a:xfrm>
            <a:off x="141432" y="-144463"/>
            <a:ext cx="277091"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848" name="Picture 8" descr="http://www.public.health.wa.gov.au/cproot/2959/1/law_books.JPG"/>
          <p:cNvPicPr>
            <a:picLocks noChangeAspect="1" noChangeArrowheads="1"/>
          </p:cNvPicPr>
          <p:nvPr/>
        </p:nvPicPr>
        <p:blipFill>
          <a:blip r:embed="rId2"/>
          <a:srcRect/>
          <a:stretch>
            <a:fillRect/>
          </a:stretch>
        </p:blipFill>
        <p:spPr bwMode="auto">
          <a:xfrm>
            <a:off x="6705601" y="4191000"/>
            <a:ext cx="2438400" cy="2209800"/>
          </a:xfrm>
          <a:prstGeom prst="rect">
            <a:avLst/>
          </a:prstGeom>
          <a:noFill/>
        </p:spPr>
      </p:pic>
      <p:sp>
        <p:nvSpPr>
          <p:cNvPr id="7" name="TextBox 6"/>
          <p:cNvSpPr txBox="1"/>
          <p:nvPr/>
        </p:nvSpPr>
        <p:spPr>
          <a:xfrm>
            <a:off x="1731818" y="838200"/>
            <a:ext cx="6996545" cy="2862322"/>
          </a:xfrm>
          <a:prstGeom prst="rect">
            <a:avLst/>
          </a:prstGeom>
          <a:solidFill>
            <a:schemeClr val="tx1"/>
          </a:solidFill>
          <a:ln w="76200">
            <a:solidFill>
              <a:schemeClr val="accent2">
                <a:lumMod val="50000"/>
              </a:schemeClr>
            </a:solidFill>
            <a:prstDash val="sysDash"/>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algn="ctr"/>
            <a:r>
              <a:rPr lang="en-US" sz="6000" dirty="0">
                <a:solidFill>
                  <a:schemeClr val="bg1"/>
                </a:solidFill>
                <a:effectLst>
                  <a:glow rad="101600">
                    <a:schemeClr val="accent2">
                      <a:satMod val="175000"/>
                      <a:alpha val="40000"/>
                    </a:schemeClr>
                  </a:glow>
                </a:effectLst>
                <a:latin typeface="Monotype Corsiva" pitchFamily="66" charset="0"/>
                <a:cs typeface="Times New Roman" pitchFamily="18" charset="0"/>
              </a:rPr>
              <a:t>Regulatory Legislations for Corporate Frauds in </a:t>
            </a:r>
          </a:p>
          <a:p>
            <a:pPr algn="ctr"/>
            <a:r>
              <a:rPr lang="en-US" sz="6000" dirty="0">
                <a:solidFill>
                  <a:schemeClr val="bg1"/>
                </a:solidFill>
                <a:effectLst>
                  <a:glow rad="101600">
                    <a:schemeClr val="accent2">
                      <a:satMod val="175000"/>
                      <a:alpha val="40000"/>
                    </a:schemeClr>
                  </a:glow>
                </a:effectLst>
                <a:latin typeface="Monotype Corsiva" pitchFamily="66" charset="0"/>
                <a:cs typeface="Times New Roman" pitchFamily="18" charset="0"/>
              </a:rPr>
              <a:t> India</a:t>
            </a:r>
          </a:p>
        </p:txBody>
      </p:sp>
    </p:spTree>
  </p:cSld>
  <p:clrMapOvr>
    <a:masterClrMapping/>
  </p:clrMapOvr>
  <p:transition spd="slow">
    <p:newsfla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5638" y="1371600"/>
            <a:ext cx="8381999" cy="5770782"/>
          </a:xfrm>
          <a:prstGeom prst="rect">
            <a:avLst/>
          </a:prstGeom>
          <a:noFill/>
        </p:spPr>
        <p:txBody>
          <a:bodyPr wrap="square" lIns="91414" tIns="45706" rIns="91414" bIns="45706" rtlCol="0">
            <a:spAutoFit/>
          </a:bodyPr>
          <a:lstStyle/>
          <a:p>
            <a:endParaRPr lang="en-US" sz="2100" dirty="0">
              <a:solidFill>
                <a:srgbClr val="FF0000"/>
              </a:solidFill>
              <a:latin typeface="Arial Black" pitchFamily="34"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r>
              <a:rPr lang="en-US" b="1" dirty="0">
                <a:solidFill>
                  <a:srgbClr val="FF0000"/>
                </a:solidFill>
                <a:latin typeface="Times New Roman" pitchFamily="18" charset="0"/>
                <a:cs typeface="Times New Roman" pitchFamily="18" charset="0"/>
              </a:rPr>
              <a:t>Fraud has been rampant in Corporate Sector .First time, the concept of fraud is included in the Act .</a:t>
            </a:r>
          </a:p>
          <a:p>
            <a:endParaRPr lang="en-US" b="1" dirty="0">
              <a:latin typeface="Times New Roman" pitchFamily="18" charset="0"/>
              <a:cs typeface="Times New Roman" pitchFamily="18" charset="0"/>
            </a:endParaRPr>
          </a:p>
          <a:p>
            <a:r>
              <a:rPr lang="en-US" b="1" dirty="0">
                <a:latin typeface="Times New Roman" pitchFamily="18" charset="0"/>
                <a:cs typeface="Times New Roman" pitchFamily="18" charset="0"/>
              </a:rPr>
              <a:t>It Includes:</a:t>
            </a:r>
          </a:p>
          <a:p>
            <a:endParaRPr lang="en-US" dirty="0"/>
          </a:p>
          <a:p>
            <a:pPr algn="just">
              <a:buBlip>
                <a:blip r:embed="rId2"/>
              </a:buBlip>
            </a:pPr>
            <a:r>
              <a:rPr lang="en-US" dirty="0"/>
              <a:t> </a:t>
            </a:r>
            <a:r>
              <a:rPr lang="en-US" dirty="0">
                <a:latin typeface="Times New Roman" pitchFamily="18" charset="0"/>
                <a:cs typeface="Times New Roman" pitchFamily="18" charset="0"/>
              </a:rPr>
              <a:t>Any act;</a:t>
            </a:r>
          </a:p>
          <a:p>
            <a:pPr algn="just">
              <a:buBlip>
                <a:blip r:embed="rId2"/>
              </a:buBlip>
            </a:pPr>
            <a:r>
              <a:rPr lang="en-US" dirty="0">
                <a:latin typeface="Times New Roman" pitchFamily="18" charset="0"/>
                <a:cs typeface="Times New Roman" pitchFamily="18" charset="0"/>
              </a:rPr>
              <a:t>  Omission;</a:t>
            </a:r>
          </a:p>
          <a:p>
            <a:pPr algn="just">
              <a:buBlip>
                <a:blip r:embed="rId2"/>
              </a:buBlip>
            </a:pPr>
            <a:r>
              <a:rPr lang="en-US" dirty="0">
                <a:latin typeface="Times New Roman" pitchFamily="18" charset="0"/>
                <a:cs typeface="Times New Roman" pitchFamily="18" charset="0"/>
              </a:rPr>
              <a:t>  Concealment of any fact or abuse of position.</a:t>
            </a:r>
          </a:p>
          <a:p>
            <a:pPr algn="just">
              <a:buBlip>
                <a:blip r:embed="rId3"/>
              </a:buBlip>
            </a:pPr>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By any person or any other person with the connivance in any manner, with intent to deceive, to gain undue  advantage from, or to injure the interests of, the company or its shareholders or its creditors or any person, whether  or not there is any wrongful gain or wrongful loss.</a:t>
            </a:r>
          </a:p>
          <a:p>
            <a:pPr algn="just"/>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algn="just"/>
            <a:endParaRPr lang="en-US" sz="2100" dirty="0">
              <a:solidFill>
                <a:srgbClr val="FF0000"/>
              </a:solidFill>
              <a:latin typeface="Times New Roman" pitchFamily="18" charset="0"/>
              <a:cs typeface="Times New Roman" pitchFamily="18" charset="0"/>
            </a:endParaRPr>
          </a:p>
          <a:p>
            <a:endParaRPr lang="en-US" sz="2100" dirty="0">
              <a:solidFill>
                <a:srgbClr val="FF0000"/>
              </a:solidFill>
              <a:latin typeface="Arial Black" pitchFamily="34" charset="0"/>
            </a:endParaRPr>
          </a:p>
        </p:txBody>
      </p:sp>
      <p:pic>
        <p:nvPicPr>
          <p:cNvPr id="12" name="Picture 11" descr="download (2).jpg"/>
          <p:cNvPicPr>
            <a:picLocks noChangeAspect="1"/>
          </p:cNvPicPr>
          <p:nvPr/>
        </p:nvPicPr>
        <p:blipFill>
          <a:blip r:embed="rId4"/>
          <a:stretch>
            <a:fillRect/>
          </a:stretch>
        </p:blipFill>
        <p:spPr>
          <a:xfrm>
            <a:off x="304800" y="304800"/>
            <a:ext cx="2355273" cy="1309493"/>
          </a:xfrm>
          <a:prstGeom prst="rect">
            <a:avLst/>
          </a:prstGeom>
        </p:spPr>
      </p:pic>
      <p:sp>
        <p:nvSpPr>
          <p:cNvPr id="6" name="TextBox 5"/>
          <p:cNvSpPr txBox="1"/>
          <p:nvPr/>
        </p:nvSpPr>
        <p:spPr>
          <a:xfrm>
            <a:off x="381000" y="1600200"/>
            <a:ext cx="2895600" cy="369304"/>
          </a:xfrm>
          <a:prstGeom prst="rect">
            <a:avLst/>
          </a:prstGeom>
          <a:noFill/>
        </p:spPr>
        <p:txBody>
          <a:bodyPr wrap="square" lIns="91414" tIns="45706" rIns="91414" bIns="45706" rtlCol="0">
            <a:spAutoFit/>
          </a:bodyPr>
          <a:lstStyle/>
          <a:p>
            <a:r>
              <a:rPr lang="en-US" b="1" u="sng" dirty="0">
                <a:latin typeface="Times New Roman" pitchFamily="18" charset="0"/>
                <a:cs typeface="Times New Roman" pitchFamily="18" charset="0"/>
              </a:rPr>
              <a:t>SECTION 447</a:t>
            </a:r>
          </a:p>
        </p:txBody>
      </p:sp>
      <p:pic>
        <p:nvPicPr>
          <p:cNvPr id="9" name="Picture 8" descr="images (5).jpg"/>
          <p:cNvPicPr>
            <a:picLocks noChangeAspect="1"/>
          </p:cNvPicPr>
          <p:nvPr/>
        </p:nvPicPr>
        <p:blipFill>
          <a:blip r:embed="rId5"/>
          <a:stretch>
            <a:fillRect/>
          </a:stretch>
        </p:blipFill>
        <p:spPr>
          <a:xfrm>
            <a:off x="4191000" y="0"/>
            <a:ext cx="2954482" cy="1981200"/>
          </a:xfrm>
          <a:prstGeom prst="rect">
            <a:avLst/>
          </a:prstGeom>
        </p:spPr>
      </p:pic>
    </p:spTree>
  </p:cSld>
  <p:clrMapOvr>
    <a:masterClrMapping/>
  </p:clrMapOvr>
  <p:transition spd="slow" advTm="5000">
    <p:split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31273" y="990600"/>
          <a:ext cx="7827819" cy="4480751"/>
        </p:xfrm>
        <a:graphic>
          <a:graphicData uri="http://schemas.openxmlformats.org/drawingml/2006/table">
            <a:tbl>
              <a:tblPr/>
              <a:tblGrid>
                <a:gridCol w="484909">
                  <a:extLst>
                    <a:ext uri="{9D8B030D-6E8A-4147-A177-3AD203B41FA5}">
                      <a16:colId xmlns:a16="http://schemas.microsoft.com/office/drawing/2014/main" val="20000"/>
                    </a:ext>
                  </a:extLst>
                </a:gridCol>
                <a:gridCol w="3740727">
                  <a:extLst>
                    <a:ext uri="{9D8B030D-6E8A-4147-A177-3AD203B41FA5}">
                      <a16:colId xmlns:a16="http://schemas.microsoft.com/office/drawing/2014/main" val="20001"/>
                    </a:ext>
                  </a:extLst>
                </a:gridCol>
                <a:gridCol w="3602183">
                  <a:extLst>
                    <a:ext uri="{9D8B030D-6E8A-4147-A177-3AD203B41FA5}">
                      <a16:colId xmlns:a16="http://schemas.microsoft.com/office/drawing/2014/main" val="20002"/>
                    </a:ext>
                  </a:extLst>
                </a:gridCol>
              </a:tblGrid>
              <a:tr h="457200">
                <a:tc>
                  <a:txBody>
                    <a:bodyPr/>
                    <a:lstStyle/>
                    <a:p>
                      <a:pPr marL="0" marR="0" algn="ctr">
                        <a:lnSpc>
                          <a:spcPct val="115000"/>
                        </a:lnSpc>
                        <a:spcBef>
                          <a:spcPts val="0"/>
                        </a:spcBef>
                        <a:spcAft>
                          <a:spcPts val="0"/>
                        </a:spcAft>
                      </a:pPr>
                      <a:r>
                        <a:rPr lang="en-US" sz="1800" b="1" dirty="0">
                          <a:solidFill>
                            <a:schemeClr val="bg1"/>
                          </a:solidFill>
                          <a:latin typeface="Times New Roman"/>
                          <a:ea typeface="Times New Roman"/>
                          <a:cs typeface="Times New Roman"/>
                        </a:rPr>
                        <a:t>S. No.</a:t>
                      </a:r>
                      <a:endParaRPr lang="en-US" sz="1800" dirty="0">
                        <a:solidFill>
                          <a:schemeClr val="bg1"/>
                        </a:solidFill>
                        <a:latin typeface="Calibri"/>
                        <a:ea typeface="Times New Roman"/>
                        <a:cs typeface="Times New Roman"/>
                      </a:endParaRPr>
                    </a:p>
                  </a:txBody>
                  <a:tcPr marL="20416" marR="204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b="1" dirty="0">
                          <a:solidFill>
                            <a:schemeClr val="bg1"/>
                          </a:solidFill>
                          <a:latin typeface="Times New Roman"/>
                          <a:ea typeface="Times New Roman"/>
                          <a:cs typeface="Times New Roman"/>
                        </a:rPr>
                        <a:t>Name of the Legislation</a:t>
                      </a:r>
                      <a:endParaRPr lang="en-US" sz="1800" dirty="0">
                        <a:solidFill>
                          <a:schemeClr val="bg1"/>
                        </a:solidFill>
                        <a:latin typeface="Calibri"/>
                        <a:ea typeface="Times New Roman"/>
                        <a:cs typeface="Times New Roman"/>
                      </a:endParaRPr>
                    </a:p>
                  </a:txBody>
                  <a:tcPr marL="20416" marR="204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b="1" dirty="0">
                          <a:solidFill>
                            <a:schemeClr val="bg1"/>
                          </a:solidFill>
                          <a:latin typeface="Times New Roman"/>
                          <a:ea typeface="Times New Roman"/>
                          <a:cs typeface="Times New Roman"/>
                        </a:rPr>
                        <a:t>Enforcement Authority</a:t>
                      </a:r>
                      <a:endParaRPr lang="en-US" sz="1800" dirty="0">
                        <a:solidFill>
                          <a:schemeClr val="bg1"/>
                        </a:solidFill>
                        <a:latin typeface="Calibri"/>
                        <a:ea typeface="Times New Roman"/>
                        <a:cs typeface="Times New Roman"/>
                      </a:endParaRPr>
                    </a:p>
                  </a:txBody>
                  <a:tcPr marL="20416" marR="204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426464">
                <a:tc>
                  <a:txBody>
                    <a:bodyPr/>
                    <a:lstStyle/>
                    <a:p>
                      <a:pPr marL="0" marR="0" algn="ctr">
                        <a:lnSpc>
                          <a:spcPct val="115000"/>
                        </a:lnSpc>
                        <a:spcBef>
                          <a:spcPts val="0"/>
                        </a:spcBef>
                        <a:spcAft>
                          <a:spcPts val="0"/>
                        </a:spcAft>
                      </a:pPr>
                      <a:r>
                        <a:rPr lang="en-US" sz="1400" dirty="0">
                          <a:latin typeface="Times New Roman" pitchFamily="18" charset="0"/>
                          <a:ea typeface="Times New Roman"/>
                          <a:cs typeface="Times New Roman" pitchFamily="18" charset="0"/>
                        </a:rPr>
                        <a:t>1</a:t>
                      </a:r>
                    </a:p>
                  </a:txBody>
                  <a:tcPr marL="20416" marR="2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latin typeface="Times New Roman" pitchFamily="18" charset="0"/>
                          <a:ea typeface="Times New Roman"/>
                          <a:cs typeface="Times New Roman" pitchFamily="18" charset="0"/>
                        </a:rPr>
                        <a:t>The Companies Act, 2013</a:t>
                      </a:r>
                    </a:p>
                  </a:txBody>
                  <a:tcPr marL="20416" marR="2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dirty="0">
                          <a:latin typeface="Times New Roman" pitchFamily="18" charset="0"/>
                          <a:ea typeface="Times New Roman"/>
                          <a:cs typeface="Times New Roman" pitchFamily="18" charset="0"/>
                        </a:rPr>
                        <a:t>(</a:t>
                      </a:r>
                      <a:r>
                        <a:rPr lang="en-US" sz="1600" i="1" dirty="0" err="1">
                          <a:latin typeface="Times New Roman" pitchFamily="18" charset="0"/>
                          <a:ea typeface="Times New Roman"/>
                          <a:cs typeface="Times New Roman" pitchFamily="18" charset="0"/>
                        </a:rPr>
                        <a:t>i</a:t>
                      </a:r>
                      <a:r>
                        <a:rPr lang="en-US" sz="1600" i="1" dirty="0">
                          <a:latin typeface="Times New Roman" pitchFamily="18" charset="0"/>
                          <a:ea typeface="Times New Roman"/>
                          <a:cs typeface="Times New Roman" pitchFamily="18" charset="0"/>
                        </a:rPr>
                        <a:t>)  National Company Law Tribunal </a:t>
                      </a:r>
                    </a:p>
                    <a:p>
                      <a:pPr marL="0" marR="0">
                        <a:lnSpc>
                          <a:spcPct val="115000"/>
                        </a:lnSpc>
                        <a:spcBef>
                          <a:spcPts val="0"/>
                        </a:spcBef>
                        <a:spcAft>
                          <a:spcPts val="0"/>
                        </a:spcAft>
                      </a:pPr>
                      <a:r>
                        <a:rPr lang="en-US" sz="1600" i="1" dirty="0">
                          <a:latin typeface="Times New Roman" pitchFamily="18" charset="0"/>
                          <a:ea typeface="Times New Roman"/>
                          <a:cs typeface="Times New Roman" pitchFamily="18" charset="0"/>
                        </a:rPr>
                        <a:t>(ii) Relevant department under MCA</a:t>
                      </a:r>
                    </a:p>
                    <a:p>
                      <a:pPr marL="0" marR="0">
                        <a:lnSpc>
                          <a:spcPct val="115000"/>
                        </a:lnSpc>
                        <a:spcBef>
                          <a:spcPts val="0"/>
                        </a:spcBef>
                        <a:spcAft>
                          <a:spcPts val="0"/>
                        </a:spcAft>
                      </a:pPr>
                      <a:r>
                        <a:rPr lang="en-US" sz="1600" i="1" dirty="0">
                          <a:latin typeface="Times New Roman" pitchFamily="18" charset="0"/>
                          <a:ea typeface="Times New Roman"/>
                          <a:cs typeface="Times New Roman" pitchFamily="18" charset="0"/>
                        </a:rPr>
                        <a:t>(iii) Regional Director</a:t>
                      </a:r>
                    </a:p>
                    <a:p>
                      <a:pPr marL="0" marR="0">
                        <a:lnSpc>
                          <a:spcPct val="115000"/>
                        </a:lnSpc>
                        <a:spcBef>
                          <a:spcPts val="0"/>
                        </a:spcBef>
                        <a:spcAft>
                          <a:spcPts val="0"/>
                        </a:spcAft>
                      </a:pPr>
                      <a:r>
                        <a:rPr lang="en-US" sz="1600" i="1" dirty="0">
                          <a:latin typeface="Times New Roman" pitchFamily="18" charset="0"/>
                          <a:ea typeface="Times New Roman"/>
                          <a:cs typeface="Times New Roman" pitchFamily="18" charset="0"/>
                        </a:rPr>
                        <a:t>(iv) Registrar of Companies, MCA</a:t>
                      </a:r>
                    </a:p>
                    <a:p>
                      <a:pPr marL="0" marR="0">
                        <a:lnSpc>
                          <a:spcPct val="115000"/>
                        </a:lnSpc>
                        <a:spcBef>
                          <a:spcPts val="0"/>
                        </a:spcBef>
                        <a:spcAft>
                          <a:spcPts val="0"/>
                        </a:spcAft>
                      </a:pPr>
                      <a:r>
                        <a:rPr lang="en-US" sz="1600" i="1" dirty="0">
                          <a:latin typeface="Times New Roman" pitchFamily="18" charset="0"/>
                          <a:ea typeface="Times New Roman"/>
                          <a:cs typeface="Times New Roman" pitchFamily="18" charset="0"/>
                        </a:rPr>
                        <a:t>(v)  Central Government</a:t>
                      </a:r>
                    </a:p>
                  </a:txBody>
                  <a:tcPr marL="20416" marR="2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1000">
                <a:tc>
                  <a:txBody>
                    <a:bodyPr/>
                    <a:lstStyle/>
                    <a:p>
                      <a:pPr marL="0" marR="0" algn="ctr">
                        <a:lnSpc>
                          <a:spcPct val="115000"/>
                        </a:lnSpc>
                        <a:spcBef>
                          <a:spcPts val="0"/>
                        </a:spcBef>
                        <a:spcAft>
                          <a:spcPts val="0"/>
                        </a:spcAft>
                      </a:pPr>
                      <a:r>
                        <a:rPr lang="en-US" sz="1400" dirty="0">
                          <a:latin typeface="Times New Roman" pitchFamily="18" charset="0"/>
                          <a:ea typeface="Times New Roman"/>
                          <a:cs typeface="Times New Roman" pitchFamily="18" charset="0"/>
                        </a:rPr>
                        <a:t>2</a:t>
                      </a:r>
                    </a:p>
                  </a:txBody>
                  <a:tcPr marL="20416" marR="2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latin typeface="Times New Roman" pitchFamily="18" charset="0"/>
                          <a:ea typeface="Times New Roman"/>
                          <a:cs typeface="Times New Roman" pitchFamily="18" charset="0"/>
                        </a:rPr>
                        <a:t>The Income Tax Act, 1961</a:t>
                      </a:r>
                    </a:p>
                  </a:txBody>
                  <a:tcPr marL="20416" marR="2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dirty="0">
                          <a:latin typeface="Times New Roman" pitchFamily="18" charset="0"/>
                          <a:ea typeface="Times New Roman"/>
                          <a:cs typeface="Times New Roman" pitchFamily="18" charset="0"/>
                        </a:rPr>
                        <a:t>Income Tax  Department</a:t>
                      </a:r>
                    </a:p>
                  </a:txBody>
                  <a:tcPr marL="20416" marR="2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1000">
                <a:tc>
                  <a:txBody>
                    <a:bodyPr/>
                    <a:lstStyle/>
                    <a:p>
                      <a:pPr marL="0" marR="0" algn="ctr">
                        <a:lnSpc>
                          <a:spcPct val="115000"/>
                        </a:lnSpc>
                        <a:spcBef>
                          <a:spcPts val="0"/>
                        </a:spcBef>
                        <a:spcAft>
                          <a:spcPts val="0"/>
                        </a:spcAft>
                      </a:pPr>
                      <a:r>
                        <a:rPr lang="en-US" sz="1400" dirty="0">
                          <a:latin typeface="Times New Roman" pitchFamily="18" charset="0"/>
                          <a:ea typeface="Times New Roman"/>
                          <a:cs typeface="Times New Roman" pitchFamily="18" charset="0"/>
                        </a:rPr>
                        <a:t>3</a:t>
                      </a:r>
                    </a:p>
                  </a:txBody>
                  <a:tcPr marL="20416" marR="2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latin typeface="Times New Roman" pitchFamily="18" charset="0"/>
                          <a:ea typeface="Times New Roman"/>
                          <a:cs typeface="Times New Roman" pitchFamily="18" charset="0"/>
                        </a:rPr>
                        <a:t>The Money Laundering Act, 2002</a:t>
                      </a:r>
                    </a:p>
                  </a:txBody>
                  <a:tcPr marL="20416" marR="2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dirty="0">
                          <a:latin typeface="Times New Roman" pitchFamily="18" charset="0"/>
                          <a:ea typeface="Times New Roman"/>
                          <a:cs typeface="Times New Roman" pitchFamily="18" charset="0"/>
                        </a:rPr>
                        <a:t>Adjudicating Authority</a:t>
                      </a:r>
                    </a:p>
                  </a:txBody>
                  <a:tcPr marL="20416" marR="2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1000">
                <a:tc>
                  <a:txBody>
                    <a:bodyPr/>
                    <a:lstStyle/>
                    <a:p>
                      <a:pPr marL="0" marR="0" algn="ctr">
                        <a:lnSpc>
                          <a:spcPct val="115000"/>
                        </a:lnSpc>
                        <a:spcBef>
                          <a:spcPts val="0"/>
                        </a:spcBef>
                        <a:spcAft>
                          <a:spcPts val="0"/>
                        </a:spcAft>
                      </a:pPr>
                      <a:r>
                        <a:rPr lang="en-US" sz="1400" dirty="0">
                          <a:latin typeface="Times New Roman" pitchFamily="18" charset="0"/>
                          <a:ea typeface="Times New Roman"/>
                          <a:cs typeface="Times New Roman" pitchFamily="18" charset="0"/>
                        </a:rPr>
                        <a:t>4</a:t>
                      </a:r>
                    </a:p>
                  </a:txBody>
                  <a:tcPr marL="20416" marR="2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latin typeface="Times New Roman" pitchFamily="18" charset="0"/>
                          <a:ea typeface="Times New Roman"/>
                          <a:cs typeface="Times New Roman" pitchFamily="18" charset="0"/>
                        </a:rPr>
                        <a:t>The </a:t>
                      </a:r>
                      <a:r>
                        <a:rPr lang="en-US" sz="1600" dirty="0" err="1">
                          <a:latin typeface="Times New Roman" pitchFamily="18" charset="0"/>
                          <a:ea typeface="Times New Roman"/>
                          <a:cs typeface="Times New Roman" pitchFamily="18" charset="0"/>
                        </a:rPr>
                        <a:t>Benami</a:t>
                      </a:r>
                      <a:r>
                        <a:rPr lang="en-US" sz="1600" dirty="0">
                          <a:latin typeface="Times New Roman" pitchFamily="18" charset="0"/>
                          <a:ea typeface="Times New Roman"/>
                          <a:cs typeface="Times New Roman" pitchFamily="18" charset="0"/>
                        </a:rPr>
                        <a:t> Transaction (Prohibition) Act, 1988</a:t>
                      </a:r>
                    </a:p>
                  </a:txBody>
                  <a:tcPr marL="20416" marR="2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dirty="0">
                          <a:latin typeface="Times New Roman" pitchFamily="18" charset="0"/>
                          <a:ea typeface="Times New Roman"/>
                          <a:cs typeface="Times New Roman" pitchFamily="18" charset="0"/>
                        </a:rPr>
                        <a:t>Civil Courts </a:t>
                      </a:r>
                    </a:p>
                  </a:txBody>
                  <a:tcPr marL="20416" marR="2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1000">
                <a:tc>
                  <a:txBody>
                    <a:bodyPr/>
                    <a:lstStyle/>
                    <a:p>
                      <a:pPr marL="0" marR="0" algn="ctr">
                        <a:lnSpc>
                          <a:spcPct val="115000"/>
                        </a:lnSpc>
                        <a:spcBef>
                          <a:spcPts val="0"/>
                        </a:spcBef>
                        <a:spcAft>
                          <a:spcPts val="0"/>
                        </a:spcAft>
                      </a:pPr>
                      <a:r>
                        <a:rPr lang="en-US" sz="1400" dirty="0">
                          <a:latin typeface="Times New Roman" pitchFamily="18" charset="0"/>
                          <a:ea typeface="Times New Roman"/>
                          <a:cs typeface="Times New Roman" pitchFamily="18" charset="0"/>
                        </a:rPr>
                        <a:t>5</a:t>
                      </a:r>
                    </a:p>
                  </a:txBody>
                  <a:tcPr marL="20416" marR="2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latin typeface="Times New Roman" pitchFamily="18" charset="0"/>
                          <a:ea typeface="Times New Roman"/>
                          <a:cs typeface="Times New Roman" pitchFamily="18" charset="0"/>
                        </a:rPr>
                        <a:t>The Information Technology Act, 2000</a:t>
                      </a:r>
                    </a:p>
                  </a:txBody>
                  <a:tcPr marL="20416" marR="2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dirty="0">
                          <a:latin typeface="Times New Roman" pitchFamily="18" charset="0"/>
                          <a:ea typeface="Times New Roman"/>
                          <a:cs typeface="Times New Roman" pitchFamily="18" charset="0"/>
                        </a:rPr>
                        <a:t>Controller of Certifying Authorities</a:t>
                      </a:r>
                    </a:p>
                  </a:txBody>
                  <a:tcPr marL="20416" marR="2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81000">
                <a:tc>
                  <a:txBody>
                    <a:bodyPr/>
                    <a:lstStyle/>
                    <a:p>
                      <a:pPr marL="0" marR="0" algn="ctr">
                        <a:lnSpc>
                          <a:spcPct val="115000"/>
                        </a:lnSpc>
                        <a:spcBef>
                          <a:spcPts val="0"/>
                        </a:spcBef>
                        <a:spcAft>
                          <a:spcPts val="0"/>
                        </a:spcAft>
                      </a:pPr>
                      <a:r>
                        <a:rPr lang="en-US" sz="1400" dirty="0">
                          <a:latin typeface="Times New Roman" pitchFamily="18" charset="0"/>
                          <a:ea typeface="Times New Roman"/>
                          <a:cs typeface="Times New Roman" pitchFamily="18" charset="0"/>
                        </a:rPr>
                        <a:t>6</a:t>
                      </a:r>
                    </a:p>
                  </a:txBody>
                  <a:tcPr marL="20416" marR="2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latin typeface="Times New Roman" pitchFamily="18" charset="0"/>
                          <a:ea typeface="Times New Roman"/>
                          <a:cs typeface="Times New Roman" pitchFamily="18" charset="0"/>
                        </a:rPr>
                        <a:t>The Indian Penal Code, 1860</a:t>
                      </a:r>
                    </a:p>
                  </a:txBody>
                  <a:tcPr marL="20416" marR="2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dirty="0">
                          <a:latin typeface="Times New Roman" pitchFamily="18" charset="0"/>
                          <a:ea typeface="Times New Roman"/>
                          <a:cs typeface="Times New Roman" pitchFamily="18" charset="0"/>
                        </a:rPr>
                        <a:t>District &amp; Session Courts/ High Courts </a:t>
                      </a:r>
                    </a:p>
                  </a:txBody>
                  <a:tcPr marL="20416" marR="2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81000">
                <a:tc>
                  <a:txBody>
                    <a:bodyPr/>
                    <a:lstStyle/>
                    <a:p>
                      <a:pPr marL="0" marR="0" algn="ctr">
                        <a:lnSpc>
                          <a:spcPct val="115000"/>
                        </a:lnSpc>
                        <a:spcBef>
                          <a:spcPts val="0"/>
                        </a:spcBef>
                        <a:spcAft>
                          <a:spcPts val="0"/>
                        </a:spcAft>
                      </a:pPr>
                      <a:r>
                        <a:rPr lang="en-US" sz="1400" dirty="0">
                          <a:latin typeface="Times New Roman" pitchFamily="18" charset="0"/>
                          <a:ea typeface="Times New Roman"/>
                          <a:cs typeface="Times New Roman" pitchFamily="18" charset="0"/>
                        </a:rPr>
                        <a:t>7</a:t>
                      </a:r>
                    </a:p>
                  </a:txBody>
                  <a:tcPr marL="20416" marR="2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latin typeface="Times New Roman" pitchFamily="18" charset="0"/>
                          <a:ea typeface="Times New Roman"/>
                          <a:cs typeface="Times New Roman" pitchFamily="18" charset="0"/>
                        </a:rPr>
                        <a:t>The Indian Contract Act, 1872</a:t>
                      </a:r>
                    </a:p>
                  </a:txBody>
                  <a:tcPr marL="20416" marR="2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dirty="0">
                          <a:latin typeface="Times New Roman" pitchFamily="18" charset="0"/>
                          <a:ea typeface="Times New Roman"/>
                          <a:cs typeface="Times New Roman" pitchFamily="18" charset="0"/>
                        </a:rPr>
                        <a:t>Civil Courts</a:t>
                      </a:r>
                    </a:p>
                  </a:txBody>
                  <a:tcPr marL="20416" marR="20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02401" name="Rectangle 1"/>
          <p:cNvSpPr>
            <a:spLocks noChangeArrowheads="1"/>
          </p:cNvSpPr>
          <p:nvPr/>
        </p:nvSpPr>
        <p:spPr bwMode="auto">
          <a:xfrm>
            <a:off x="2078182" y="457200"/>
            <a:ext cx="539962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504950" algn="l"/>
              </a:tabLst>
            </a:pPr>
            <a:r>
              <a:rPr kumimoji="0" lang="en-US" sz="2000" b="1" i="0" u="none" strike="noStrike" cap="none" normalizeH="0" baseline="0" dirty="0">
                <a:ln>
                  <a:noFill/>
                </a:ln>
                <a:solidFill>
                  <a:schemeClr val="accent1">
                    <a:lumMod val="50000"/>
                  </a:schemeClr>
                </a:solidFill>
                <a:effectLst/>
                <a:latin typeface="Times New Roman" pitchFamily="18" charset="0"/>
                <a:ea typeface="Times New Roman" pitchFamily="18" charset="0"/>
                <a:cs typeface="Times New Roman" pitchFamily="18" charset="0"/>
              </a:rPr>
              <a:t>Major Legislations for Curbing Frauds in India</a:t>
            </a:r>
            <a:endParaRPr kumimoji="0" lang="en-US" sz="2000" b="0" i="0" u="none" strike="noStrike" cap="none" normalizeH="0" baseline="0" dirty="0">
              <a:ln>
                <a:noFill/>
              </a:ln>
              <a:solidFill>
                <a:schemeClr val="accent1">
                  <a:lumMod val="50000"/>
                </a:schemeClr>
              </a:solidFill>
              <a:effectLst/>
              <a:latin typeface="Arial" pitchFamily="34" charset="0"/>
            </a:endParaRPr>
          </a:p>
        </p:txBody>
      </p:sp>
    </p:spTree>
  </p:cSld>
  <p:clrMapOvr>
    <a:masterClrMapping/>
  </p:clrMapOvr>
  <p:transition spd="slow">
    <p:wheel spokes="3"/>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4" name="Picture 2" descr="http://www.pardaphash.com/uploads/images/660/CBI-Pardaphash-96354.jpg"/>
          <p:cNvPicPr>
            <a:picLocks noChangeAspect="1" noChangeArrowheads="1"/>
          </p:cNvPicPr>
          <p:nvPr/>
        </p:nvPicPr>
        <p:blipFill>
          <a:blip r:embed="rId2"/>
          <a:srcRect/>
          <a:stretch>
            <a:fillRect/>
          </a:stretch>
        </p:blipFill>
        <p:spPr bwMode="auto">
          <a:xfrm>
            <a:off x="6719454" y="4419600"/>
            <a:ext cx="2424546"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1731818" y="838201"/>
            <a:ext cx="6996545" cy="4154984"/>
          </a:xfrm>
          <a:prstGeom prst="rect">
            <a:avLst/>
          </a:prstGeom>
          <a:solidFill>
            <a:schemeClr val="accent5">
              <a:lumMod val="50000"/>
            </a:schemeClr>
          </a:solidFill>
          <a:ln w="76200">
            <a:solidFill>
              <a:schemeClr val="accent2">
                <a:lumMod val="50000"/>
              </a:schemeClr>
            </a:solidFill>
            <a:prstDash val="sysDash"/>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algn="ctr"/>
            <a:r>
              <a:rPr lang="en-US" sz="6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onotype Corsiva" pitchFamily="66" charset="0"/>
                <a:cs typeface="Times New Roman" pitchFamily="18" charset="0"/>
              </a:rPr>
              <a:t>Regulatory Framework for Corporate Frauds </a:t>
            </a:r>
          </a:p>
          <a:p>
            <a:pPr algn="ctr"/>
            <a:r>
              <a:rPr lang="en-US" sz="6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onotype Corsiva" pitchFamily="66" charset="0"/>
                <a:cs typeface="Times New Roman" pitchFamily="18" charset="0"/>
              </a:rPr>
              <a:t>in India</a:t>
            </a:r>
          </a:p>
        </p:txBody>
      </p:sp>
    </p:spTree>
  </p:cSld>
  <p:clrMapOvr>
    <a:masterClrMapping/>
  </p:clrMapOvr>
  <p:transition spd="slow">
    <p:newsfla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1091" y="1"/>
            <a:ext cx="6295313" cy="6447919"/>
          </a:xfrm>
          <a:prstGeom prst="rect">
            <a:avLst/>
          </a:prstGeom>
        </p:spPr>
        <p:txBody>
          <a:bodyPr wrap="none">
            <a:spAutoFit/>
          </a:bodyPr>
          <a:lstStyle/>
          <a:p>
            <a:endParaRPr lang="en-US" sz="500" dirty="0">
              <a:latin typeface="Times New Roman" pitchFamily="18" charset="0"/>
              <a:cs typeface="Times New Roman" pitchFamily="18" charset="0"/>
            </a:endParaRPr>
          </a:p>
          <a:p>
            <a:r>
              <a:rPr lang="en-US" dirty="0">
                <a:latin typeface="Times New Roman" pitchFamily="18" charset="0"/>
                <a:cs typeface="Times New Roman" pitchFamily="18" charset="0"/>
              </a:rPr>
              <a:t>			</a:t>
            </a:r>
          </a:p>
          <a:p>
            <a:endParaRPr lang="en-US" sz="1100" dirty="0">
              <a:latin typeface="Times New Roman" pitchFamily="18" charset="0"/>
              <a:cs typeface="Times New Roman" pitchFamily="18" charset="0"/>
            </a:endParaRPr>
          </a:p>
          <a:p>
            <a:r>
              <a:rPr lang="en-US" dirty="0">
                <a:latin typeface="Times New Roman" pitchFamily="18" charset="0"/>
                <a:cs typeface="Times New Roman" pitchFamily="18" charset="0"/>
              </a:rPr>
              <a:t>	-- Registrar of Companies </a:t>
            </a:r>
          </a:p>
          <a:p>
            <a:r>
              <a:rPr lang="en-US" dirty="0">
                <a:latin typeface="Times New Roman" pitchFamily="18" charset="0"/>
                <a:cs typeface="Times New Roman" pitchFamily="18" charset="0"/>
              </a:rPr>
              <a:t>	-- Regional Director</a:t>
            </a:r>
          </a:p>
          <a:p>
            <a:r>
              <a:rPr lang="en-US" dirty="0">
                <a:latin typeface="Times New Roman" pitchFamily="18" charset="0"/>
                <a:cs typeface="Times New Roman" pitchFamily="18" charset="0"/>
              </a:rPr>
              <a:t>	-- Serious Fraud Investigation Office</a:t>
            </a:r>
            <a:endParaRPr lang="en-US" sz="2000" dirty="0">
              <a:latin typeface="Times New Roman" pitchFamily="18" charset="0"/>
              <a:cs typeface="Times New Roman" pitchFamily="18" charset="0"/>
            </a:endParaRPr>
          </a:p>
          <a:p>
            <a:pPr algn="ctr"/>
            <a:endParaRPr lang="en-US" sz="1000" dirty="0">
              <a:latin typeface="Times New Roman" pitchFamily="18" charset="0"/>
              <a:cs typeface="Times New Roman" pitchFamily="18" charset="0"/>
            </a:endParaRPr>
          </a:p>
          <a:p>
            <a:pPr lvl="0"/>
            <a:r>
              <a:rPr lang="en-US" b="1" dirty="0">
                <a:solidFill>
                  <a:prstClr val="black"/>
                </a:solidFill>
                <a:latin typeface="Times New Roman" pitchFamily="18" charset="0"/>
                <a:cs typeface="Times New Roman" pitchFamily="18" charset="0"/>
              </a:rPr>
              <a:t>       </a:t>
            </a:r>
            <a:r>
              <a:rPr lang="en-US" b="1" dirty="0">
                <a:latin typeface="Times New Roman" pitchFamily="18" charset="0"/>
                <a:cs typeface="Times New Roman" pitchFamily="18" charset="0"/>
              </a:rPr>
              <a:t>Ministry of Finance</a:t>
            </a:r>
          </a:p>
          <a:p>
            <a:endParaRPr lang="en-US" sz="800" dirty="0">
              <a:solidFill>
                <a:prstClr val="black"/>
              </a:solidFill>
              <a:latin typeface="Times New Roman" pitchFamily="18" charset="0"/>
              <a:cs typeface="Times New Roman" pitchFamily="18" charset="0"/>
            </a:endParaRPr>
          </a:p>
          <a:p>
            <a:r>
              <a:rPr lang="en-US" dirty="0">
                <a:solidFill>
                  <a:prstClr val="black"/>
                </a:solidFill>
                <a:latin typeface="Times New Roman" pitchFamily="18" charset="0"/>
                <a:cs typeface="Times New Roman" pitchFamily="18" charset="0"/>
              </a:rPr>
              <a:t>	-- Central Board of Direct Taxes</a:t>
            </a:r>
          </a:p>
          <a:p>
            <a:r>
              <a:rPr lang="en-US" dirty="0">
                <a:solidFill>
                  <a:prstClr val="black"/>
                </a:solidFill>
                <a:latin typeface="Times New Roman" pitchFamily="18" charset="0"/>
                <a:cs typeface="Times New Roman" pitchFamily="18" charset="0"/>
              </a:rPr>
              <a:t>	-- Directorate of  Enforcement</a:t>
            </a:r>
          </a:p>
          <a:p>
            <a:r>
              <a:rPr lang="en-US" dirty="0">
                <a:solidFill>
                  <a:prstClr val="black"/>
                </a:solidFill>
                <a:latin typeface="Times New Roman" pitchFamily="18" charset="0"/>
                <a:cs typeface="Times New Roman" pitchFamily="18" charset="0"/>
              </a:rPr>
              <a:t>	-- Directorate of Revenue Intelligence</a:t>
            </a:r>
          </a:p>
          <a:p>
            <a:r>
              <a:rPr lang="en-US" dirty="0">
                <a:solidFill>
                  <a:prstClr val="black"/>
                </a:solidFill>
                <a:latin typeface="Times New Roman" pitchFamily="18" charset="0"/>
                <a:cs typeface="Times New Roman" pitchFamily="18" charset="0"/>
              </a:rPr>
              <a:t>	-- Pension Fund Regulation and Development Authority</a:t>
            </a:r>
          </a:p>
          <a:p>
            <a:endParaRPr lang="en-US" sz="1000" b="1" dirty="0">
              <a:latin typeface="Times New Roman" pitchFamily="18" charset="0"/>
              <a:cs typeface="Times New Roman" pitchFamily="18" charset="0"/>
            </a:endParaRPr>
          </a:p>
          <a:p>
            <a:r>
              <a:rPr lang="en-US" b="1" dirty="0">
                <a:latin typeface="Times New Roman" pitchFamily="18" charset="0"/>
                <a:cs typeface="Times New Roman" pitchFamily="18" charset="0"/>
              </a:rPr>
              <a:t>        Ministry of Personnel, Public Grievances and Pensions</a:t>
            </a:r>
          </a:p>
          <a:p>
            <a:endParaRPr lang="en-US" sz="600" dirty="0">
              <a:latin typeface="Times New Roman" pitchFamily="18" charset="0"/>
              <a:cs typeface="Times New Roman" pitchFamily="18" charset="0"/>
            </a:endParaRPr>
          </a:p>
          <a:p>
            <a:r>
              <a:rPr lang="en-US" dirty="0">
                <a:latin typeface="Times New Roman" pitchFamily="18" charset="0"/>
                <a:cs typeface="Times New Roman" pitchFamily="18" charset="0"/>
              </a:rPr>
              <a:t>	-- Central Bureau of Investigation</a:t>
            </a:r>
          </a:p>
          <a:p>
            <a:r>
              <a:rPr lang="en-US" dirty="0">
                <a:latin typeface="Times New Roman" pitchFamily="18" charset="0"/>
                <a:cs typeface="Times New Roman" pitchFamily="18" charset="0"/>
              </a:rPr>
              <a:t>	-- Economic Offences Wing</a:t>
            </a:r>
          </a:p>
          <a:p>
            <a:endParaRPr lang="en-US" dirty="0">
              <a:latin typeface="Times New Roman" pitchFamily="18" charset="0"/>
              <a:cs typeface="Times New Roman" pitchFamily="18" charset="0"/>
            </a:endParaRPr>
          </a:p>
          <a:p>
            <a:pPr lvl="0"/>
            <a:r>
              <a:rPr lang="en-US" b="1" dirty="0">
                <a:solidFill>
                  <a:prstClr val="black"/>
                </a:solidFill>
                <a:latin typeface="Times New Roman" pitchFamily="18" charset="0"/>
                <a:cs typeface="Times New Roman" pitchFamily="18" charset="0"/>
              </a:rPr>
              <a:t>         Ministry of Consumer Affairs</a:t>
            </a:r>
          </a:p>
          <a:p>
            <a:endParaRPr lang="en-US" sz="500" dirty="0">
              <a:latin typeface="Times New Roman" pitchFamily="18" charset="0"/>
              <a:cs typeface="Times New Roman" pitchFamily="18" charset="0"/>
            </a:endParaRPr>
          </a:p>
          <a:p>
            <a:r>
              <a:rPr lang="en-US" dirty="0">
                <a:latin typeface="Times New Roman" pitchFamily="18" charset="0"/>
                <a:cs typeface="Times New Roman" pitchFamily="18" charset="0"/>
              </a:rPr>
              <a:t>	-- Forward Markets Commission</a:t>
            </a:r>
            <a:r>
              <a:rPr lang="en-US" dirty="0"/>
              <a:t> </a:t>
            </a:r>
          </a:p>
          <a:p>
            <a:pPr algn="ctr"/>
            <a:endParaRPr lang="en-US" sz="600" dirty="0">
              <a:latin typeface="Times New Roman" pitchFamily="18" charset="0"/>
              <a:cs typeface="Times New Roman" pitchFamily="18" charset="0"/>
            </a:endParaRPr>
          </a:p>
          <a:p>
            <a:pPr algn="ctr"/>
            <a:endParaRPr lang="en-US" sz="500" b="1" dirty="0">
              <a:latin typeface="Times New Roman" pitchFamily="18" charset="0"/>
              <a:cs typeface="Times New Roman" pitchFamily="18" charset="0"/>
            </a:endParaRPr>
          </a:p>
          <a:p>
            <a:r>
              <a:rPr lang="en-US" b="1" dirty="0">
                <a:latin typeface="Times New Roman" pitchFamily="18" charset="0"/>
                <a:cs typeface="Times New Roman" pitchFamily="18" charset="0"/>
              </a:rPr>
              <a:t>        Statutory Bodies under Parliament Enactment </a:t>
            </a:r>
          </a:p>
          <a:p>
            <a:pPr algn="ctr"/>
            <a:endParaRPr lang="en-US" sz="500" dirty="0">
              <a:latin typeface="Times New Roman" pitchFamily="18" charset="0"/>
              <a:cs typeface="Times New Roman" pitchFamily="18" charset="0"/>
            </a:endParaRPr>
          </a:p>
          <a:p>
            <a:r>
              <a:rPr lang="en-US" dirty="0">
                <a:latin typeface="Times New Roman" pitchFamily="18" charset="0"/>
                <a:cs typeface="Times New Roman" pitchFamily="18" charset="0"/>
              </a:rPr>
              <a:t>	-- Reserve Bank of India</a:t>
            </a:r>
          </a:p>
          <a:p>
            <a:r>
              <a:rPr lang="en-US" dirty="0">
                <a:latin typeface="Times New Roman" pitchFamily="18" charset="0"/>
                <a:cs typeface="Times New Roman" pitchFamily="18" charset="0"/>
              </a:rPr>
              <a:t>	-- Securities and Exchange Board of India</a:t>
            </a:r>
          </a:p>
          <a:p>
            <a:r>
              <a:rPr lang="en-US" dirty="0">
                <a:latin typeface="Times New Roman" pitchFamily="18" charset="0"/>
                <a:cs typeface="Times New Roman" pitchFamily="18" charset="0"/>
              </a:rPr>
              <a:t>	-- Insurance Regulatory and development authority</a:t>
            </a:r>
            <a:r>
              <a:rPr lang="en-US" b="1" dirty="0">
                <a:solidFill>
                  <a:prstClr val="black"/>
                </a:solidFill>
                <a:latin typeface="Times New Roman" pitchFamily="18" charset="0"/>
                <a:cs typeface="Times New Roman" pitchFamily="18" charset="0"/>
              </a:rPr>
              <a:t>        </a:t>
            </a:r>
            <a:endParaRPr lang="en-US" dirty="0"/>
          </a:p>
        </p:txBody>
      </p:sp>
      <p:sp>
        <p:nvSpPr>
          <p:cNvPr id="3" name="TextBox 2"/>
          <p:cNvSpPr txBox="1"/>
          <p:nvPr/>
        </p:nvSpPr>
        <p:spPr>
          <a:xfrm rot="16200000">
            <a:off x="-1524113" y="2256600"/>
            <a:ext cx="5162505" cy="954107"/>
          </a:xfrm>
          <a:prstGeom prst="rect">
            <a:avLst/>
          </a:prstGeom>
          <a:solidFill>
            <a:schemeClr val="bg2">
              <a:lumMod val="25000"/>
            </a:schemeClr>
          </a:solidFill>
        </p:spPr>
        <p:txBody>
          <a:bodyPr wrap="square" rtlCol="0">
            <a:spAutoFit/>
          </a:bodyPr>
          <a:lstStyle/>
          <a:p>
            <a:pPr algn="ctr"/>
            <a:r>
              <a:rPr lang="en-US" sz="2800" b="1" dirty="0">
                <a:solidFill>
                  <a:schemeClr val="bg1"/>
                </a:solidFill>
                <a:latin typeface="Times New Roman" pitchFamily="18" charset="0"/>
                <a:cs typeface="Times New Roman" pitchFamily="18" charset="0"/>
              </a:rPr>
              <a:t>Major Regulatory Authorities</a:t>
            </a:r>
          </a:p>
          <a:p>
            <a:pPr algn="ctr"/>
            <a:r>
              <a:rPr lang="en-US" sz="2800" b="1" dirty="0">
                <a:solidFill>
                  <a:schemeClr val="bg1"/>
                </a:solidFill>
                <a:latin typeface="Times New Roman" pitchFamily="18" charset="0"/>
                <a:cs typeface="Times New Roman" pitchFamily="18" charset="0"/>
              </a:rPr>
              <a:t> in India</a:t>
            </a:r>
          </a:p>
        </p:txBody>
      </p:sp>
      <p:sp>
        <p:nvSpPr>
          <p:cNvPr id="12" name="Rectangle 11"/>
          <p:cNvSpPr/>
          <p:nvPr/>
        </p:nvSpPr>
        <p:spPr>
          <a:xfrm>
            <a:off x="2147455" y="152400"/>
            <a:ext cx="3115020" cy="369332"/>
          </a:xfrm>
          <a:prstGeom prst="rect">
            <a:avLst/>
          </a:prstGeom>
        </p:spPr>
        <p:txBody>
          <a:bodyPr wrap="none">
            <a:spAutoFit/>
          </a:bodyPr>
          <a:lstStyle/>
          <a:p>
            <a:pPr algn="ctr"/>
            <a:r>
              <a:rPr lang="en-US" b="1" dirty="0">
                <a:latin typeface="Times New Roman" pitchFamily="18" charset="0"/>
                <a:cs typeface="Times New Roman" pitchFamily="18" charset="0"/>
              </a:rPr>
              <a:t>Ministry of Corporate Affairs</a:t>
            </a:r>
          </a:p>
        </p:txBody>
      </p:sp>
      <p:pic>
        <p:nvPicPr>
          <p:cNvPr id="157698" name="Picture 2" descr="http://ts1.mm.bing.net/th?id=H.4604158965515532&amp;pid=15.1"/>
          <p:cNvPicPr>
            <a:picLocks noChangeAspect="1" noChangeArrowheads="1"/>
          </p:cNvPicPr>
          <p:nvPr/>
        </p:nvPicPr>
        <p:blipFill>
          <a:blip r:embed="rId2" cstate="print"/>
          <a:srcRect/>
          <a:stretch>
            <a:fillRect/>
          </a:stretch>
        </p:blipFill>
        <p:spPr bwMode="auto">
          <a:xfrm>
            <a:off x="7620000" y="3657600"/>
            <a:ext cx="1524000" cy="2819400"/>
          </a:xfrm>
          <a:prstGeom prst="rect">
            <a:avLst/>
          </a:prstGeom>
          <a:noFill/>
        </p:spPr>
      </p:pic>
    </p:spTree>
  </p:cSld>
  <p:clrMapOvr>
    <a:masterClrMapping/>
  </p:clrMapOvr>
  <p:transition spd="slow">
    <p:wheel spokes="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870364" y="3352800"/>
            <a:ext cx="2355273" cy="2590800"/>
          </a:xfrm>
          <a:prstGeom prst="roundRect">
            <a:avLst/>
          </a:prstGeom>
          <a:solidFill>
            <a:srgbClr val="7030A0"/>
          </a:solidFill>
          <a:ln>
            <a:noFill/>
          </a:ln>
          <a:effectLst>
            <a:outerShdw blurRad="107950" dist="12700" dir="5400000" algn="ctr">
              <a:srgbClr val="000000"/>
            </a:outerShdw>
            <a:softEdge rad="12700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600" b="1" i="1" dirty="0">
                <a:solidFill>
                  <a:schemeClr val="bg1"/>
                </a:solidFill>
                <a:latin typeface="Times New Roman" pitchFamily="18" charset="0"/>
                <a:cs typeface="Times New Roman" pitchFamily="18" charset="0"/>
              </a:rPr>
              <a:t>Metropolitan City Level</a:t>
            </a:r>
          </a:p>
          <a:p>
            <a:pPr algn="l"/>
            <a:endParaRPr lang="en-US" sz="500" b="1" dirty="0">
              <a:solidFill>
                <a:schemeClr val="bg1"/>
              </a:solidFill>
              <a:latin typeface="Times New Roman" pitchFamily="18" charset="0"/>
              <a:cs typeface="Times New Roman" pitchFamily="18" charset="0"/>
            </a:endParaRPr>
          </a:p>
          <a:p>
            <a:pPr algn="l"/>
            <a:r>
              <a:rPr lang="en-US" sz="1400" b="1" u="sng" dirty="0">
                <a:solidFill>
                  <a:schemeClr val="bg1"/>
                </a:solidFill>
                <a:latin typeface="Times New Roman" pitchFamily="18" charset="0"/>
                <a:cs typeface="Times New Roman" pitchFamily="18" charset="0"/>
              </a:rPr>
              <a:t>Civil</a:t>
            </a:r>
            <a:r>
              <a:rPr lang="en-US" sz="1400" b="1" u="sng" baseline="0" dirty="0">
                <a:solidFill>
                  <a:schemeClr val="bg1"/>
                </a:solidFill>
                <a:latin typeface="Times New Roman" pitchFamily="18" charset="0"/>
                <a:cs typeface="Times New Roman" pitchFamily="18" charset="0"/>
              </a:rPr>
              <a:t> Side</a:t>
            </a:r>
          </a:p>
          <a:p>
            <a:pPr algn="l"/>
            <a:r>
              <a:rPr lang="en-US" sz="1400" b="1" baseline="0" dirty="0">
                <a:solidFill>
                  <a:schemeClr val="bg1"/>
                </a:solidFill>
                <a:latin typeface="Times New Roman" pitchFamily="18" charset="0"/>
                <a:cs typeface="Times New Roman" pitchFamily="18" charset="0"/>
              </a:rPr>
              <a:t>City Civil Court</a:t>
            </a:r>
          </a:p>
          <a:p>
            <a:pPr algn="l"/>
            <a:r>
              <a:rPr lang="en-US" sz="1400" b="1" baseline="0" dirty="0">
                <a:solidFill>
                  <a:schemeClr val="bg1"/>
                </a:solidFill>
                <a:latin typeface="Times New Roman" pitchFamily="18" charset="0"/>
                <a:cs typeface="Times New Roman" pitchFamily="18" charset="0"/>
              </a:rPr>
              <a:t>Court of small causes</a:t>
            </a:r>
          </a:p>
          <a:p>
            <a:pPr algn="l"/>
            <a:endParaRPr lang="en-US" sz="1400" b="1" baseline="0" dirty="0">
              <a:solidFill>
                <a:schemeClr val="bg1"/>
              </a:solidFill>
              <a:latin typeface="Times New Roman" pitchFamily="18" charset="0"/>
              <a:cs typeface="Times New Roman" pitchFamily="18" charset="0"/>
            </a:endParaRPr>
          </a:p>
          <a:p>
            <a:pPr algn="l"/>
            <a:r>
              <a:rPr lang="en-US" sz="1400" b="1" u="sng" baseline="0" dirty="0">
                <a:solidFill>
                  <a:schemeClr val="bg1"/>
                </a:solidFill>
                <a:latin typeface="Times New Roman" pitchFamily="18" charset="0"/>
                <a:cs typeface="Times New Roman" pitchFamily="18" charset="0"/>
              </a:rPr>
              <a:t>Criminal Side</a:t>
            </a:r>
          </a:p>
          <a:p>
            <a:pPr algn="l"/>
            <a:r>
              <a:rPr lang="en-US" sz="1400" b="1" baseline="0" dirty="0">
                <a:solidFill>
                  <a:schemeClr val="bg1"/>
                </a:solidFill>
                <a:latin typeface="Times New Roman" pitchFamily="18" charset="0"/>
                <a:cs typeface="Times New Roman" pitchFamily="18" charset="0"/>
              </a:rPr>
              <a:t>Session Court</a:t>
            </a:r>
          </a:p>
          <a:p>
            <a:pPr algn="l"/>
            <a:r>
              <a:rPr lang="en-US" sz="1400" b="1" baseline="0" dirty="0">
                <a:solidFill>
                  <a:schemeClr val="bg1"/>
                </a:solidFill>
                <a:latin typeface="Times New Roman" pitchFamily="18" charset="0"/>
                <a:cs typeface="Times New Roman" pitchFamily="18" charset="0"/>
              </a:rPr>
              <a:t>Metropolitan</a:t>
            </a:r>
          </a:p>
          <a:p>
            <a:pPr algn="l"/>
            <a:r>
              <a:rPr lang="en-US" sz="1400" b="1" baseline="0" dirty="0">
                <a:solidFill>
                  <a:schemeClr val="bg1"/>
                </a:solidFill>
                <a:latin typeface="Times New Roman" pitchFamily="18" charset="0"/>
                <a:cs typeface="Times New Roman" pitchFamily="18" charset="0"/>
              </a:rPr>
              <a:t>Magistrate Court</a:t>
            </a:r>
            <a:endParaRPr lang="en-US" sz="1400" b="1" dirty="0">
              <a:solidFill>
                <a:schemeClr val="bg1"/>
              </a:solidFill>
              <a:latin typeface="Times New Roman" pitchFamily="18" charset="0"/>
              <a:cs typeface="Times New Roman" pitchFamily="18" charset="0"/>
            </a:endParaRPr>
          </a:p>
        </p:txBody>
      </p:sp>
      <p:sp>
        <p:nvSpPr>
          <p:cNvPr id="8" name="Rounded Rectangle 7"/>
          <p:cNvSpPr/>
          <p:nvPr/>
        </p:nvSpPr>
        <p:spPr>
          <a:xfrm>
            <a:off x="5334000" y="3352800"/>
            <a:ext cx="2701636" cy="2514600"/>
          </a:xfrm>
          <a:prstGeom prst="roundRect">
            <a:avLst/>
          </a:prstGeom>
          <a:solidFill>
            <a:schemeClr val="accent2"/>
          </a:solidFill>
          <a:ln>
            <a:noFill/>
          </a:ln>
          <a:effectLst>
            <a:outerShdw blurRad="107950" dist="12700" dir="5400000" algn="ctr">
              <a:srgbClr val="000000"/>
            </a:outerShdw>
            <a:softEdge rad="12700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600" b="1" i="1" dirty="0">
                <a:solidFill>
                  <a:schemeClr val="bg1"/>
                </a:solidFill>
                <a:latin typeface="Times New Roman" pitchFamily="18" charset="0"/>
                <a:cs typeface="Times New Roman" pitchFamily="18" charset="0"/>
              </a:rPr>
              <a:t>District Level</a:t>
            </a:r>
          </a:p>
          <a:p>
            <a:endParaRPr lang="en-US" sz="500" b="1" dirty="0">
              <a:solidFill>
                <a:schemeClr val="bg1"/>
              </a:solidFill>
            </a:endParaRPr>
          </a:p>
          <a:p>
            <a:r>
              <a:rPr lang="en-US" sz="1400" b="1" u="sng" dirty="0">
                <a:solidFill>
                  <a:schemeClr val="bg1"/>
                </a:solidFill>
                <a:latin typeface="Times New Roman" pitchFamily="18" charset="0"/>
                <a:cs typeface="Times New Roman" pitchFamily="18" charset="0"/>
              </a:rPr>
              <a:t>Civil Side</a:t>
            </a:r>
          </a:p>
          <a:p>
            <a:r>
              <a:rPr lang="en-US" sz="1400" b="1" dirty="0">
                <a:solidFill>
                  <a:schemeClr val="bg1"/>
                </a:solidFill>
                <a:latin typeface="Times New Roman" pitchFamily="18" charset="0"/>
                <a:cs typeface="Times New Roman" pitchFamily="18" charset="0"/>
              </a:rPr>
              <a:t>District</a:t>
            </a:r>
            <a:r>
              <a:rPr lang="en-US" sz="1400" b="1" baseline="0" dirty="0">
                <a:solidFill>
                  <a:schemeClr val="bg1"/>
                </a:solidFill>
                <a:latin typeface="Times New Roman" pitchFamily="18" charset="0"/>
                <a:cs typeface="Times New Roman" pitchFamily="18" charset="0"/>
              </a:rPr>
              <a:t> Court</a:t>
            </a:r>
          </a:p>
          <a:p>
            <a:r>
              <a:rPr lang="en-US" sz="1400" b="1" baseline="0" dirty="0">
                <a:solidFill>
                  <a:schemeClr val="bg1"/>
                </a:solidFill>
                <a:latin typeface="Times New Roman" pitchFamily="18" charset="0"/>
                <a:cs typeface="Times New Roman" pitchFamily="18" charset="0"/>
              </a:rPr>
              <a:t>Civil Judge</a:t>
            </a:r>
          </a:p>
          <a:p>
            <a:r>
              <a:rPr lang="en-US" sz="1400" b="1" baseline="0" dirty="0">
                <a:solidFill>
                  <a:schemeClr val="bg1"/>
                </a:solidFill>
                <a:latin typeface="Times New Roman" pitchFamily="18" charset="0"/>
                <a:cs typeface="Times New Roman" pitchFamily="18" charset="0"/>
              </a:rPr>
              <a:t>- Senior Division District Judge</a:t>
            </a:r>
          </a:p>
          <a:p>
            <a:pPr>
              <a:buFontTx/>
              <a:buChar char="-"/>
            </a:pPr>
            <a:r>
              <a:rPr lang="en-US" sz="1400" b="1" baseline="0" dirty="0">
                <a:solidFill>
                  <a:schemeClr val="bg1"/>
                </a:solidFill>
                <a:latin typeface="Times New Roman" pitchFamily="18" charset="0"/>
                <a:cs typeface="Times New Roman" pitchFamily="18" charset="0"/>
              </a:rPr>
              <a:t>Junior division district Judge</a:t>
            </a:r>
          </a:p>
          <a:p>
            <a:pPr>
              <a:buFontTx/>
              <a:buChar char="-"/>
            </a:pPr>
            <a:endParaRPr lang="en-US" sz="1400" b="1" baseline="0" dirty="0">
              <a:solidFill>
                <a:schemeClr val="bg1"/>
              </a:solidFill>
              <a:latin typeface="Times New Roman" pitchFamily="18" charset="0"/>
              <a:cs typeface="Times New Roman" pitchFamily="18" charset="0"/>
            </a:endParaRPr>
          </a:p>
          <a:p>
            <a:r>
              <a:rPr lang="en-US" sz="1400" b="1" u="sng" baseline="0" dirty="0">
                <a:solidFill>
                  <a:schemeClr val="bg1"/>
                </a:solidFill>
                <a:latin typeface="Times New Roman" pitchFamily="18" charset="0"/>
                <a:cs typeface="Times New Roman" pitchFamily="18" charset="0"/>
              </a:rPr>
              <a:t>Criminal Side</a:t>
            </a:r>
          </a:p>
          <a:p>
            <a:r>
              <a:rPr lang="en-US" sz="1400" b="1" baseline="0" dirty="0">
                <a:solidFill>
                  <a:schemeClr val="bg1"/>
                </a:solidFill>
                <a:latin typeface="Times New Roman" pitchFamily="18" charset="0"/>
                <a:cs typeface="Times New Roman" pitchFamily="18" charset="0"/>
              </a:rPr>
              <a:t>Session Court</a:t>
            </a:r>
          </a:p>
          <a:p>
            <a:r>
              <a:rPr lang="en-US" sz="1400" b="1" baseline="0" dirty="0">
                <a:solidFill>
                  <a:schemeClr val="bg1"/>
                </a:solidFill>
                <a:latin typeface="Times New Roman" pitchFamily="18" charset="0"/>
                <a:cs typeface="Times New Roman" pitchFamily="18" charset="0"/>
              </a:rPr>
              <a:t>Judicial Magistrate</a:t>
            </a:r>
            <a:endParaRPr lang="en-US" sz="1400" b="1" dirty="0">
              <a:solidFill>
                <a:schemeClr val="bg1"/>
              </a:solidFill>
              <a:latin typeface="Times New Roman" pitchFamily="18" charset="0"/>
              <a:cs typeface="Times New Roman" pitchFamily="18" charset="0"/>
            </a:endParaRPr>
          </a:p>
        </p:txBody>
      </p:sp>
      <p:sp>
        <p:nvSpPr>
          <p:cNvPr id="17" name="Rounded Rectangle 16"/>
          <p:cNvSpPr/>
          <p:nvPr/>
        </p:nvSpPr>
        <p:spPr>
          <a:xfrm>
            <a:off x="3671455" y="1600200"/>
            <a:ext cx="1939636" cy="381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a:solidFill>
                  <a:schemeClr val="bg1"/>
                </a:solidFill>
                <a:latin typeface="Times New Roman" pitchFamily="18" charset="0"/>
                <a:cs typeface="Times New Roman" pitchFamily="18" charset="0"/>
              </a:rPr>
              <a:t>Supreme Court</a:t>
            </a:r>
          </a:p>
        </p:txBody>
      </p:sp>
      <p:sp>
        <p:nvSpPr>
          <p:cNvPr id="19" name="Rounded Rectangle 18"/>
          <p:cNvSpPr/>
          <p:nvPr/>
        </p:nvSpPr>
        <p:spPr>
          <a:xfrm>
            <a:off x="3879273" y="2286001"/>
            <a:ext cx="1662545" cy="342899"/>
          </a:xfrm>
          <a:prstGeom prst="roundRect">
            <a:avLst/>
          </a:prstGeom>
        </p:spPr>
        <p:style>
          <a:lnRef idx="0">
            <a:schemeClr val="dk1"/>
          </a:lnRef>
          <a:fillRef idx="3">
            <a:schemeClr val="dk1"/>
          </a:fillRef>
          <a:effectRef idx="3">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a:solidFill>
                  <a:schemeClr val="bg1"/>
                </a:solidFill>
                <a:latin typeface="Times New Roman" pitchFamily="18" charset="0"/>
                <a:cs typeface="Times New Roman" pitchFamily="18" charset="0"/>
              </a:rPr>
              <a:t>High Court</a:t>
            </a:r>
          </a:p>
        </p:txBody>
      </p:sp>
      <p:cxnSp>
        <p:nvCxnSpPr>
          <p:cNvPr id="21" name="Straight Connector 20"/>
          <p:cNvCxnSpPr/>
          <p:nvPr/>
        </p:nvCxnSpPr>
        <p:spPr>
          <a:xfrm>
            <a:off x="2701636" y="3048000"/>
            <a:ext cx="3810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rame 21"/>
          <p:cNvSpPr/>
          <p:nvPr/>
        </p:nvSpPr>
        <p:spPr>
          <a:xfrm>
            <a:off x="2216727" y="457200"/>
            <a:ext cx="4849091" cy="762000"/>
          </a:xfrm>
          <a:prstGeom prst="fram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b="1" dirty="0">
                <a:solidFill>
                  <a:schemeClr val="accent2"/>
                </a:solidFill>
                <a:latin typeface="Times New Roman" pitchFamily="18" charset="0"/>
                <a:cs typeface="Times New Roman" pitchFamily="18" charset="0"/>
              </a:rPr>
              <a:t>INDIAN LEGAL SYSTEM </a:t>
            </a:r>
            <a:br>
              <a:rPr lang="en-US" sz="2000" b="1" dirty="0">
                <a:solidFill>
                  <a:schemeClr val="accent2"/>
                </a:solidFill>
                <a:latin typeface="Times New Roman" pitchFamily="18" charset="0"/>
                <a:cs typeface="Times New Roman" pitchFamily="18" charset="0"/>
              </a:rPr>
            </a:br>
            <a:r>
              <a:rPr lang="en-US" sz="2000" b="1" dirty="0">
                <a:solidFill>
                  <a:schemeClr val="accent2"/>
                </a:solidFill>
                <a:latin typeface="Times New Roman" pitchFamily="18" charset="0"/>
                <a:cs typeface="Times New Roman" pitchFamily="18" charset="0"/>
              </a:rPr>
              <a:t>(for fraud matters)</a:t>
            </a:r>
          </a:p>
        </p:txBody>
      </p:sp>
      <p:sp>
        <p:nvSpPr>
          <p:cNvPr id="24" name="AutoShape 1"/>
          <p:cNvSpPr>
            <a:spLocks noChangeArrowheads="1"/>
          </p:cNvSpPr>
          <p:nvPr/>
        </p:nvSpPr>
        <p:spPr bwMode="auto">
          <a:xfrm>
            <a:off x="4572000" y="1981200"/>
            <a:ext cx="173182" cy="317500"/>
          </a:xfrm>
          <a:prstGeom prst="downArrow">
            <a:avLst>
              <a:gd name="adj1" fmla="val 0"/>
              <a:gd name="adj2" fmla="val 113850"/>
            </a:avLst>
          </a:prstGeom>
          <a:blipFill>
            <a:blip r:embed="rId2" cstate="print"/>
            <a:tile tx="0" ty="0" sx="100000" sy="100000" flip="none" algn="tl"/>
          </a:blip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US"/>
          </a:p>
        </p:txBody>
      </p:sp>
      <p:sp>
        <p:nvSpPr>
          <p:cNvPr id="25" name="AutoShape 1"/>
          <p:cNvSpPr>
            <a:spLocks noChangeArrowheads="1"/>
          </p:cNvSpPr>
          <p:nvPr/>
        </p:nvSpPr>
        <p:spPr bwMode="auto">
          <a:xfrm>
            <a:off x="4572000" y="2667000"/>
            <a:ext cx="173182" cy="317500"/>
          </a:xfrm>
          <a:prstGeom prst="downArrow">
            <a:avLst>
              <a:gd name="adj1" fmla="val 0"/>
              <a:gd name="adj2" fmla="val 113850"/>
            </a:avLst>
          </a:prstGeom>
          <a:blipFill>
            <a:blip r:embed="rId2" cstate="print"/>
            <a:tile tx="0" ty="0" sx="100000" sy="100000" flip="none" algn="tl"/>
          </a:blip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US"/>
          </a:p>
        </p:txBody>
      </p:sp>
      <p:sp>
        <p:nvSpPr>
          <p:cNvPr id="26" name="AutoShape 1"/>
          <p:cNvSpPr>
            <a:spLocks noChangeArrowheads="1"/>
          </p:cNvSpPr>
          <p:nvPr/>
        </p:nvSpPr>
        <p:spPr bwMode="auto">
          <a:xfrm>
            <a:off x="6442364" y="3048000"/>
            <a:ext cx="173182" cy="317500"/>
          </a:xfrm>
          <a:prstGeom prst="downArrow">
            <a:avLst>
              <a:gd name="adj1" fmla="val 0"/>
              <a:gd name="adj2" fmla="val 113850"/>
            </a:avLst>
          </a:prstGeom>
          <a:blipFill>
            <a:blip r:embed="rId2" cstate="print"/>
            <a:tile tx="0" ty="0" sx="100000" sy="100000" flip="none" algn="tl"/>
          </a:blip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US"/>
          </a:p>
        </p:txBody>
      </p:sp>
      <p:sp>
        <p:nvSpPr>
          <p:cNvPr id="29" name="AutoShape 1"/>
          <p:cNvSpPr>
            <a:spLocks noChangeArrowheads="1"/>
          </p:cNvSpPr>
          <p:nvPr/>
        </p:nvSpPr>
        <p:spPr bwMode="auto">
          <a:xfrm>
            <a:off x="2632364" y="3048000"/>
            <a:ext cx="173182" cy="317500"/>
          </a:xfrm>
          <a:prstGeom prst="downArrow">
            <a:avLst>
              <a:gd name="adj1" fmla="val 0"/>
              <a:gd name="adj2" fmla="val 113850"/>
            </a:avLst>
          </a:prstGeom>
          <a:blipFill>
            <a:blip r:embed="rId2" cstate="print"/>
            <a:tile tx="0" ty="0" sx="100000" sy="100000" flip="none" algn="tl"/>
          </a:blip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US"/>
          </a:p>
        </p:txBody>
      </p:sp>
      <p:pic>
        <p:nvPicPr>
          <p:cNvPr id="98306" name="Picture 2" descr="https://encrypted-tbn1.gstatic.com/images?q=tbn:ANd9GcQIzp_2i5W8Gany7DuZvdwLsxmtKq7hJqT1deGVudN2OBjZDnbMkMcHBbtO"/>
          <p:cNvPicPr>
            <a:picLocks noChangeAspect="1" noChangeArrowheads="1"/>
          </p:cNvPicPr>
          <p:nvPr/>
        </p:nvPicPr>
        <p:blipFill>
          <a:blip r:embed="rId3"/>
          <a:srcRect/>
          <a:stretch>
            <a:fillRect/>
          </a:stretch>
        </p:blipFill>
        <p:spPr bwMode="auto">
          <a:xfrm>
            <a:off x="1" y="0"/>
            <a:ext cx="2078182" cy="1714500"/>
          </a:xfrm>
          <a:prstGeom prst="rect">
            <a:avLst/>
          </a:prstGeom>
          <a:noFill/>
        </p:spPr>
      </p:pic>
    </p:spTree>
  </p:cSld>
  <p:clrMapOvr>
    <a:masterClrMapping/>
  </p:clrMapOvr>
  <p:transition spd="slow">
    <p:dissolve/>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Rounded Rectangle 1"/>
          <p:cNvSpPr/>
          <p:nvPr/>
        </p:nvSpPr>
        <p:spPr>
          <a:xfrm>
            <a:off x="914400" y="990600"/>
            <a:ext cx="7772400" cy="472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latin typeface="Monotype Corsiva" pitchFamily="66" charset="0"/>
              </a:rPr>
              <a:t>Impact of Frauds 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219200" y="152400"/>
            <a:ext cx="6477000" cy="762000"/>
          </a:xfrm>
          <a:prstGeom prst="ellipse">
            <a:avLst/>
          </a:prstGeom>
          <a:solidFill>
            <a:schemeClr val="accent3">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3200" b="1" dirty="0">
                <a:solidFill>
                  <a:srgbClr val="002060"/>
                </a:solidFill>
                <a:latin typeface="Monotype Corsiva" pitchFamily="66" charset="0"/>
              </a:rPr>
              <a:t>Impact of Corporate Frauds</a:t>
            </a:r>
            <a:endParaRPr lang="en-US" sz="2400" dirty="0">
              <a:solidFill>
                <a:srgbClr val="002060"/>
              </a:solidFill>
            </a:endParaRPr>
          </a:p>
        </p:txBody>
      </p:sp>
      <p:sp>
        <p:nvSpPr>
          <p:cNvPr id="4" name="Rectangle 3"/>
          <p:cNvSpPr/>
          <p:nvPr/>
        </p:nvSpPr>
        <p:spPr>
          <a:xfrm>
            <a:off x="381000" y="1295401"/>
            <a:ext cx="8382000" cy="5078313"/>
          </a:xfrm>
          <a:prstGeom prst="rect">
            <a:avLst/>
          </a:prstGeom>
        </p:spPr>
        <p:txBody>
          <a:bodyPr wrap="square">
            <a:spAutoFit/>
          </a:bodyPr>
          <a:lstStyle/>
          <a:p>
            <a:pPr algn="just">
              <a:lnSpc>
                <a:spcPct val="120000"/>
              </a:lnSpc>
            </a:pPr>
            <a:r>
              <a:rPr lang="en-US" dirty="0">
                <a:latin typeface="Comic Sans MS" pitchFamily="66" charset="0"/>
                <a:cs typeface="Times New Roman" pitchFamily="18" charset="0"/>
              </a:rPr>
              <a:t>When a company suffers from fraud from any source, it must make up for it by raising costs, which ultimately means </a:t>
            </a:r>
            <a:r>
              <a:rPr lang="en-US" dirty="0">
                <a:solidFill>
                  <a:srgbClr val="FF0000"/>
                </a:solidFill>
                <a:latin typeface="Comic Sans MS" pitchFamily="66" charset="0"/>
                <a:cs typeface="Times New Roman" pitchFamily="18" charset="0"/>
              </a:rPr>
              <a:t>higher prices for consumers</a:t>
            </a:r>
            <a:r>
              <a:rPr lang="en-US" dirty="0">
                <a:latin typeface="Comic Sans MS" pitchFamily="66" charset="0"/>
                <a:cs typeface="Times New Roman" pitchFamily="18" charset="0"/>
              </a:rPr>
              <a:t>. </a:t>
            </a:r>
          </a:p>
          <a:p>
            <a:pPr algn="just">
              <a:lnSpc>
                <a:spcPct val="120000"/>
              </a:lnSpc>
            </a:pPr>
            <a:endParaRPr lang="en-US" dirty="0">
              <a:latin typeface="Comic Sans MS" pitchFamily="66" charset="0"/>
              <a:cs typeface="Times New Roman" pitchFamily="18" charset="0"/>
            </a:endParaRPr>
          </a:p>
          <a:p>
            <a:pPr algn="just">
              <a:lnSpc>
                <a:spcPct val="120000"/>
              </a:lnSpc>
            </a:pPr>
            <a:r>
              <a:rPr lang="en-US" dirty="0">
                <a:latin typeface="Comic Sans MS" pitchFamily="66" charset="0"/>
                <a:cs typeface="Times New Roman" pitchFamily="18" charset="0"/>
              </a:rPr>
              <a:t>It can also mean less pay for employees and even cutting jobs. The effect can continue to ripple when it comes to those employees or investors who now find themselves unable to pay off loans, and </a:t>
            </a:r>
            <a:r>
              <a:rPr lang="en-US" dirty="0">
                <a:solidFill>
                  <a:srgbClr val="FF0000"/>
                </a:solidFill>
                <a:latin typeface="Comic Sans MS" pitchFamily="66" charset="0"/>
                <a:cs typeface="Times New Roman" pitchFamily="18" charset="0"/>
              </a:rPr>
              <a:t>credit becomes harder to obtain</a:t>
            </a:r>
            <a:r>
              <a:rPr lang="en-US" dirty="0">
                <a:latin typeface="Comic Sans MS" pitchFamily="66" charset="0"/>
                <a:cs typeface="Times New Roman" pitchFamily="18" charset="0"/>
              </a:rPr>
              <a:t>. </a:t>
            </a:r>
          </a:p>
          <a:p>
            <a:pPr algn="just">
              <a:lnSpc>
                <a:spcPct val="120000"/>
              </a:lnSpc>
            </a:pPr>
            <a:endParaRPr lang="en-US" dirty="0">
              <a:latin typeface="Comic Sans MS" pitchFamily="66" charset="0"/>
              <a:cs typeface="Times New Roman" pitchFamily="18" charset="0"/>
            </a:endParaRPr>
          </a:p>
          <a:p>
            <a:pPr algn="just">
              <a:lnSpc>
                <a:spcPct val="120000"/>
              </a:lnSpc>
            </a:pPr>
            <a:r>
              <a:rPr lang="en-US" dirty="0">
                <a:latin typeface="Comic Sans MS" pitchFamily="66" charset="0"/>
                <a:cs typeface="Times New Roman" pitchFamily="18" charset="0"/>
              </a:rPr>
              <a:t>Organization tend to lose the confidence of the stockholders of the organization.</a:t>
            </a:r>
          </a:p>
          <a:p>
            <a:pPr algn="just">
              <a:lnSpc>
                <a:spcPct val="120000"/>
              </a:lnSpc>
            </a:pPr>
            <a:endParaRPr lang="en-US" dirty="0">
              <a:latin typeface="Comic Sans MS" pitchFamily="66" charset="0"/>
              <a:cs typeface="Times New Roman" pitchFamily="18" charset="0"/>
            </a:endParaRPr>
          </a:p>
          <a:p>
            <a:pPr algn="just">
              <a:lnSpc>
                <a:spcPct val="120000"/>
              </a:lnSpc>
            </a:pPr>
            <a:r>
              <a:rPr lang="en-US" dirty="0">
                <a:latin typeface="Comic Sans MS" pitchFamily="66" charset="0"/>
                <a:cs typeface="Times New Roman" pitchFamily="18" charset="0"/>
              </a:rPr>
              <a:t>The negative publicity from the media may also have a major impact on the organization’s total reputation and stock value which could in some cases can lead to the closure of the business or an unprecedented loss of revenue.</a:t>
            </a:r>
          </a:p>
          <a:p>
            <a:pPr algn="just">
              <a:lnSpc>
                <a:spcPct val="120000"/>
              </a:lnSpc>
            </a:pPr>
            <a:endParaRPr lang="en-US" dirty="0">
              <a:latin typeface="Comic Sans MS" pitchFamily="66" charset="0"/>
              <a:cs typeface="Times New Roman" pitchFamily="18" charset="0"/>
            </a:endParaRPr>
          </a:p>
        </p:txBody>
      </p:sp>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685800"/>
            <a:ext cx="7848600" cy="114300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400" b="1" dirty="0">
                <a:solidFill>
                  <a:srgbClr val="C00000"/>
                </a:solidFill>
                <a:latin typeface="Monotype Corsiva" pitchFamily="66" charset="0"/>
              </a:rPr>
              <a:t>Consequences of Company Fraud on Stakeholders </a:t>
            </a:r>
            <a:endParaRPr lang="en-US" sz="3400" b="1" u="sng" dirty="0">
              <a:solidFill>
                <a:srgbClr val="C00000"/>
              </a:solidFill>
              <a:latin typeface="Monotype Corsiva" pitchFamily="66" charset="0"/>
            </a:endParaRPr>
          </a:p>
        </p:txBody>
      </p:sp>
      <p:sp>
        <p:nvSpPr>
          <p:cNvPr id="7" name="Rectangle 6"/>
          <p:cNvSpPr/>
          <p:nvPr/>
        </p:nvSpPr>
        <p:spPr>
          <a:xfrm>
            <a:off x="457200" y="2362200"/>
            <a:ext cx="8305800" cy="3170099"/>
          </a:xfrm>
          <a:prstGeom prst="rect">
            <a:avLst/>
          </a:prstGeom>
        </p:spPr>
        <p:txBody>
          <a:bodyPr wrap="square">
            <a:spAutoFit/>
          </a:bodyPr>
          <a:lstStyle/>
          <a:p>
            <a:pPr marL="685800" indent="-165100" eaLnBrk="0" fontAlgn="base" hangingPunct="0">
              <a:spcBef>
                <a:spcPct val="0"/>
              </a:spcBef>
              <a:spcAft>
                <a:spcPct val="0"/>
              </a:spcAft>
              <a:buFont typeface="Wingdings" pitchFamily="2" charset="2"/>
              <a:buChar char="v"/>
            </a:pPr>
            <a:r>
              <a:rPr lang="en-US" sz="2400" b="1" dirty="0">
                <a:latin typeface="Times New Roman" pitchFamily="18" charset="0"/>
                <a:ea typeface="Times New Roman" pitchFamily="18" charset="0"/>
                <a:cs typeface="Times New Roman" pitchFamily="18" charset="0"/>
              </a:rPr>
              <a:t> </a:t>
            </a:r>
            <a:r>
              <a:rPr lang="en-GB" sz="2600" b="1" dirty="0">
                <a:latin typeface="Times New Roman"/>
                <a:ea typeface="Times New Roman"/>
                <a:cs typeface="Times New Roman"/>
              </a:rPr>
              <a:t>Loss of Confidence of Investors</a:t>
            </a:r>
            <a:endParaRPr lang="en-US" sz="2600" b="1" dirty="0">
              <a:latin typeface="Times New Roman" pitchFamily="18" charset="0"/>
              <a:ea typeface="Times New Roman" pitchFamily="18" charset="0"/>
              <a:cs typeface="Times New Roman" pitchFamily="18" charset="0"/>
            </a:endParaRPr>
          </a:p>
          <a:p>
            <a:pPr marL="685800" lvl="0" indent="-165100" eaLnBrk="0" fontAlgn="base" hangingPunct="0">
              <a:spcBef>
                <a:spcPct val="0"/>
              </a:spcBef>
              <a:spcAft>
                <a:spcPct val="0"/>
              </a:spcAft>
              <a:buFont typeface="Wingdings" pitchFamily="2" charset="2"/>
              <a:buChar char="v"/>
            </a:pPr>
            <a:endParaRPr lang="en-US" sz="2600" b="1" dirty="0">
              <a:latin typeface="Times New Roman" pitchFamily="18" charset="0"/>
              <a:cs typeface="Times New Roman" pitchFamily="18" charset="0"/>
            </a:endParaRPr>
          </a:p>
          <a:p>
            <a:pPr marL="685800" indent="-165100" eaLnBrk="0" fontAlgn="base" hangingPunct="0">
              <a:spcBef>
                <a:spcPct val="0"/>
              </a:spcBef>
              <a:spcAft>
                <a:spcPct val="0"/>
              </a:spcAft>
              <a:buFont typeface="Wingdings" pitchFamily="2" charset="2"/>
              <a:buChar char="v"/>
            </a:pPr>
            <a:r>
              <a:rPr lang="en-US" sz="2600" b="1" dirty="0">
                <a:latin typeface="Times New Roman" pitchFamily="18" charset="0"/>
                <a:ea typeface="Times New Roman" pitchFamily="18" charset="0"/>
                <a:cs typeface="Times New Roman" pitchFamily="18" charset="0"/>
              </a:rPr>
              <a:t> </a:t>
            </a:r>
            <a:r>
              <a:rPr lang="en-GB" sz="2600" b="1" dirty="0">
                <a:latin typeface="Times New Roman"/>
                <a:ea typeface="Times New Roman"/>
                <a:cs typeface="Times New Roman"/>
              </a:rPr>
              <a:t>Loss of Credibility of the Organisation</a:t>
            </a:r>
            <a:endParaRPr lang="en-US" sz="2600" b="1" dirty="0">
              <a:latin typeface="Times New Roman" pitchFamily="18" charset="0"/>
              <a:ea typeface="Times New Roman" pitchFamily="18" charset="0"/>
              <a:cs typeface="Times New Roman" pitchFamily="18" charset="0"/>
            </a:endParaRPr>
          </a:p>
          <a:p>
            <a:pPr marL="685800" lvl="0" indent="-165100" eaLnBrk="0" fontAlgn="base" hangingPunct="0">
              <a:spcBef>
                <a:spcPct val="0"/>
              </a:spcBef>
              <a:spcAft>
                <a:spcPct val="0"/>
              </a:spcAft>
              <a:buFont typeface="Wingdings" pitchFamily="2" charset="2"/>
              <a:buChar char="v"/>
            </a:pPr>
            <a:endParaRPr lang="en-US" sz="2600" b="1" dirty="0">
              <a:latin typeface="Times New Roman" pitchFamily="18" charset="0"/>
              <a:cs typeface="Times New Roman" pitchFamily="18" charset="0"/>
            </a:endParaRPr>
          </a:p>
          <a:p>
            <a:pPr marL="685800" indent="-165100" eaLnBrk="0" fontAlgn="base" hangingPunct="0">
              <a:spcBef>
                <a:spcPct val="0"/>
              </a:spcBef>
              <a:spcAft>
                <a:spcPct val="0"/>
              </a:spcAft>
              <a:buFont typeface="Wingdings" pitchFamily="2" charset="2"/>
              <a:buChar char="v"/>
            </a:pPr>
            <a:r>
              <a:rPr lang="en-US" sz="2600" b="1" dirty="0">
                <a:latin typeface="Times New Roman" pitchFamily="18" charset="0"/>
                <a:ea typeface="Times New Roman" pitchFamily="18" charset="0"/>
                <a:cs typeface="Times New Roman" pitchFamily="18" charset="0"/>
              </a:rPr>
              <a:t> </a:t>
            </a:r>
            <a:r>
              <a:rPr lang="en-GB" sz="2600" b="1" dirty="0">
                <a:latin typeface="Times New Roman"/>
                <a:ea typeface="Times New Roman"/>
                <a:cs typeface="Times New Roman"/>
              </a:rPr>
              <a:t>Loss of employees due to their switching over</a:t>
            </a:r>
            <a:endParaRPr lang="en-US" sz="2600" b="1" dirty="0">
              <a:latin typeface="Times New Roman" pitchFamily="18" charset="0"/>
              <a:ea typeface="Times New Roman" pitchFamily="18" charset="0"/>
              <a:cs typeface="Times New Roman" pitchFamily="18" charset="0"/>
            </a:endParaRPr>
          </a:p>
          <a:p>
            <a:pPr marL="685800" lvl="0" indent="-165100" eaLnBrk="0" fontAlgn="base" hangingPunct="0">
              <a:spcBef>
                <a:spcPct val="0"/>
              </a:spcBef>
              <a:spcAft>
                <a:spcPct val="0"/>
              </a:spcAft>
              <a:buFont typeface="Wingdings" pitchFamily="2" charset="2"/>
              <a:buChar char="v"/>
            </a:pPr>
            <a:endParaRPr lang="en-US" sz="2600" b="1" dirty="0">
              <a:latin typeface="Times New Roman" pitchFamily="18" charset="0"/>
              <a:cs typeface="Times New Roman" pitchFamily="18" charset="0"/>
            </a:endParaRPr>
          </a:p>
          <a:p>
            <a:pPr marL="685800" indent="-165100" eaLnBrk="0" fontAlgn="base" hangingPunct="0">
              <a:spcBef>
                <a:spcPct val="0"/>
              </a:spcBef>
              <a:spcAft>
                <a:spcPct val="0"/>
              </a:spcAft>
              <a:buFont typeface="Wingdings" pitchFamily="2" charset="2"/>
              <a:buChar char="v"/>
            </a:pPr>
            <a:r>
              <a:rPr lang="en-US" sz="2600" b="1" dirty="0">
                <a:latin typeface="Times New Roman" pitchFamily="18" charset="0"/>
                <a:ea typeface="Times New Roman" pitchFamily="18" charset="0"/>
                <a:cs typeface="Times New Roman" pitchFamily="18" charset="0"/>
              </a:rPr>
              <a:t> </a:t>
            </a:r>
            <a:r>
              <a:rPr lang="en-GB" sz="2600" b="1" dirty="0">
                <a:latin typeface="Times New Roman"/>
                <a:ea typeface="Times New Roman"/>
                <a:cs typeface="Times New Roman"/>
              </a:rPr>
              <a:t>Non-payment to Creditors</a:t>
            </a:r>
            <a:endParaRPr lang="en-US" sz="2600" b="1" dirty="0">
              <a:latin typeface="Times New Roman" pitchFamily="18" charset="0"/>
              <a:ea typeface="Times New Roman" pitchFamily="18" charset="0"/>
              <a:cs typeface="Times New Roman" pitchFamily="18" charset="0"/>
            </a:endParaRPr>
          </a:p>
          <a:p>
            <a:pPr marL="685800" lvl="0" indent="-165100" eaLnBrk="0" fontAlgn="base" hangingPunct="0">
              <a:spcBef>
                <a:spcPct val="0"/>
              </a:spcBef>
              <a:spcAft>
                <a:spcPct val="0"/>
              </a:spcAft>
            </a:pPr>
            <a:endParaRPr lang="en-US" b="1"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685800"/>
            <a:ext cx="8001000" cy="114300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400" b="1" dirty="0">
                <a:solidFill>
                  <a:srgbClr val="C00000"/>
                </a:solidFill>
                <a:latin typeface="Monotype Corsiva" pitchFamily="66" charset="0"/>
              </a:rPr>
              <a:t>Consequences of Company Fraud on Organisations </a:t>
            </a:r>
            <a:endParaRPr lang="en-US" sz="3400" b="1" u="sng" dirty="0">
              <a:solidFill>
                <a:srgbClr val="C00000"/>
              </a:solidFill>
              <a:latin typeface="Monotype Corsiva" pitchFamily="66" charset="0"/>
            </a:endParaRPr>
          </a:p>
        </p:txBody>
      </p:sp>
      <p:sp>
        <p:nvSpPr>
          <p:cNvPr id="7" name="Rectangle 6"/>
          <p:cNvSpPr/>
          <p:nvPr/>
        </p:nvSpPr>
        <p:spPr>
          <a:xfrm>
            <a:off x="-457200" y="2057400"/>
            <a:ext cx="9982200" cy="4062651"/>
          </a:xfrm>
          <a:prstGeom prst="rect">
            <a:avLst/>
          </a:prstGeom>
        </p:spPr>
        <p:txBody>
          <a:bodyPr wrap="square">
            <a:spAutoFit/>
          </a:bodyPr>
          <a:lstStyle/>
          <a:p>
            <a:pPr marL="685800" indent="-165100" eaLnBrk="0" fontAlgn="base" hangingPunct="0">
              <a:spcBef>
                <a:spcPct val="0"/>
              </a:spcBef>
              <a:spcAft>
                <a:spcPct val="0"/>
              </a:spcAft>
              <a:buFont typeface="Wingdings" pitchFamily="2" charset="2"/>
              <a:buChar char="v"/>
            </a:pPr>
            <a:r>
              <a:rPr lang="en-US" sz="2000" b="1" dirty="0">
                <a:latin typeface="Times New Roman" pitchFamily="18" charset="0"/>
                <a:ea typeface="Times New Roman" pitchFamily="18" charset="0"/>
                <a:cs typeface="Times New Roman" pitchFamily="18" charset="0"/>
              </a:rPr>
              <a:t> </a:t>
            </a:r>
            <a:r>
              <a:rPr lang="en-US" sz="2000" b="1" dirty="0">
                <a:latin typeface="Times New Roman" pitchFamily="18" charset="0"/>
                <a:ea typeface="Times New Roman"/>
                <a:cs typeface="Times New Roman" pitchFamily="18" charset="0"/>
              </a:rPr>
              <a:t>Adverse Effect on Banker’s Attitude in respect of Granting of  Loans</a:t>
            </a:r>
            <a:endParaRPr lang="en-US" sz="2000" b="1" dirty="0">
              <a:latin typeface="Times New Roman" pitchFamily="18" charset="0"/>
              <a:ea typeface="Times New Roman" pitchFamily="18" charset="0"/>
              <a:cs typeface="Times New Roman" pitchFamily="18" charset="0"/>
            </a:endParaRPr>
          </a:p>
          <a:p>
            <a:pPr marL="685800" lvl="0" indent="-165100" eaLnBrk="0" fontAlgn="base" hangingPunct="0">
              <a:spcBef>
                <a:spcPct val="0"/>
              </a:spcBef>
              <a:spcAft>
                <a:spcPct val="0"/>
              </a:spcAft>
              <a:buFont typeface="Wingdings" pitchFamily="2" charset="2"/>
              <a:buChar char="v"/>
            </a:pPr>
            <a:endParaRPr lang="en-US" sz="2000" b="1" dirty="0">
              <a:latin typeface="Times New Roman" pitchFamily="18" charset="0"/>
              <a:cs typeface="Times New Roman" pitchFamily="18" charset="0"/>
            </a:endParaRPr>
          </a:p>
          <a:p>
            <a:pPr marL="685800" indent="-165100" eaLnBrk="0" fontAlgn="base" hangingPunct="0">
              <a:spcBef>
                <a:spcPct val="0"/>
              </a:spcBef>
              <a:spcAft>
                <a:spcPct val="0"/>
              </a:spcAft>
              <a:buFont typeface="Wingdings" pitchFamily="2" charset="2"/>
              <a:buChar char="v"/>
            </a:pPr>
            <a:r>
              <a:rPr lang="en-US" sz="2000" b="1" dirty="0">
                <a:latin typeface="Times New Roman" pitchFamily="18" charset="0"/>
                <a:ea typeface="Times New Roman" pitchFamily="18" charset="0"/>
                <a:cs typeface="Times New Roman" pitchFamily="18" charset="0"/>
              </a:rPr>
              <a:t> </a:t>
            </a:r>
            <a:r>
              <a:rPr lang="en-US" sz="2000" b="1" dirty="0">
                <a:latin typeface="Times New Roman" pitchFamily="18" charset="0"/>
                <a:cs typeface="Times New Roman" pitchFamily="18" charset="0"/>
              </a:rPr>
              <a:t>Decrease in Value of Shares</a:t>
            </a:r>
            <a:endParaRPr lang="en-US" sz="2000" b="1" dirty="0">
              <a:latin typeface="Times New Roman" pitchFamily="18" charset="0"/>
              <a:ea typeface="Times New Roman" pitchFamily="18" charset="0"/>
              <a:cs typeface="Times New Roman" pitchFamily="18" charset="0"/>
            </a:endParaRPr>
          </a:p>
          <a:p>
            <a:pPr marL="685800" lvl="0" indent="-165100" eaLnBrk="0" fontAlgn="base" hangingPunct="0">
              <a:spcBef>
                <a:spcPct val="0"/>
              </a:spcBef>
              <a:spcAft>
                <a:spcPct val="0"/>
              </a:spcAft>
              <a:buFont typeface="Wingdings" pitchFamily="2" charset="2"/>
              <a:buChar char="v"/>
            </a:pPr>
            <a:endParaRPr lang="en-US" sz="2000" b="1" dirty="0">
              <a:latin typeface="Times New Roman" pitchFamily="18" charset="0"/>
              <a:cs typeface="Times New Roman" pitchFamily="18" charset="0"/>
            </a:endParaRPr>
          </a:p>
          <a:p>
            <a:pPr marL="685800" indent="-165100" eaLnBrk="0" fontAlgn="base" hangingPunct="0">
              <a:spcBef>
                <a:spcPct val="0"/>
              </a:spcBef>
              <a:spcAft>
                <a:spcPct val="0"/>
              </a:spcAft>
              <a:buFont typeface="Wingdings" pitchFamily="2" charset="2"/>
              <a:buChar char="v"/>
            </a:pPr>
            <a:r>
              <a:rPr lang="en-US" sz="2000" b="1" dirty="0">
                <a:latin typeface="Times New Roman" pitchFamily="18" charset="0"/>
                <a:ea typeface="Times New Roman" pitchFamily="18" charset="0"/>
                <a:cs typeface="Times New Roman" pitchFamily="18" charset="0"/>
              </a:rPr>
              <a:t> </a:t>
            </a:r>
            <a:r>
              <a:rPr lang="en-GB" sz="2000" b="1" dirty="0">
                <a:latin typeface="Times New Roman" pitchFamily="18" charset="0"/>
                <a:cs typeface="Times New Roman" pitchFamily="18" charset="0"/>
              </a:rPr>
              <a:t>Loss of Confidence of Investors</a:t>
            </a:r>
            <a:r>
              <a:rPr lang="en-US" sz="2000" b="1" dirty="0">
                <a:latin typeface="Times New Roman" pitchFamily="18" charset="0"/>
                <a:cs typeface="Times New Roman" pitchFamily="18" charset="0"/>
              </a:rPr>
              <a:t>, </a:t>
            </a:r>
            <a:r>
              <a:rPr lang="en-GB" sz="2000" b="1" dirty="0">
                <a:latin typeface="Times New Roman" pitchFamily="18" charset="0"/>
                <a:cs typeface="Times New Roman" pitchFamily="18" charset="0"/>
              </a:rPr>
              <a:t>Loss of Credibility of the Organisation</a:t>
            </a:r>
            <a:r>
              <a:rPr lang="en-US" sz="2000" b="1" dirty="0">
                <a:latin typeface="Times New Roman" pitchFamily="18" charset="0"/>
                <a:cs typeface="Times New Roman" pitchFamily="18" charset="0"/>
              </a:rPr>
              <a:t>,   </a:t>
            </a:r>
          </a:p>
          <a:p>
            <a:pPr marL="685800" indent="-165100" eaLnBrk="0" fontAlgn="base" hangingPunct="0">
              <a:spcBef>
                <a:spcPct val="0"/>
              </a:spcBef>
              <a:spcAft>
                <a:spcPct val="0"/>
              </a:spcAft>
            </a:pPr>
            <a:r>
              <a:rPr lang="en-US" sz="2000" b="1" dirty="0">
                <a:latin typeface="Times New Roman" pitchFamily="18" charset="0"/>
                <a:cs typeface="Times New Roman" pitchFamily="18" charset="0"/>
              </a:rPr>
              <a:t>     Loss of Fixed Assets</a:t>
            </a:r>
            <a:endParaRPr lang="en-US" sz="2000" b="1" dirty="0">
              <a:latin typeface="Times New Roman" pitchFamily="18" charset="0"/>
              <a:ea typeface="Times New Roman" pitchFamily="18" charset="0"/>
              <a:cs typeface="Times New Roman" pitchFamily="18" charset="0"/>
            </a:endParaRPr>
          </a:p>
          <a:p>
            <a:pPr marL="685800" lvl="0" indent="-165100" eaLnBrk="0" fontAlgn="base" hangingPunct="0">
              <a:spcBef>
                <a:spcPct val="0"/>
              </a:spcBef>
              <a:spcAft>
                <a:spcPct val="0"/>
              </a:spcAft>
              <a:buFont typeface="Wingdings" pitchFamily="2" charset="2"/>
              <a:buChar char="v"/>
            </a:pPr>
            <a:endParaRPr lang="en-US" sz="2000" b="1" dirty="0">
              <a:latin typeface="Times New Roman" pitchFamily="18" charset="0"/>
              <a:cs typeface="Times New Roman" pitchFamily="18" charset="0"/>
            </a:endParaRPr>
          </a:p>
          <a:p>
            <a:pPr marL="685800" indent="-165100" eaLnBrk="0" fontAlgn="base" hangingPunct="0">
              <a:spcBef>
                <a:spcPct val="0"/>
              </a:spcBef>
              <a:spcAft>
                <a:spcPct val="0"/>
              </a:spcAft>
              <a:buFont typeface="Wingdings" pitchFamily="2" charset="2"/>
              <a:buChar char="v"/>
            </a:pPr>
            <a:r>
              <a:rPr lang="en-US" sz="2000" b="1" dirty="0">
                <a:latin typeface="Times New Roman" pitchFamily="18" charset="0"/>
                <a:ea typeface="Times New Roman" pitchFamily="18" charset="0"/>
                <a:cs typeface="Times New Roman" pitchFamily="18" charset="0"/>
              </a:rPr>
              <a:t> </a:t>
            </a:r>
            <a:r>
              <a:rPr lang="en-US" sz="2000" b="1" dirty="0">
                <a:latin typeface="Times New Roman" pitchFamily="18" charset="0"/>
                <a:cs typeface="Times New Roman" pitchFamily="18" charset="0"/>
              </a:rPr>
              <a:t>Loss of Cash , Decrease in Value of Shares, Unrealistic Corporate Targets are set</a:t>
            </a:r>
          </a:p>
          <a:p>
            <a:pPr marL="685800" indent="-165100" eaLnBrk="0" fontAlgn="base" hangingPunct="0">
              <a:spcBef>
                <a:spcPct val="0"/>
              </a:spcBef>
              <a:spcAft>
                <a:spcPct val="0"/>
              </a:spcAft>
            </a:pPr>
            <a:endParaRPr lang="en-US" sz="2000" b="1" dirty="0">
              <a:latin typeface="Times New Roman" pitchFamily="18" charset="0"/>
              <a:cs typeface="Times New Roman" pitchFamily="18" charset="0"/>
            </a:endParaRPr>
          </a:p>
          <a:p>
            <a:pPr marL="685800" indent="-165100" eaLnBrk="0" fontAlgn="base" hangingPunct="0">
              <a:spcBef>
                <a:spcPct val="0"/>
              </a:spcBef>
              <a:spcAft>
                <a:spcPct val="0"/>
              </a:spcAft>
              <a:buFont typeface="Wingdings" pitchFamily="2" charset="2"/>
              <a:buChar char="v"/>
            </a:pPr>
            <a:r>
              <a:rPr lang="en-US" sz="2000" b="1" dirty="0">
                <a:latin typeface="Times New Roman" pitchFamily="18" charset="0"/>
                <a:ea typeface="Times New Roman" pitchFamily="18" charset="0"/>
                <a:cs typeface="Times New Roman" pitchFamily="18" charset="0"/>
              </a:rPr>
              <a:t> </a:t>
            </a:r>
            <a:r>
              <a:rPr lang="en-US" sz="2000" b="1" dirty="0">
                <a:latin typeface="Times New Roman" pitchFamily="18" charset="0"/>
                <a:cs typeface="Times New Roman" pitchFamily="18" charset="0"/>
              </a:rPr>
              <a:t>Loss of Reputation of the </a:t>
            </a:r>
            <a:r>
              <a:rPr lang="en-US" sz="2000" b="1" dirty="0" err="1">
                <a:latin typeface="Times New Roman" pitchFamily="18" charset="0"/>
                <a:cs typeface="Times New Roman" pitchFamily="18" charset="0"/>
              </a:rPr>
              <a:t>Organisation</a:t>
            </a:r>
            <a:endParaRPr lang="en-US" sz="2000" b="1" dirty="0">
              <a:latin typeface="Times New Roman" pitchFamily="18" charset="0"/>
              <a:cs typeface="Times New Roman" pitchFamily="18" charset="0"/>
            </a:endParaRPr>
          </a:p>
          <a:p>
            <a:pPr marL="685800" indent="-165100" eaLnBrk="0" fontAlgn="base" hangingPunct="0">
              <a:spcBef>
                <a:spcPct val="0"/>
              </a:spcBef>
              <a:spcAft>
                <a:spcPct val="0"/>
              </a:spcAft>
            </a:pPr>
            <a:endParaRPr lang="en-US" sz="2000" b="1" dirty="0">
              <a:latin typeface="Times New Roman" pitchFamily="18" charset="0"/>
              <a:cs typeface="Times New Roman" pitchFamily="18" charset="0"/>
            </a:endParaRPr>
          </a:p>
          <a:p>
            <a:pPr marL="685800" indent="-165100" eaLnBrk="0" fontAlgn="base" hangingPunct="0">
              <a:spcBef>
                <a:spcPct val="0"/>
              </a:spcBef>
              <a:spcAft>
                <a:spcPct val="0"/>
              </a:spcAft>
              <a:buFont typeface="Wingdings" pitchFamily="2" charset="2"/>
              <a:buChar char="v"/>
            </a:pPr>
            <a:r>
              <a:rPr lang="en-US" sz="2000" b="1" dirty="0">
                <a:latin typeface="Times New Roman" pitchFamily="18" charset="0"/>
                <a:cs typeface="Times New Roman" pitchFamily="18" charset="0"/>
              </a:rPr>
              <a:t>Resorting to Insider Trading </a:t>
            </a:r>
            <a:endParaRPr lang="en-US" sz="2000" b="1" dirty="0">
              <a:latin typeface="Times New Roman" pitchFamily="18" charset="0"/>
              <a:ea typeface="Times New Roman" pitchFamily="18" charset="0"/>
              <a:cs typeface="Times New Roman" pitchFamily="18" charset="0"/>
            </a:endParaRPr>
          </a:p>
          <a:p>
            <a:pPr marL="685800" lvl="0" indent="-165100" eaLnBrk="0" fontAlgn="base" hangingPunct="0">
              <a:spcBef>
                <a:spcPct val="0"/>
              </a:spcBef>
              <a:spcAft>
                <a:spcPct val="0"/>
              </a:spcAft>
            </a:pPr>
            <a:endParaRPr lang="en-US" b="1"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685800"/>
            <a:ext cx="8001000" cy="114300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C00000"/>
                </a:solidFill>
                <a:latin typeface="Monotype Corsiva" pitchFamily="66" charset="0"/>
              </a:rPr>
              <a:t>Consequences of Company Fraud on Economy as a Whole </a:t>
            </a:r>
            <a:endParaRPr lang="en-US" sz="3600" b="1" u="sng" dirty="0">
              <a:solidFill>
                <a:srgbClr val="C00000"/>
              </a:solidFill>
              <a:latin typeface="Monotype Corsiva" pitchFamily="66" charset="0"/>
            </a:endParaRPr>
          </a:p>
        </p:txBody>
      </p:sp>
      <p:sp>
        <p:nvSpPr>
          <p:cNvPr id="7" name="Rectangle 6"/>
          <p:cNvSpPr/>
          <p:nvPr/>
        </p:nvSpPr>
        <p:spPr>
          <a:xfrm>
            <a:off x="381000" y="1828800"/>
            <a:ext cx="8382000" cy="4278094"/>
          </a:xfrm>
          <a:prstGeom prst="rect">
            <a:avLst/>
          </a:prstGeom>
        </p:spPr>
        <p:txBody>
          <a:bodyPr wrap="square">
            <a:spAutoFit/>
          </a:bodyPr>
          <a:lstStyle/>
          <a:p>
            <a:pPr marL="685800" indent="-165100" eaLnBrk="0" fontAlgn="base" hangingPunct="0">
              <a:spcBef>
                <a:spcPct val="0"/>
              </a:spcBef>
              <a:spcAft>
                <a:spcPct val="0"/>
              </a:spcAft>
              <a:buFont typeface="Wingdings" pitchFamily="2" charset="2"/>
              <a:buChar char="v"/>
            </a:pPr>
            <a:endParaRPr lang="en-US" sz="2000" b="1" dirty="0">
              <a:latin typeface="Times New Roman" pitchFamily="18" charset="0"/>
              <a:ea typeface="Times New Roman" pitchFamily="18" charset="0"/>
              <a:cs typeface="Times New Roman" pitchFamily="18" charset="0"/>
            </a:endParaRPr>
          </a:p>
          <a:p>
            <a:pPr marL="685800" indent="-165100" eaLnBrk="0" fontAlgn="base" hangingPunct="0">
              <a:spcBef>
                <a:spcPct val="0"/>
              </a:spcBef>
              <a:spcAft>
                <a:spcPct val="0"/>
              </a:spcAft>
              <a:buFont typeface="Wingdings" pitchFamily="2" charset="2"/>
              <a:buChar char="v"/>
            </a:pPr>
            <a:r>
              <a:rPr lang="en-US" sz="2600" b="1" dirty="0">
                <a:latin typeface="Times New Roman" pitchFamily="18" charset="0"/>
                <a:ea typeface="Times New Roman"/>
                <a:cs typeface="Times New Roman" pitchFamily="18" charset="0"/>
              </a:rPr>
              <a:t>Adverse Effect on </a:t>
            </a:r>
            <a:r>
              <a:rPr lang="en-GB" sz="2600" b="1" dirty="0">
                <a:latin typeface="Times New Roman" pitchFamily="18" charset="0"/>
                <a:ea typeface="Times New Roman"/>
                <a:cs typeface="Times New Roman" pitchFamily="18" charset="0"/>
              </a:rPr>
              <a:t>Overall Growth of the Country</a:t>
            </a:r>
          </a:p>
          <a:p>
            <a:pPr marL="685800" indent="-165100" eaLnBrk="0" fontAlgn="base" hangingPunct="0">
              <a:spcBef>
                <a:spcPct val="0"/>
              </a:spcBef>
              <a:spcAft>
                <a:spcPct val="0"/>
              </a:spcAft>
            </a:pPr>
            <a:r>
              <a:rPr lang="en-GB" sz="2600" b="1" dirty="0">
                <a:latin typeface="Times New Roman" pitchFamily="18" charset="0"/>
                <a:ea typeface="Times New Roman"/>
                <a:cs typeface="Times New Roman" pitchFamily="18" charset="0"/>
              </a:rPr>
              <a:t> </a:t>
            </a:r>
            <a:endParaRPr lang="en-US" sz="2600" b="1" dirty="0">
              <a:latin typeface="Times New Roman" pitchFamily="18" charset="0"/>
              <a:cs typeface="Times New Roman" pitchFamily="18" charset="0"/>
            </a:endParaRPr>
          </a:p>
          <a:p>
            <a:pPr marL="685800" indent="-165100" eaLnBrk="0" fontAlgn="base" hangingPunct="0">
              <a:spcBef>
                <a:spcPct val="0"/>
              </a:spcBef>
              <a:spcAft>
                <a:spcPct val="0"/>
              </a:spcAft>
              <a:buFont typeface="Wingdings" pitchFamily="2" charset="2"/>
              <a:buChar char="v"/>
            </a:pPr>
            <a:r>
              <a:rPr lang="en-US" sz="2600" b="1" dirty="0">
                <a:latin typeface="Times New Roman" pitchFamily="18" charset="0"/>
                <a:ea typeface="Times New Roman" pitchFamily="18" charset="0"/>
                <a:cs typeface="Times New Roman" pitchFamily="18" charset="0"/>
              </a:rPr>
              <a:t> </a:t>
            </a:r>
            <a:r>
              <a:rPr lang="en-GB" sz="2600" b="1" dirty="0">
                <a:latin typeface="Times New Roman" pitchFamily="18" charset="0"/>
                <a:cs typeface="Times New Roman" pitchFamily="18" charset="0"/>
              </a:rPr>
              <a:t>Imposition of more Govt. Control </a:t>
            </a:r>
            <a:endParaRPr lang="en-US" sz="2600" b="1" dirty="0">
              <a:latin typeface="Times New Roman" pitchFamily="18" charset="0"/>
              <a:ea typeface="Times New Roman" pitchFamily="18" charset="0"/>
              <a:cs typeface="Times New Roman" pitchFamily="18" charset="0"/>
            </a:endParaRPr>
          </a:p>
          <a:p>
            <a:pPr marL="685800" lvl="0" indent="-165100" eaLnBrk="0" fontAlgn="base" hangingPunct="0">
              <a:spcBef>
                <a:spcPct val="0"/>
              </a:spcBef>
              <a:spcAft>
                <a:spcPct val="0"/>
              </a:spcAft>
              <a:buFont typeface="Wingdings" pitchFamily="2" charset="2"/>
              <a:buChar char="v"/>
            </a:pPr>
            <a:endParaRPr lang="en-US" sz="2600" b="1" dirty="0">
              <a:latin typeface="Times New Roman" pitchFamily="18" charset="0"/>
              <a:cs typeface="Times New Roman" pitchFamily="18" charset="0"/>
            </a:endParaRPr>
          </a:p>
          <a:p>
            <a:pPr marL="685800" indent="-165100" eaLnBrk="0" fontAlgn="base" hangingPunct="0">
              <a:spcBef>
                <a:spcPct val="0"/>
              </a:spcBef>
              <a:spcAft>
                <a:spcPct val="0"/>
              </a:spcAft>
              <a:buFont typeface="Wingdings" pitchFamily="2" charset="2"/>
              <a:buChar char="v"/>
            </a:pPr>
            <a:r>
              <a:rPr lang="en-US" sz="2600" b="1" dirty="0">
                <a:latin typeface="Times New Roman" pitchFamily="18" charset="0"/>
                <a:ea typeface="Times New Roman" pitchFamily="18" charset="0"/>
                <a:cs typeface="Times New Roman" pitchFamily="18" charset="0"/>
              </a:rPr>
              <a:t> </a:t>
            </a:r>
            <a:r>
              <a:rPr lang="en-GB" sz="2600" b="1" dirty="0">
                <a:latin typeface="Times New Roman" pitchFamily="18" charset="0"/>
                <a:cs typeface="Times New Roman" pitchFamily="18" charset="0"/>
              </a:rPr>
              <a:t>Higher Cost or projects</a:t>
            </a:r>
          </a:p>
          <a:p>
            <a:pPr marL="685800" indent="-165100" eaLnBrk="0" fontAlgn="base" hangingPunct="0">
              <a:spcBef>
                <a:spcPct val="0"/>
              </a:spcBef>
              <a:spcAft>
                <a:spcPct val="0"/>
              </a:spcAft>
            </a:pPr>
            <a:endParaRPr lang="en-US" sz="2600" b="1" dirty="0">
              <a:latin typeface="Times New Roman" pitchFamily="18" charset="0"/>
              <a:cs typeface="Times New Roman" pitchFamily="18" charset="0"/>
            </a:endParaRPr>
          </a:p>
          <a:p>
            <a:pPr marL="685800" indent="-165100" eaLnBrk="0" fontAlgn="base" hangingPunct="0">
              <a:spcBef>
                <a:spcPct val="0"/>
              </a:spcBef>
              <a:spcAft>
                <a:spcPct val="0"/>
              </a:spcAft>
              <a:buFont typeface="Wingdings" pitchFamily="2" charset="2"/>
              <a:buChar char="v"/>
            </a:pPr>
            <a:r>
              <a:rPr lang="en-US" sz="2600" b="1" dirty="0">
                <a:latin typeface="Times New Roman" pitchFamily="18" charset="0"/>
                <a:ea typeface="Times New Roman" pitchFamily="18" charset="0"/>
                <a:cs typeface="Times New Roman" pitchFamily="18" charset="0"/>
              </a:rPr>
              <a:t> </a:t>
            </a:r>
            <a:r>
              <a:rPr lang="en-GB" sz="2600" b="1" dirty="0">
                <a:latin typeface="Times New Roman" pitchFamily="18" charset="0"/>
                <a:cs typeface="Times New Roman" pitchFamily="18" charset="0"/>
              </a:rPr>
              <a:t>Reduction in Employment </a:t>
            </a:r>
            <a:endParaRPr lang="en-US" sz="2600" b="1" dirty="0">
              <a:latin typeface="Times New Roman" pitchFamily="18" charset="0"/>
              <a:cs typeface="Times New Roman" pitchFamily="18" charset="0"/>
            </a:endParaRPr>
          </a:p>
          <a:p>
            <a:pPr marL="685800" indent="-165100" eaLnBrk="0" fontAlgn="base" hangingPunct="0">
              <a:spcBef>
                <a:spcPct val="0"/>
              </a:spcBef>
              <a:spcAft>
                <a:spcPct val="0"/>
              </a:spcAft>
            </a:pPr>
            <a:endParaRPr lang="en-US" sz="2600" b="1" dirty="0">
              <a:latin typeface="Times New Roman" pitchFamily="18" charset="0"/>
              <a:cs typeface="Times New Roman" pitchFamily="18" charset="0"/>
            </a:endParaRPr>
          </a:p>
          <a:p>
            <a:pPr marL="685800" indent="-165100" eaLnBrk="0" fontAlgn="base" hangingPunct="0">
              <a:spcBef>
                <a:spcPct val="0"/>
              </a:spcBef>
              <a:spcAft>
                <a:spcPct val="0"/>
              </a:spcAft>
              <a:buFont typeface="Wingdings" pitchFamily="2" charset="2"/>
              <a:buChar char="v"/>
            </a:pPr>
            <a:r>
              <a:rPr lang="en-US" sz="2600" b="1" dirty="0">
                <a:latin typeface="Times New Roman" pitchFamily="18" charset="0"/>
                <a:ea typeface="Times New Roman" pitchFamily="18" charset="0"/>
                <a:cs typeface="Times New Roman" pitchFamily="18" charset="0"/>
              </a:rPr>
              <a:t> </a:t>
            </a:r>
            <a:r>
              <a:rPr lang="en-GB" sz="2600" b="1" dirty="0">
                <a:latin typeface="Times New Roman" pitchFamily="18" charset="0"/>
                <a:cs typeface="Times New Roman" pitchFamily="18" charset="0"/>
              </a:rPr>
              <a:t>Slower Growth </a:t>
            </a:r>
            <a:endParaRPr lang="en-US" sz="2600" b="1" dirty="0">
              <a:latin typeface="Times New Roman" pitchFamily="18" charset="0"/>
              <a:cs typeface="Times New Roman" pitchFamily="18" charset="0"/>
            </a:endParaRPr>
          </a:p>
          <a:p>
            <a:pPr marL="685800" lvl="0" indent="-165100" eaLnBrk="0" fontAlgn="base" hangingPunct="0">
              <a:spcBef>
                <a:spcPct val="0"/>
              </a:spcBef>
              <a:spcAft>
                <a:spcPct val="0"/>
              </a:spcAft>
            </a:pPr>
            <a:endParaRPr lang="en-US" b="1"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5" name="TextBox 4"/>
          <p:cNvSpPr txBox="1"/>
          <p:nvPr/>
        </p:nvSpPr>
        <p:spPr>
          <a:xfrm>
            <a:off x="1731818" y="838200"/>
            <a:ext cx="6996545" cy="2862322"/>
          </a:xfrm>
          <a:prstGeom prst="rect">
            <a:avLst/>
          </a:prstGeom>
          <a:solidFill>
            <a:schemeClr val="tx1"/>
          </a:solidFill>
          <a:ln w="76200">
            <a:solidFill>
              <a:schemeClr val="accent2">
                <a:lumMod val="50000"/>
              </a:schemeClr>
            </a:solidFill>
            <a:prstDash val="sysDash"/>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algn="ctr"/>
            <a:r>
              <a:rPr lang="en-US" sz="6000" b="1" dirty="0">
                <a:solidFill>
                  <a:schemeClr val="bg1"/>
                </a:solidFill>
                <a:effectLst>
                  <a:glow rad="101600">
                    <a:schemeClr val="accent2">
                      <a:satMod val="175000"/>
                      <a:alpha val="40000"/>
                    </a:schemeClr>
                  </a:glow>
                </a:effectLst>
                <a:latin typeface="Monotype Corsiva" pitchFamily="66" charset="0"/>
                <a:cs typeface="Times New Roman" pitchFamily="18" charset="0"/>
              </a:rPr>
              <a:t>Conceptual Model:</a:t>
            </a:r>
          </a:p>
          <a:p>
            <a:pPr algn="ctr"/>
            <a:r>
              <a:rPr lang="en-US" sz="6000" b="1" dirty="0">
                <a:solidFill>
                  <a:schemeClr val="bg1"/>
                </a:solidFill>
                <a:effectLst>
                  <a:glow rad="101600">
                    <a:schemeClr val="accent2">
                      <a:satMod val="175000"/>
                      <a:alpha val="40000"/>
                    </a:schemeClr>
                  </a:glow>
                </a:effectLst>
                <a:latin typeface="Monotype Corsiva" pitchFamily="66" charset="0"/>
                <a:cs typeface="Times New Roman" pitchFamily="18" charset="0"/>
              </a:rPr>
              <a:t>Culmination of Corporate Frauds </a:t>
            </a:r>
          </a:p>
        </p:txBody>
      </p:sp>
    </p:spTree>
  </p:cSld>
  <p:clrMapOvr>
    <a:masterClrMapping/>
  </p:clrMapOvr>
  <p:transition spd="slow">
    <p:newsfla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rcRect/>
          <a:stretch>
            <a:fillRect/>
          </a:stretch>
        </p:blipFill>
        <p:spPr bwMode="auto">
          <a:xfrm>
            <a:off x="0" y="152400"/>
            <a:ext cx="8915400" cy="6324600"/>
          </a:xfrm>
          <a:prstGeom prst="rect">
            <a:avLst/>
          </a:prstGeom>
          <a:noFill/>
          <a:ln w="9525">
            <a:noFill/>
            <a:miter lim="800000"/>
            <a:headEnd/>
            <a:tailEnd/>
          </a:ln>
        </p:spPr>
      </p:pic>
    </p:spTree>
  </p:cSld>
  <p:clrMapOvr>
    <a:masterClrMapping/>
  </p:clrMapOvr>
  <p:transition spd="slow" advTm="5000">
    <p:wheel spokes="3"/>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228599" y="152401"/>
            <a:ext cx="7707764" cy="461665"/>
          </a:xfrm>
          <a:prstGeom prst="rect">
            <a:avLst/>
          </a:prstGeom>
          <a:blipFill>
            <a:blip r:embed="rId2" cstate="print"/>
            <a:tile tx="0" ty="0" sx="100000" sy="100000" flip="none" algn="tl"/>
          </a:blip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2"/>
                </a:solidFill>
                <a:effectLst/>
                <a:latin typeface="Times New Roman" pitchFamily="18" charset="0"/>
                <a:ea typeface="Times New Roman" pitchFamily="18" charset="0"/>
                <a:cs typeface="Times New Roman" pitchFamily="18" charset="0"/>
              </a:rPr>
              <a:t>Conceptual Model for Culmination of Corporate Fraud</a:t>
            </a:r>
            <a:endParaRPr kumimoji="0" lang="en-US" sz="3200" b="0" i="0" u="none" strike="noStrike" cap="none" normalizeH="0" baseline="0" dirty="0">
              <a:ln>
                <a:noFill/>
              </a:ln>
              <a:solidFill>
                <a:schemeClr val="tx1"/>
              </a:solidFill>
              <a:effectLst/>
              <a:latin typeface="Arial" pitchFamily="34" charset="0"/>
            </a:endParaRPr>
          </a:p>
        </p:txBody>
      </p:sp>
      <p:sp>
        <p:nvSpPr>
          <p:cNvPr id="99331" name="Rectangle 3"/>
          <p:cNvSpPr>
            <a:spLocks noChangeArrowheads="1"/>
          </p:cNvSpPr>
          <p:nvPr/>
        </p:nvSpPr>
        <p:spPr bwMode="auto">
          <a:xfrm>
            <a:off x="0" y="594360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grpSp>
        <p:nvGrpSpPr>
          <p:cNvPr id="2" name="Group 79"/>
          <p:cNvGrpSpPr>
            <a:grpSpLocks noChangeAspect="1"/>
          </p:cNvGrpSpPr>
          <p:nvPr/>
        </p:nvGrpSpPr>
        <p:grpSpPr bwMode="auto">
          <a:xfrm>
            <a:off x="2057400" y="685800"/>
            <a:ext cx="4354959" cy="5721350"/>
            <a:chOff x="2129" y="428"/>
            <a:chExt cx="2078" cy="3464"/>
          </a:xfrm>
        </p:grpSpPr>
        <p:sp>
          <p:nvSpPr>
            <p:cNvPr id="99406" name="AutoShape 78"/>
            <p:cNvSpPr>
              <a:spLocks noChangeAspect="1" noChangeArrowheads="1" noTextEdit="1"/>
            </p:cNvSpPr>
            <p:nvPr/>
          </p:nvSpPr>
          <p:spPr bwMode="auto">
            <a:xfrm>
              <a:off x="2133" y="432"/>
              <a:ext cx="2070" cy="34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08" name="Rectangle 80"/>
            <p:cNvSpPr>
              <a:spLocks noChangeArrowheads="1"/>
            </p:cNvSpPr>
            <p:nvPr/>
          </p:nvSpPr>
          <p:spPr bwMode="auto">
            <a:xfrm>
              <a:off x="2610" y="3347"/>
              <a:ext cx="1101" cy="1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pitchFamily="34" charset="0"/>
                </a:rPr>
                <a:t>Absence of Fear of Punishment</a:t>
              </a:r>
              <a:endParaRPr kumimoji="0" lang="en-US" sz="1400" b="1" i="0" u="none" strike="noStrike" cap="none" normalizeH="0" baseline="0" dirty="0">
                <a:ln>
                  <a:noFill/>
                </a:ln>
                <a:solidFill>
                  <a:schemeClr val="tx1"/>
                </a:solidFill>
                <a:effectLst/>
                <a:latin typeface="Arial" pitchFamily="34" charset="0"/>
              </a:endParaRPr>
            </a:p>
          </p:txBody>
        </p:sp>
        <p:sp>
          <p:nvSpPr>
            <p:cNvPr id="99409" name="Rectangle 81"/>
            <p:cNvSpPr>
              <a:spLocks noChangeArrowheads="1"/>
            </p:cNvSpPr>
            <p:nvPr/>
          </p:nvSpPr>
          <p:spPr bwMode="auto">
            <a:xfrm>
              <a:off x="2605" y="3707"/>
              <a:ext cx="1105" cy="1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pitchFamily="34" charset="0"/>
                </a:rPr>
                <a:t>Committing of Corporate Fraud</a:t>
              </a:r>
              <a:endParaRPr kumimoji="0" lang="en-US" sz="1400" b="1" i="0" u="none" strike="noStrike" cap="none" normalizeH="0" baseline="0" dirty="0">
                <a:ln>
                  <a:noFill/>
                </a:ln>
                <a:solidFill>
                  <a:schemeClr val="tx1"/>
                </a:solidFill>
                <a:effectLst/>
                <a:latin typeface="Arial" pitchFamily="34" charset="0"/>
              </a:endParaRPr>
            </a:p>
          </p:txBody>
        </p:sp>
        <p:sp>
          <p:nvSpPr>
            <p:cNvPr id="99410" name="Rectangle 82"/>
            <p:cNvSpPr>
              <a:spLocks noChangeArrowheads="1"/>
            </p:cNvSpPr>
            <p:nvPr/>
          </p:nvSpPr>
          <p:spPr bwMode="auto">
            <a:xfrm>
              <a:off x="2777" y="496"/>
              <a:ext cx="897" cy="1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Calibri" pitchFamily="34" charset="0"/>
                </a:rPr>
                <a:t>Opportunity for Fraud</a:t>
              </a:r>
              <a:endParaRPr kumimoji="0" lang="en-US" sz="1600" b="1" i="0" u="none" strike="noStrike" cap="none" normalizeH="0" baseline="0" dirty="0">
                <a:ln>
                  <a:noFill/>
                </a:ln>
                <a:solidFill>
                  <a:schemeClr val="tx1"/>
                </a:solidFill>
                <a:effectLst/>
                <a:latin typeface="Arial" pitchFamily="34" charset="0"/>
              </a:endParaRPr>
            </a:p>
          </p:txBody>
        </p:sp>
        <p:sp>
          <p:nvSpPr>
            <p:cNvPr id="99411" name="Rectangle 83"/>
            <p:cNvSpPr>
              <a:spLocks noChangeArrowheads="1"/>
            </p:cNvSpPr>
            <p:nvPr/>
          </p:nvSpPr>
          <p:spPr bwMode="auto">
            <a:xfrm>
              <a:off x="2451" y="853"/>
              <a:ext cx="1621" cy="1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Calibri" pitchFamily="34" charset="0"/>
                </a:rPr>
                <a:t>Inadequate Internal Control Mechanism</a:t>
              </a:r>
              <a:endParaRPr kumimoji="0" lang="en-US" sz="1600" b="1" i="0" u="none" strike="noStrike" cap="none" normalizeH="0" baseline="0" dirty="0">
                <a:ln>
                  <a:noFill/>
                </a:ln>
                <a:solidFill>
                  <a:schemeClr val="tx1"/>
                </a:solidFill>
                <a:effectLst/>
                <a:latin typeface="Arial" pitchFamily="34" charset="0"/>
              </a:endParaRPr>
            </a:p>
          </p:txBody>
        </p:sp>
        <p:sp>
          <p:nvSpPr>
            <p:cNvPr id="99412" name="Rectangle 84"/>
            <p:cNvSpPr>
              <a:spLocks noChangeArrowheads="1"/>
            </p:cNvSpPr>
            <p:nvPr/>
          </p:nvSpPr>
          <p:spPr bwMode="auto">
            <a:xfrm>
              <a:off x="2207" y="1154"/>
              <a:ext cx="1920" cy="1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pitchFamily="34" charset="0"/>
                </a:rPr>
                <a:t>Inefficient Internal Audit Committee and the Board of </a:t>
              </a:r>
              <a:endParaRPr kumimoji="0" lang="en-US" sz="1400" b="1" i="0" u="none" strike="noStrike" cap="none" normalizeH="0" baseline="0" dirty="0">
                <a:ln>
                  <a:noFill/>
                </a:ln>
                <a:solidFill>
                  <a:schemeClr val="tx1"/>
                </a:solidFill>
                <a:effectLst/>
                <a:latin typeface="Arial" pitchFamily="34" charset="0"/>
              </a:endParaRPr>
            </a:p>
          </p:txBody>
        </p:sp>
        <p:sp>
          <p:nvSpPr>
            <p:cNvPr id="99413" name="Rectangle 85"/>
            <p:cNvSpPr>
              <a:spLocks noChangeArrowheads="1"/>
            </p:cNvSpPr>
            <p:nvPr/>
          </p:nvSpPr>
          <p:spPr bwMode="auto">
            <a:xfrm>
              <a:off x="2423" y="1270"/>
              <a:ext cx="1472" cy="1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pitchFamily="34" charset="0"/>
                </a:rPr>
                <a:t>Directors having no Independent Director</a:t>
              </a:r>
              <a:endParaRPr kumimoji="0" lang="en-US" sz="1400" b="1" i="0" u="none" strike="noStrike" cap="none" normalizeH="0" baseline="0" dirty="0">
                <a:ln>
                  <a:noFill/>
                </a:ln>
                <a:solidFill>
                  <a:schemeClr val="tx1"/>
                </a:solidFill>
                <a:effectLst/>
                <a:latin typeface="Arial" pitchFamily="34" charset="0"/>
              </a:endParaRPr>
            </a:p>
          </p:txBody>
        </p:sp>
        <p:sp>
          <p:nvSpPr>
            <p:cNvPr id="99414" name="Rectangle 86"/>
            <p:cNvSpPr>
              <a:spLocks noChangeArrowheads="1"/>
            </p:cNvSpPr>
            <p:nvPr/>
          </p:nvSpPr>
          <p:spPr bwMode="auto">
            <a:xfrm>
              <a:off x="2299" y="2279"/>
              <a:ext cx="1718" cy="1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pitchFamily="34" charset="0"/>
                </a:rPr>
                <a:t>Absence of heavy Penalties for the fraud culprits</a:t>
              </a:r>
              <a:endParaRPr kumimoji="0" lang="en-US" sz="1400" b="1" i="0" u="none" strike="noStrike" cap="none" normalizeH="0" baseline="0" dirty="0">
                <a:ln>
                  <a:noFill/>
                </a:ln>
                <a:solidFill>
                  <a:schemeClr val="tx1"/>
                </a:solidFill>
                <a:effectLst/>
                <a:latin typeface="Arial" pitchFamily="34" charset="0"/>
              </a:endParaRPr>
            </a:p>
          </p:txBody>
        </p:sp>
        <p:sp>
          <p:nvSpPr>
            <p:cNvPr id="99415" name="Rectangle 87"/>
            <p:cNvSpPr>
              <a:spLocks noChangeArrowheads="1"/>
            </p:cNvSpPr>
            <p:nvPr/>
          </p:nvSpPr>
          <p:spPr bwMode="auto">
            <a:xfrm>
              <a:off x="2230" y="2636"/>
              <a:ext cx="1897" cy="1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pitchFamily="34" charset="0"/>
                </a:rPr>
                <a:t>Rigid Bureaucratic structure and Political Interference</a:t>
              </a:r>
              <a:endParaRPr kumimoji="0" lang="en-US" sz="1400" b="1" i="0" u="none" strike="noStrike" cap="none" normalizeH="0" baseline="0" dirty="0">
                <a:ln>
                  <a:noFill/>
                </a:ln>
                <a:solidFill>
                  <a:schemeClr val="tx1"/>
                </a:solidFill>
                <a:effectLst/>
                <a:latin typeface="Arial" pitchFamily="34" charset="0"/>
              </a:endParaRPr>
            </a:p>
          </p:txBody>
        </p:sp>
        <p:sp>
          <p:nvSpPr>
            <p:cNvPr id="99416" name="Rectangle 88"/>
            <p:cNvSpPr>
              <a:spLocks noChangeArrowheads="1"/>
            </p:cNvSpPr>
            <p:nvPr/>
          </p:nvSpPr>
          <p:spPr bwMode="auto">
            <a:xfrm>
              <a:off x="2165" y="2936"/>
              <a:ext cx="1998" cy="1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pitchFamily="34" charset="0"/>
                </a:rPr>
                <a:t>Litigation due to Lack of Coordination among regulatory </a:t>
              </a:r>
              <a:endParaRPr kumimoji="0" lang="en-US" sz="1400" b="1" i="0" u="none" strike="noStrike" cap="none" normalizeH="0" baseline="0" dirty="0">
                <a:ln>
                  <a:noFill/>
                </a:ln>
                <a:solidFill>
                  <a:schemeClr val="tx1"/>
                </a:solidFill>
                <a:effectLst/>
                <a:latin typeface="Arial" pitchFamily="34" charset="0"/>
              </a:endParaRPr>
            </a:p>
          </p:txBody>
        </p:sp>
        <p:sp>
          <p:nvSpPr>
            <p:cNvPr id="99417" name="Rectangle 89"/>
            <p:cNvSpPr>
              <a:spLocks noChangeArrowheads="1"/>
            </p:cNvSpPr>
            <p:nvPr/>
          </p:nvSpPr>
          <p:spPr bwMode="auto">
            <a:xfrm>
              <a:off x="2973" y="3052"/>
              <a:ext cx="390" cy="1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pitchFamily="34" charset="0"/>
                </a:rPr>
                <a:t>authorities</a:t>
              </a:r>
              <a:endParaRPr kumimoji="0" lang="en-US" sz="1400" b="1" i="0" u="none" strike="noStrike" cap="none" normalizeH="0" baseline="0" dirty="0">
                <a:ln>
                  <a:noFill/>
                </a:ln>
                <a:solidFill>
                  <a:schemeClr val="tx1"/>
                </a:solidFill>
                <a:effectLst/>
                <a:latin typeface="Arial" pitchFamily="34" charset="0"/>
              </a:endParaRPr>
            </a:p>
          </p:txBody>
        </p:sp>
        <p:sp>
          <p:nvSpPr>
            <p:cNvPr id="99418" name="Rectangle 90"/>
            <p:cNvSpPr>
              <a:spLocks noChangeArrowheads="1"/>
            </p:cNvSpPr>
            <p:nvPr/>
          </p:nvSpPr>
          <p:spPr bwMode="auto">
            <a:xfrm>
              <a:off x="2758" y="1919"/>
              <a:ext cx="927" cy="1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Calibri" pitchFamily="34" charset="0"/>
                </a:rPr>
                <a:t>Ineffective Regulations</a:t>
              </a:r>
              <a:endParaRPr kumimoji="0" lang="en-US" sz="1600" b="1" i="0" u="none" strike="noStrike" cap="none" normalizeH="0" baseline="0" dirty="0">
                <a:ln>
                  <a:noFill/>
                </a:ln>
                <a:solidFill>
                  <a:schemeClr val="tx1"/>
                </a:solidFill>
                <a:effectLst/>
                <a:latin typeface="Arial" pitchFamily="34" charset="0"/>
              </a:endParaRPr>
            </a:p>
          </p:txBody>
        </p:sp>
        <p:sp>
          <p:nvSpPr>
            <p:cNvPr id="99419" name="Rectangle 91"/>
            <p:cNvSpPr>
              <a:spLocks noChangeArrowheads="1"/>
            </p:cNvSpPr>
            <p:nvPr/>
          </p:nvSpPr>
          <p:spPr bwMode="auto">
            <a:xfrm>
              <a:off x="2259" y="1562"/>
              <a:ext cx="1793" cy="1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pitchFamily="34" charset="0"/>
                </a:rPr>
                <a:t>Nexus between Auditor and the Board of Directors</a:t>
              </a:r>
              <a:endParaRPr kumimoji="0" lang="en-US" sz="1400" b="1" i="0" u="none" strike="noStrike" cap="none" normalizeH="0" baseline="0" dirty="0">
                <a:ln>
                  <a:noFill/>
                </a:ln>
                <a:solidFill>
                  <a:schemeClr val="tx1"/>
                </a:solidFill>
                <a:effectLst/>
                <a:latin typeface="Arial" pitchFamily="34" charset="0"/>
              </a:endParaRPr>
            </a:p>
          </p:txBody>
        </p:sp>
        <p:sp>
          <p:nvSpPr>
            <p:cNvPr id="99420" name="Rectangle 92"/>
            <p:cNvSpPr>
              <a:spLocks noChangeArrowheads="1"/>
            </p:cNvSpPr>
            <p:nvPr/>
          </p:nvSpPr>
          <p:spPr bwMode="auto">
            <a:xfrm>
              <a:off x="2129" y="428"/>
              <a:ext cx="16" cy="25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21" name="Rectangle 93"/>
            <p:cNvSpPr>
              <a:spLocks noChangeArrowheads="1"/>
            </p:cNvSpPr>
            <p:nvPr/>
          </p:nvSpPr>
          <p:spPr bwMode="auto">
            <a:xfrm>
              <a:off x="4192" y="444"/>
              <a:ext cx="15" cy="23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22" name="Rectangle 94"/>
            <p:cNvSpPr>
              <a:spLocks noChangeArrowheads="1"/>
            </p:cNvSpPr>
            <p:nvPr/>
          </p:nvSpPr>
          <p:spPr bwMode="auto">
            <a:xfrm>
              <a:off x="2129" y="788"/>
              <a:ext cx="16" cy="24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23" name="Rectangle 95"/>
            <p:cNvSpPr>
              <a:spLocks noChangeArrowheads="1"/>
            </p:cNvSpPr>
            <p:nvPr/>
          </p:nvSpPr>
          <p:spPr bwMode="auto">
            <a:xfrm>
              <a:off x="4192" y="803"/>
              <a:ext cx="15" cy="23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24" name="Rectangle 96"/>
            <p:cNvSpPr>
              <a:spLocks noChangeArrowheads="1"/>
            </p:cNvSpPr>
            <p:nvPr/>
          </p:nvSpPr>
          <p:spPr bwMode="auto">
            <a:xfrm>
              <a:off x="2129" y="1142"/>
              <a:ext cx="16" cy="25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25" name="Rectangle 97"/>
            <p:cNvSpPr>
              <a:spLocks noChangeArrowheads="1"/>
            </p:cNvSpPr>
            <p:nvPr/>
          </p:nvSpPr>
          <p:spPr bwMode="auto">
            <a:xfrm>
              <a:off x="4192" y="1158"/>
              <a:ext cx="15" cy="23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26" name="Rectangle 98"/>
            <p:cNvSpPr>
              <a:spLocks noChangeArrowheads="1"/>
            </p:cNvSpPr>
            <p:nvPr/>
          </p:nvSpPr>
          <p:spPr bwMode="auto">
            <a:xfrm>
              <a:off x="2129" y="1496"/>
              <a:ext cx="16" cy="24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27" name="Rectangle 99"/>
            <p:cNvSpPr>
              <a:spLocks noChangeArrowheads="1"/>
            </p:cNvSpPr>
            <p:nvPr/>
          </p:nvSpPr>
          <p:spPr bwMode="auto">
            <a:xfrm>
              <a:off x="4192" y="1512"/>
              <a:ext cx="15" cy="23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28" name="Rectangle 100"/>
            <p:cNvSpPr>
              <a:spLocks noChangeArrowheads="1"/>
            </p:cNvSpPr>
            <p:nvPr/>
          </p:nvSpPr>
          <p:spPr bwMode="auto">
            <a:xfrm>
              <a:off x="2129" y="1850"/>
              <a:ext cx="16" cy="25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29" name="Rectangle 101"/>
            <p:cNvSpPr>
              <a:spLocks noChangeArrowheads="1"/>
            </p:cNvSpPr>
            <p:nvPr/>
          </p:nvSpPr>
          <p:spPr bwMode="auto">
            <a:xfrm>
              <a:off x="4192" y="1866"/>
              <a:ext cx="15" cy="23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30" name="Rectangle 102"/>
            <p:cNvSpPr>
              <a:spLocks noChangeArrowheads="1"/>
            </p:cNvSpPr>
            <p:nvPr/>
          </p:nvSpPr>
          <p:spPr bwMode="auto">
            <a:xfrm>
              <a:off x="2129" y="2210"/>
              <a:ext cx="16" cy="25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31" name="Rectangle 103"/>
            <p:cNvSpPr>
              <a:spLocks noChangeArrowheads="1"/>
            </p:cNvSpPr>
            <p:nvPr/>
          </p:nvSpPr>
          <p:spPr bwMode="auto">
            <a:xfrm>
              <a:off x="4192" y="2226"/>
              <a:ext cx="15" cy="23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32" name="Rectangle 104"/>
            <p:cNvSpPr>
              <a:spLocks noChangeArrowheads="1"/>
            </p:cNvSpPr>
            <p:nvPr/>
          </p:nvSpPr>
          <p:spPr bwMode="auto">
            <a:xfrm>
              <a:off x="2129" y="2570"/>
              <a:ext cx="16" cy="24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33" name="Rectangle 105"/>
            <p:cNvSpPr>
              <a:spLocks noChangeArrowheads="1"/>
            </p:cNvSpPr>
            <p:nvPr/>
          </p:nvSpPr>
          <p:spPr bwMode="auto">
            <a:xfrm>
              <a:off x="4192" y="2586"/>
              <a:ext cx="15" cy="23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34" name="Rectangle 106"/>
            <p:cNvSpPr>
              <a:spLocks noChangeArrowheads="1"/>
            </p:cNvSpPr>
            <p:nvPr/>
          </p:nvSpPr>
          <p:spPr bwMode="auto">
            <a:xfrm>
              <a:off x="2129" y="2924"/>
              <a:ext cx="16" cy="25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35" name="Rectangle 107"/>
            <p:cNvSpPr>
              <a:spLocks noChangeArrowheads="1"/>
            </p:cNvSpPr>
            <p:nvPr/>
          </p:nvSpPr>
          <p:spPr bwMode="auto">
            <a:xfrm>
              <a:off x="4192" y="2940"/>
              <a:ext cx="15" cy="23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36" name="Rectangle 108"/>
            <p:cNvSpPr>
              <a:spLocks noChangeArrowheads="1"/>
            </p:cNvSpPr>
            <p:nvPr/>
          </p:nvSpPr>
          <p:spPr bwMode="auto">
            <a:xfrm>
              <a:off x="2129" y="3279"/>
              <a:ext cx="16" cy="25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37" name="Rectangle 109"/>
            <p:cNvSpPr>
              <a:spLocks noChangeArrowheads="1"/>
            </p:cNvSpPr>
            <p:nvPr/>
          </p:nvSpPr>
          <p:spPr bwMode="auto">
            <a:xfrm>
              <a:off x="4192" y="3294"/>
              <a:ext cx="15" cy="23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38" name="Rectangle 110"/>
            <p:cNvSpPr>
              <a:spLocks noChangeArrowheads="1"/>
            </p:cNvSpPr>
            <p:nvPr/>
          </p:nvSpPr>
          <p:spPr bwMode="auto">
            <a:xfrm>
              <a:off x="2129" y="3638"/>
              <a:ext cx="16" cy="25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39" name="Rectangle 111"/>
            <p:cNvSpPr>
              <a:spLocks noChangeArrowheads="1"/>
            </p:cNvSpPr>
            <p:nvPr/>
          </p:nvSpPr>
          <p:spPr bwMode="auto">
            <a:xfrm>
              <a:off x="4192" y="3654"/>
              <a:ext cx="15" cy="23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40" name="Rectangle 112"/>
            <p:cNvSpPr>
              <a:spLocks noChangeArrowheads="1"/>
            </p:cNvSpPr>
            <p:nvPr/>
          </p:nvSpPr>
          <p:spPr bwMode="auto">
            <a:xfrm>
              <a:off x="2145" y="428"/>
              <a:ext cx="2062" cy="1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41" name="Rectangle 113"/>
            <p:cNvSpPr>
              <a:spLocks noChangeArrowheads="1"/>
            </p:cNvSpPr>
            <p:nvPr/>
          </p:nvSpPr>
          <p:spPr bwMode="auto">
            <a:xfrm>
              <a:off x="2145" y="666"/>
              <a:ext cx="2062" cy="1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42" name="Rectangle 114"/>
            <p:cNvSpPr>
              <a:spLocks noChangeArrowheads="1"/>
            </p:cNvSpPr>
            <p:nvPr/>
          </p:nvSpPr>
          <p:spPr bwMode="auto">
            <a:xfrm>
              <a:off x="2145" y="788"/>
              <a:ext cx="2062" cy="1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43" name="Rectangle 115"/>
            <p:cNvSpPr>
              <a:spLocks noChangeArrowheads="1"/>
            </p:cNvSpPr>
            <p:nvPr/>
          </p:nvSpPr>
          <p:spPr bwMode="auto">
            <a:xfrm>
              <a:off x="2145" y="1020"/>
              <a:ext cx="2062" cy="1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44" name="Rectangle 116"/>
            <p:cNvSpPr>
              <a:spLocks noChangeArrowheads="1"/>
            </p:cNvSpPr>
            <p:nvPr/>
          </p:nvSpPr>
          <p:spPr bwMode="auto">
            <a:xfrm>
              <a:off x="2145" y="1142"/>
              <a:ext cx="2062" cy="1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45" name="Rectangle 117"/>
            <p:cNvSpPr>
              <a:spLocks noChangeArrowheads="1"/>
            </p:cNvSpPr>
            <p:nvPr/>
          </p:nvSpPr>
          <p:spPr bwMode="auto">
            <a:xfrm>
              <a:off x="2145" y="1380"/>
              <a:ext cx="2062" cy="1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46" name="Rectangle 118"/>
            <p:cNvSpPr>
              <a:spLocks noChangeArrowheads="1"/>
            </p:cNvSpPr>
            <p:nvPr/>
          </p:nvSpPr>
          <p:spPr bwMode="auto">
            <a:xfrm>
              <a:off x="2145" y="1496"/>
              <a:ext cx="2062" cy="1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47" name="Rectangle 119"/>
            <p:cNvSpPr>
              <a:spLocks noChangeArrowheads="1"/>
            </p:cNvSpPr>
            <p:nvPr/>
          </p:nvSpPr>
          <p:spPr bwMode="auto">
            <a:xfrm>
              <a:off x="2145" y="1729"/>
              <a:ext cx="2062" cy="1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48" name="Rectangle 120"/>
            <p:cNvSpPr>
              <a:spLocks noChangeArrowheads="1"/>
            </p:cNvSpPr>
            <p:nvPr/>
          </p:nvSpPr>
          <p:spPr bwMode="auto">
            <a:xfrm>
              <a:off x="2145" y="1850"/>
              <a:ext cx="2062" cy="1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49" name="Rectangle 121"/>
            <p:cNvSpPr>
              <a:spLocks noChangeArrowheads="1"/>
            </p:cNvSpPr>
            <p:nvPr/>
          </p:nvSpPr>
          <p:spPr bwMode="auto">
            <a:xfrm>
              <a:off x="2145" y="2088"/>
              <a:ext cx="2062" cy="1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50" name="Rectangle 122"/>
            <p:cNvSpPr>
              <a:spLocks noChangeArrowheads="1"/>
            </p:cNvSpPr>
            <p:nvPr/>
          </p:nvSpPr>
          <p:spPr bwMode="auto">
            <a:xfrm>
              <a:off x="2145" y="2210"/>
              <a:ext cx="2062" cy="1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51" name="Rectangle 123"/>
            <p:cNvSpPr>
              <a:spLocks noChangeArrowheads="1"/>
            </p:cNvSpPr>
            <p:nvPr/>
          </p:nvSpPr>
          <p:spPr bwMode="auto">
            <a:xfrm>
              <a:off x="2145" y="2448"/>
              <a:ext cx="2062" cy="1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52" name="Rectangle 124"/>
            <p:cNvSpPr>
              <a:spLocks noChangeArrowheads="1"/>
            </p:cNvSpPr>
            <p:nvPr/>
          </p:nvSpPr>
          <p:spPr bwMode="auto">
            <a:xfrm>
              <a:off x="2145" y="2570"/>
              <a:ext cx="2062" cy="1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53" name="Rectangle 125"/>
            <p:cNvSpPr>
              <a:spLocks noChangeArrowheads="1"/>
            </p:cNvSpPr>
            <p:nvPr/>
          </p:nvSpPr>
          <p:spPr bwMode="auto">
            <a:xfrm>
              <a:off x="2145" y="2803"/>
              <a:ext cx="2062" cy="1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54" name="Rectangle 126"/>
            <p:cNvSpPr>
              <a:spLocks noChangeArrowheads="1"/>
            </p:cNvSpPr>
            <p:nvPr/>
          </p:nvSpPr>
          <p:spPr bwMode="auto">
            <a:xfrm>
              <a:off x="2145" y="2924"/>
              <a:ext cx="2062" cy="1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55" name="Rectangle 127"/>
            <p:cNvSpPr>
              <a:spLocks noChangeArrowheads="1"/>
            </p:cNvSpPr>
            <p:nvPr/>
          </p:nvSpPr>
          <p:spPr bwMode="auto">
            <a:xfrm>
              <a:off x="2145" y="3162"/>
              <a:ext cx="2062" cy="1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56" name="Rectangle 128"/>
            <p:cNvSpPr>
              <a:spLocks noChangeArrowheads="1"/>
            </p:cNvSpPr>
            <p:nvPr/>
          </p:nvSpPr>
          <p:spPr bwMode="auto">
            <a:xfrm>
              <a:off x="2145" y="3279"/>
              <a:ext cx="2062" cy="1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57" name="Rectangle 129"/>
            <p:cNvSpPr>
              <a:spLocks noChangeArrowheads="1"/>
            </p:cNvSpPr>
            <p:nvPr/>
          </p:nvSpPr>
          <p:spPr bwMode="auto">
            <a:xfrm>
              <a:off x="2145" y="3517"/>
              <a:ext cx="2062" cy="1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58" name="Rectangle 130"/>
            <p:cNvSpPr>
              <a:spLocks noChangeArrowheads="1"/>
            </p:cNvSpPr>
            <p:nvPr/>
          </p:nvSpPr>
          <p:spPr bwMode="auto">
            <a:xfrm>
              <a:off x="2145" y="3638"/>
              <a:ext cx="2062" cy="1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59" name="Rectangle 131"/>
            <p:cNvSpPr>
              <a:spLocks noChangeArrowheads="1"/>
            </p:cNvSpPr>
            <p:nvPr/>
          </p:nvSpPr>
          <p:spPr bwMode="auto">
            <a:xfrm>
              <a:off x="2145" y="3876"/>
              <a:ext cx="2062" cy="1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60" name="Freeform 132"/>
            <p:cNvSpPr>
              <a:spLocks/>
            </p:cNvSpPr>
            <p:nvPr/>
          </p:nvSpPr>
          <p:spPr bwMode="auto">
            <a:xfrm>
              <a:off x="3054" y="670"/>
              <a:ext cx="129" cy="133"/>
            </a:xfrm>
            <a:custGeom>
              <a:avLst/>
              <a:gdLst/>
              <a:ahLst/>
              <a:cxnLst>
                <a:cxn ang="0">
                  <a:pos x="0" y="70"/>
                </a:cxn>
                <a:cxn ang="0">
                  <a:pos x="33" y="70"/>
                </a:cxn>
                <a:cxn ang="0">
                  <a:pos x="33" y="0"/>
                </a:cxn>
                <a:cxn ang="0">
                  <a:pos x="97" y="0"/>
                </a:cxn>
                <a:cxn ang="0">
                  <a:pos x="97" y="70"/>
                </a:cxn>
                <a:cxn ang="0">
                  <a:pos x="129" y="70"/>
                </a:cxn>
                <a:cxn ang="0">
                  <a:pos x="65" y="133"/>
                </a:cxn>
                <a:cxn ang="0">
                  <a:pos x="0" y="70"/>
                </a:cxn>
              </a:cxnLst>
              <a:rect l="0" t="0" r="r" b="b"/>
              <a:pathLst>
                <a:path w="129" h="133">
                  <a:moveTo>
                    <a:pt x="0" y="70"/>
                  </a:moveTo>
                  <a:lnTo>
                    <a:pt x="33" y="70"/>
                  </a:lnTo>
                  <a:lnTo>
                    <a:pt x="33" y="0"/>
                  </a:lnTo>
                  <a:lnTo>
                    <a:pt x="97" y="0"/>
                  </a:lnTo>
                  <a:lnTo>
                    <a:pt x="97" y="70"/>
                  </a:lnTo>
                  <a:lnTo>
                    <a:pt x="129" y="70"/>
                  </a:lnTo>
                  <a:lnTo>
                    <a:pt x="65" y="133"/>
                  </a:lnTo>
                  <a:lnTo>
                    <a:pt x="0" y="7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461" name="Freeform 133"/>
            <p:cNvSpPr>
              <a:spLocks noEditPoints="1"/>
            </p:cNvSpPr>
            <p:nvPr/>
          </p:nvSpPr>
          <p:spPr bwMode="auto">
            <a:xfrm>
              <a:off x="3047" y="667"/>
              <a:ext cx="143" cy="140"/>
            </a:xfrm>
            <a:custGeom>
              <a:avLst/>
              <a:gdLst/>
              <a:ahLst/>
              <a:cxnLst>
                <a:cxn ang="0">
                  <a:pos x="0" y="70"/>
                </a:cxn>
                <a:cxn ang="0">
                  <a:pos x="40" y="70"/>
                </a:cxn>
                <a:cxn ang="0">
                  <a:pos x="37" y="73"/>
                </a:cxn>
                <a:cxn ang="0">
                  <a:pos x="37" y="0"/>
                </a:cxn>
                <a:cxn ang="0">
                  <a:pos x="107" y="0"/>
                </a:cxn>
                <a:cxn ang="0">
                  <a:pos x="107" y="73"/>
                </a:cxn>
                <a:cxn ang="0">
                  <a:pos x="104" y="70"/>
                </a:cxn>
                <a:cxn ang="0">
                  <a:pos x="143" y="70"/>
                </a:cxn>
                <a:cxn ang="0">
                  <a:pos x="72" y="140"/>
                </a:cxn>
                <a:cxn ang="0">
                  <a:pos x="0" y="70"/>
                </a:cxn>
                <a:cxn ang="0">
                  <a:pos x="74" y="134"/>
                </a:cxn>
                <a:cxn ang="0">
                  <a:pos x="70" y="134"/>
                </a:cxn>
                <a:cxn ang="0">
                  <a:pos x="134" y="71"/>
                </a:cxn>
                <a:cxn ang="0">
                  <a:pos x="136" y="76"/>
                </a:cxn>
                <a:cxn ang="0">
                  <a:pos x="101" y="76"/>
                </a:cxn>
                <a:cxn ang="0">
                  <a:pos x="101" y="3"/>
                </a:cxn>
                <a:cxn ang="0">
                  <a:pos x="104" y="5"/>
                </a:cxn>
                <a:cxn ang="0">
                  <a:pos x="40" y="5"/>
                </a:cxn>
                <a:cxn ang="0">
                  <a:pos x="42" y="3"/>
                </a:cxn>
                <a:cxn ang="0">
                  <a:pos x="42" y="76"/>
                </a:cxn>
                <a:cxn ang="0">
                  <a:pos x="7" y="76"/>
                </a:cxn>
                <a:cxn ang="0">
                  <a:pos x="9" y="71"/>
                </a:cxn>
                <a:cxn ang="0">
                  <a:pos x="74" y="134"/>
                </a:cxn>
              </a:cxnLst>
              <a:rect l="0" t="0" r="r" b="b"/>
              <a:pathLst>
                <a:path w="143" h="140">
                  <a:moveTo>
                    <a:pt x="0" y="70"/>
                  </a:moveTo>
                  <a:lnTo>
                    <a:pt x="40" y="70"/>
                  </a:lnTo>
                  <a:lnTo>
                    <a:pt x="37" y="73"/>
                  </a:lnTo>
                  <a:lnTo>
                    <a:pt x="37" y="0"/>
                  </a:lnTo>
                  <a:lnTo>
                    <a:pt x="107" y="0"/>
                  </a:lnTo>
                  <a:lnTo>
                    <a:pt x="107" y="73"/>
                  </a:lnTo>
                  <a:lnTo>
                    <a:pt x="104" y="70"/>
                  </a:lnTo>
                  <a:lnTo>
                    <a:pt x="143" y="70"/>
                  </a:lnTo>
                  <a:lnTo>
                    <a:pt x="72" y="140"/>
                  </a:lnTo>
                  <a:lnTo>
                    <a:pt x="0" y="70"/>
                  </a:lnTo>
                  <a:close/>
                  <a:moveTo>
                    <a:pt x="74" y="134"/>
                  </a:moveTo>
                  <a:lnTo>
                    <a:pt x="70" y="134"/>
                  </a:lnTo>
                  <a:lnTo>
                    <a:pt x="134" y="71"/>
                  </a:lnTo>
                  <a:lnTo>
                    <a:pt x="136" y="76"/>
                  </a:lnTo>
                  <a:lnTo>
                    <a:pt x="101" y="76"/>
                  </a:lnTo>
                  <a:lnTo>
                    <a:pt x="101" y="3"/>
                  </a:lnTo>
                  <a:lnTo>
                    <a:pt x="104" y="5"/>
                  </a:lnTo>
                  <a:lnTo>
                    <a:pt x="40" y="5"/>
                  </a:lnTo>
                  <a:lnTo>
                    <a:pt x="42" y="3"/>
                  </a:lnTo>
                  <a:lnTo>
                    <a:pt x="42" y="76"/>
                  </a:lnTo>
                  <a:lnTo>
                    <a:pt x="7" y="76"/>
                  </a:lnTo>
                  <a:lnTo>
                    <a:pt x="9" y="71"/>
                  </a:lnTo>
                  <a:lnTo>
                    <a:pt x="74" y="13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462" name="Freeform 134"/>
            <p:cNvSpPr>
              <a:spLocks/>
            </p:cNvSpPr>
            <p:nvPr/>
          </p:nvSpPr>
          <p:spPr bwMode="auto">
            <a:xfrm>
              <a:off x="3028" y="1018"/>
              <a:ext cx="148" cy="162"/>
            </a:xfrm>
            <a:custGeom>
              <a:avLst/>
              <a:gdLst/>
              <a:ahLst/>
              <a:cxnLst>
                <a:cxn ang="0">
                  <a:pos x="0" y="89"/>
                </a:cxn>
                <a:cxn ang="0">
                  <a:pos x="37" y="89"/>
                </a:cxn>
                <a:cxn ang="0">
                  <a:pos x="37" y="0"/>
                </a:cxn>
                <a:cxn ang="0">
                  <a:pos x="111" y="0"/>
                </a:cxn>
                <a:cxn ang="0">
                  <a:pos x="111" y="89"/>
                </a:cxn>
                <a:cxn ang="0">
                  <a:pos x="148" y="89"/>
                </a:cxn>
                <a:cxn ang="0">
                  <a:pos x="74" y="162"/>
                </a:cxn>
                <a:cxn ang="0">
                  <a:pos x="0" y="89"/>
                </a:cxn>
              </a:cxnLst>
              <a:rect l="0" t="0" r="r" b="b"/>
              <a:pathLst>
                <a:path w="148" h="162">
                  <a:moveTo>
                    <a:pt x="0" y="89"/>
                  </a:moveTo>
                  <a:lnTo>
                    <a:pt x="37" y="89"/>
                  </a:lnTo>
                  <a:lnTo>
                    <a:pt x="37" y="0"/>
                  </a:lnTo>
                  <a:lnTo>
                    <a:pt x="111" y="0"/>
                  </a:lnTo>
                  <a:lnTo>
                    <a:pt x="111" y="89"/>
                  </a:lnTo>
                  <a:lnTo>
                    <a:pt x="148" y="89"/>
                  </a:lnTo>
                  <a:lnTo>
                    <a:pt x="74" y="162"/>
                  </a:lnTo>
                  <a:lnTo>
                    <a:pt x="0" y="89"/>
                  </a:lnTo>
                  <a:close/>
                </a:path>
              </a:pathLst>
            </a:custGeom>
            <a:solidFill>
              <a:srgbClr val="FF00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463" name="Freeform 135"/>
            <p:cNvSpPr>
              <a:spLocks noEditPoints="1"/>
            </p:cNvSpPr>
            <p:nvPr/>
          </p:nvSpPr>
          <p:spPr bwMode="auto">
            <a:xfrm>
              <a:off x="3021" y="1015"/>
              <a:ext cx="162" cy="169"/>
            </a:xfrm>
            <a:custGeom>
              <a:avLst/>
              <a:gdLst/>
              <a:ahLst/>
              <a:cxnLst>
                <a:cxn ang="0">
                  <a:pos x="0" y="90"/>
                </a:cxn>
                <a:cxn ang="0">
                  <a:pos x="44" y="90"/>
                </a:cxn>
                <a:cxn ang="0">
                  <a:pos x="42" y="92"/>
                </a:cxn>
                <a:cxn ang="0">
                  <a:pos x="42" y="0"/>
                </a:cxn>
                <a:cxn ang="0">
                  <a:pos x="121" y="0"/>
                </a:cxn>
                <a:cxn ang="0">
                  <a:pos x="121" y="92"/>
                </a:cxn>
                <a:cxn ang="0">
                  <a:pos x="118" y="90"/>
                </a:cxn>
                <a:cxn ang="0">
                  <a:pos x="162" y="90"/>
                </a:cxn>
                <a:cxn ang="0">
                  <a:pos x="81" y="169"/>
                </a:cxn>
                <a:cxn ang="0">
                  <a:pos x="0" y="90"/>
                </a:cxn>
                <a:cxn ang="0">
                  <a:pos x="83" y="163"/>
                </a:cxn>
                <a:cxn ang="0">
                  <a:pos x="79" y="163"/>
                </a:cxn>
                <a:cxn ang="0">
                  <a:pos x="153" y="90"/>
                </a:cxn>
                <a:cxn ang="0">
                  <a:pos x="155" y="95"/>
                </a:cxn>
                <a:cxn ang="0">
                  <a:pos x="115" y="95"/>
                </a:cxn>
                <a:cxn ang="0">
                  <a:pos x="115" y="3"/>
                </a:cxn>
                <a:cxn ang="0">
                  <a:pos x="118" y="6"/>
                </a:cxn>
                <a:cxn ang="0">
                  <a:pos x="44" y="6"/>
                </a:cxn>
                <a:cxn ang="0">
                  <a:pos x="47" y="3"/>
                </a:cxn>
                <a:cxn ang="0">
                  <a:pos x="47" y="95"/>
                </a:cxn>
                <a:cxn ang="0">
                  <a:pos x="7" y="95"/>
                </a:cxn>
                <a:cxn ang="0">
                  <a:pos x="10" y="90"/>
                </a:cxn>
                <a:cxn ang="0">
                  <a:pos x="83" y="163"/>
                </a:cxn>
              </a:cxnLst>
              <a:rect l="0" t="0" r="r" b="b"/>
              <a:pathLst>
                <a:path w="162" h="169">
                  <a:moveTo>
                    <a:pt x="0" y="90"/>
                  </a:moveTo>
                  <a:lnTo>
                    <a:pt x="44" y="90"/>
                  </a:lnTo>
                  <a:lnTo>
                    <a:pt x="42" y="92"/>
                  </a:lnTo>
                  <a:lnTo>
                    <a:pt x="42" y="0"/>
                  </a:lnTo>
                  <a:lnTo>
                    <a:pt x="121" y="0"/>
                  </a:lnTo>
                  <a:lnTo>
                    <a:pt x="121" y="92"/>
                  </a:lnTo>
                  <a:lnTo>
                    <a:pt x="118" y="90"/>
                  </a:lnTo>
                  <a:lnTo>
                    <a:pt x="162" y="90"/>
                  </a:lnTo>
                  <a:lnTo>
                    <a:pt x="81" y="169"/>
                  </a:lnTo>
                  <a:lnTo>
                    <a:pt x="0" y="90"/>
                  </a:lnTo>
                  <a:close/>
                  <a:moveTo>
                    <a:pt x="83" y="163"/>
                  </a:moveTo>
                  <a:lnTo>
                    <a:pt x="79" y="163"/>
                  </a:lnTo>
                  <a:lnTo>
                    <a:pt x="153" y="90"/>
                  </a:lnTo>
                  <a:lnTo>
                    <a:pt x="155" y="95"/>
                  </a:lnTo>
                  <a:lnTo>
                    <a:pt x="115" y="95"/>
                  </a:lnTo>
                  <a:lnTo>
                    <a:pt x="115" y="3"/>
                  </a:lnTo>
                  <a:lnTo>
                    <a:pt x="118" y="6"/>
                  </a:lnTo>
                  <a:lnTo>
                    <a:pt x="44" y="6"/>
                  </a:lnTo>
                  <a:lnTo>
                    <a:pt x="47" y="3"/>
                  </a:lnTo>
                  <a:lnTo>
                    <a:pt x="47" y="95"/>
                  </a:lnTo>
                  <a:lnTo>
                    <a:pt x="7" y="95"/>
                  </a:lnTo>
                  <a:lnTo>
                    <a:pt x="10" y="90"/>
                  </a:lnTo>
                  <a:lnTo>
                    <a:pt x="83" y="163"/>
                  </a:lnTo>
                  <a:close/>
                </a:path>
              </a:pathLst>
            </a:custGeom>
            <a:solidFill>
              <a:srgbClr val="FF0066"/>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464" name="Freeform 136"/>
            <p:cNvSpPr>
              <a:spLocks/>
            </p:cNvSpPr>
            <p:nvPr/>
          </p:nvSpPr>
          <p:spPr bwMode="auto">
            <a:xfrm>
              <a:off x="3009" y="1384"/>
              <a:ext cx="148" cy="162"/>
            </a:xfrm>
            <a:custGeom>
              <a:avLst/>
              <a:gdLst/>
              <a:ahLst/>
              <a:cxnLst>
                <a:cxn ang="0">
                  <a:pos x="0" y="89"/>
                </a:cxn>
                <a:cxn ang="0">
                  <a:pos x="37" y="89"/>
                </a:cxn>
                <a:cxn ang="0">
                  <a:pos x="37" y="0"/>
                </a:cxn>
                <a:cxn ang="0">
                  <a:pos x="111" y="0"/>
                </a:cxn>
                <a:cxn ang="0">
                  <a:pos x="111" y="89"/>
                </a:cxn>
                <a:cxn ang="0">
                  <a:pos x="148" y="89"/>
                </a:cxn>
                <a:cxn ang="0">
                  <a:pos x="74" y="162"/>
                </a:cxn>
                <a:cxn ang="0">
                  <a:pos x="0" y="89"/>
                </a:cxn>
              </a:cxnLst>
              <a:rect l="0" t="0" r="r" b="b"/>
              <a:pathLst>
                <a:path w="148" h="162">
                  <a:moveTo>
                    <a:pt x="0" y="89"/>
                  </a:moveTo>
                  <a:lnTo>
                    <a:pt x="37" y="89"/>
                  </a:lnTo>
                  <a:lnTo>
                    <a:pt x="37" y="0"/>
                  </a:lnTo>
                  <a:lnTo>
                    <a:pt x="111" y="0"/>
                  </a:lnTo>
                  <a:lnTo>
                    <a:pt x="111" y="89"/>
                  </a:lnTo>
                  <a:lnTo>
                    <a:pt x="148" y="89"/>
                  </a:lnTo>
                  <a:lnTo>
                    <a:pt x="74" y="162"/>
                  </a:lnTo>
                  <a:lnTo>
                    <a:pt x="0" y="89"/>
                  </a:lnTo>
                  <a:close/>
                </a:path>
              </a:pathLst>
            </a:custGeom>
            <a:solidFill>
              <a:srgbClr val="FF00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465" name="Freeform 137"/>
            <p:cNvSpPr>
              <a:spLocks noEditPoints="1"/>
            </p:cNvSpPr>
            <p:nvPr/>
          </p:nvSpPr>
          <p:spPr bwMode="auto">
            <a:xfrm>
              <a:off x="3002" y="1381"/>
              <a:ext cx="162" cy="169"/>
            </a:xfrm>
            <a:custGeom>
              <a:avLst/>
              <a:gdLst/>
              <a:ahLst/>
              <a:cxnLst>
                <a:cxn ang="0">
                  <a:pos x="0" y="89"/>
                </a:cxn>
                <a:cxn ang="0">
                  <a:pos x="44" y="89"/>
                </a:cxn>
                <a:cxn ang="0">
                  <a:pos x="41" y="92"/>
                </a:cxn>
                <a:cxn ang="0">
                  <a:pos x="41" y="0"/>
                </a:cxn>
                <a:cxn ang="0">
                  <a:pos x="121" y="0"/>
                </a:cxn>
                <a:cxn ang="0">
                  <a:pos x="121" y="92"/>
                </a:cxn>
                <a:cxn ang="0">
                  <a:pos x="118" y="89"/>
                </a:cxn>
                <a:cxn ang="0">
                  <a:pos x="162" y="89"/>
                </a:cxn>
                <a:cxn ang="0">
                  <a:pos x="81" y="169"/>
                </a:cxn>
                <a:cxn ang="0">
                  <a:pos x="0" y="89"/>
                </a:cxn>
                <a:cxn ang="0">
                  <a:pos x="83" y="163"/>
                </a:cxn>
                <a:cxn ang="0">
                  <a:pos x="79" y="163"/>
                </a:cxn>
                <a:cxn ang="0">
                  <a:pos x="153" y="90"/>
                </a:cxn>
                <a:cxn ang="0">
                  <a:pos x="155" y="95"/>
                </a:cxn>
                <a:cxn ang="0">
                  <a:pos x="115" y="95"/>
                </a:cxn>
                <a:cxn ang="0">
                  <a:pos x="115" y="3"/>
                </a:cxn>
                <a:cxn ang="0">
                  <a:pos x="118" y="5"/>
                </a:cxn>
                <a:cxn ang="0">
                  <a:pos x="44" y="5"/>
                </a:cxn>
                <a:cxn ang="0">
                  <a:pos x="47" y="3"/>
                </a:cxn>
                <a:cxn ang="0">
                  <a:pos x="47" y="95"/>
                </a:cxn>
                <a:cxn ang="0">
                  <a:pos x="7" y="95"/>
                </a:cxn>
                <a:cxn ang="0">
                  <a:pos x="9" y="90"/>
                </a:cxn>
                <a:cxn ang="0">
                  <a:pos x="83" y="163"/>
                </a:cxn>
              </a:cxnLst>
              <a:rect l="0" t="0" r="r" b="b"/>
              <a:pathLst>
                <a:path w="162" h="169">
                  <a:moveTo>
                    <a:pt x="0" y="89"/>
                  </a:moveTo>
                  <a:lnTo>
                    <a:pt x="44" y="89"/>
                  </a:lnTo>
                  <a:lnTo>
                    <a:pt x="41" y="92"/>
                  </a:lnTo>
                  <a:lnTo>
                    <a:pt x="41" y="0"/>
                  </a:lnTo>
                  <a:lnTo>
                    <a:pt x="121" y="0"/>
                  </a:lnTo>
                  <a:lnTo>
                    <a:pt x="121" y="92"/>
                  </a:lnTo>
                  <a:lnTo>
                    <a:pt x="118" y="89"/>
                  </a:lnTo>
                  <a:lnTo>
                    <a:pt x="162" y="89"/>
                  </a:lnTo>
                  <a:lnTo>
                    <a:pt x="81" y="169"/>
                  </a:lnTo>
                  <a:lnTo>
                    <a:pt x="0" y="89"/>
                  </a:lnTo>
                  <a:close/>
                  <a:moveTo>
                    <a:pt x="83" y="163"/>
                  </a:moveTo>
                  <a:lnTo>
                    <a:pt x="79" y="163"/>
                  </a:lnTo>
                  <a:lnTo>
                    <a:pt x="153" y="90"/>
                  </a:lnTo>
                  <a:lnTo>
                    <a:pt x="155" y="95"/>
                  </a:lnTo>
                  <a:lnTo>
                    <a:pt x="115" y="95"/>
                  </a:lnTo>
                  <a:lnTo>
                    <a:pt x="115" y="3"/>
                  </a:lnTo>
                  <a:lnTo>
                    <a:pt x="118" y="5"/>
                  </a:lnTo>
                  <a:lnTo>
                    <a:pt x="44" y="5"/>
                  </a:lnTo>
                  <a:lnTo>
                    <a:pt x="47" y="3"/>
                  </a:lnTo>
                  <a:lnTo>
                    <a:pt x="47" y="95"/>
                  </a:lnTo>
                  <a:lnTo>
                    <a:pt x="7" y="95"/>
                  </a:lnTo>
                  <a:lnTo>
                    <a:pt x="9" y="90"/>
                  </a:lnTo>
                  <a:lnTo>
                    <a:pt x="83" y="163"/>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466" name="Freeform 138"/>
            <p:cNvSpPr>
              <a:spLocks/>
            </p:cNvSpPr>
            <p:nvPr/>
          </p:nvSpPr>
          <p:spPr bwMode="auto">
            <a:xfrm>
              <a:off x="3003" y="1726"/>
              <a:ext cx="147" cy="162"/>
            </a:xfrm>
            <a:custGeom>
              <a:avLst/>
              <a:gdLst/>
              <a:ahLst/>
              <a:cxnLst>
                <a:cxn ang="0">
                  <a:pos x="0" y="90"/>
                </a:cxn>
                <a:cxn ang="0">
                  <a:pos x="37" y="90"/>
                </a:cxn>
                <a:cxn ang="0">
                  <a:pos x="37" y="0"/>
                </a:cxn>
                <a:cxn ang="0">
                  <a:pos x="110" y="0"/>
                </a:cxn>
                <a:cxn ang="0">
                  <a:pos x="110" y="90"/>
                </a:cxn>
                <a:cxn ang="0">
                  <a:pos x="147" y="90"/>
                </a:cxn>
                <a:cxn ang="0">
                  <a:pos x="73" y="162"/>
                </a:cxn>
                <a:cxn ang="0">
                  <a:pos x="0" y="90"/>
                </a:cxn>
              </a:cxnLst>
              <a:rect l="0" t="0" r="r" b="b"/>
              <a:pathLst>
                <a:path w="147" h="162">
                  <a:moveTo>
                    <a:pt x="0" y="90"/>
                  </a:moveTo>
                  <a:lnTo>
                    <a:pt x="37" y="90"/>
                  </a:lnTo>
                  <a:lnTo>
                    <a:pt x="37" y="0"/>
                  </a:lnTo>
                  <a:lnTo>
                    <a:pt x="110" y="0"/>
                  </a:lnTo>
                  <a:lnTo>
                    <a:pt x="110" y="90"/>
                  </a:lnTo>
                  <a:lnTo>
                    <a:pt x="147" y="90"/>
                  </a:lnTo>
                  <a:lnTo>
                    <a:pt x="73" y="162"/>
                  </a:lnTo>
                  <a:lnTo>
                    <a:pt x="0" y="90"/>
                  </a:lnTo>
                  <a:close/>
                </a:path>
              </a:pathLst>
            </a:custGeom>
            <a:solidFill>
              <a:srgbClr val="FF00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467" name="Freeform 139"/>
            <p:cNvSpPr>
              <a:spLocks noEditPoints="1"/>
            </p:cNvSpPr>
            <p:nvPr/>
          </p:nvSpPr>
          <p:spPr bwMode="auto">
            <a:xfrm>
              <a:off x="2996" y="1723"/>
              <a:ext cx="161" cy="169"/>
            </a:xfrm>
            <a:custGeom>
              <a:avLst/>
              <a:gdLst/>
              <a:ahLst/>
              <a:cxnLst>
                <a:cxn ang="0">
                  <a:pos x="0" y="90"/>
                </a:cxn>
                <a:cxn ang="0">
                  <a:pos x="44" y="90"/>
                </a:cxn>
                <a:cxn ang="0">
                  <a:pos x="41" y="93"/>
                </a:cxn>
                <a:cxn ang="0">
                  <a:pos x="41" y="0"/>
                </a:cxn>
                <a:cxn ang="0">
                  <a:pos x="120" y="0"/>
                </a:cxn>
                <a:cxn ang="0">
                  <a:pos x="120" y="93"/>
                </a:cxn>
                <a:cxn ang="0">
                  <a:pos x="117" y="90"/>
                </a:cxn>
                <a:cxn ang="0">
                  <a:pos x="161" y="90"/>
                </a:cxn>
                <a:cxn ang="0">
                  <a:pos x="80" y="169"/>
                </a:cxn>
                <a:cxn ang="0">
                  <a:pos x="0" y="90"/>
                </a:cxn>
                <a:cxn ang="0">
                  <a:pos x="82" y="163"/>
                </a:cxn>
                <a:cxn ang="0">
                  <a:pos x="78" y="163"/>
                </a:cxn>
                <a:cxn ang="0">
                  <a:pos x="152" y="91"/>
                </a:cxn>
                <a:cxn ang="0">
                  <a:pos x="154" y="96"/>
                </a:cxn>
                <a:cxn ang="0">
                  <a:pos x="114" y="96"/>
                </a:cxn>
                <a:cxn ang="0">
                  <a:pos x="114" y="3"/>
                </a:cxn>
                <a:cxn ang="0">
                  <a:pos x="117" y="6"/>
                </a:cxn>
                <a:cxn ang="0">
                  <a:pos x="44" y="6"/>
                </a:cxn>
                <a:cxn ang="0">
                  <a:pos x="46" y="3"/>
                </a:cxn>
                <a:cxn ang="0">
                  <a:pos x="46" y="96"/>
                </a:cxn>
                <a:cxn ang="0">
                  <a:pos x="7" y="96"/>
                </a:cxn>
                <a:cxn ang="0">
                  <a:pos x="9" y="91"/>
                </a:cxn>
                <a:cxn ang="0">
                  <a:pos x="82" y="163"/>
                </a:cxn>
              </a:cxnLst>
              <a:rect l="0" t="0" r="r" b="b"/>
              <a:pathLst>
                <a:path w="161" h="169">
                  <a:moveTo>
                    <a:pt x="0" y="90"/>
                  </a:moveTo>
                  <a:lnTo>
                    <a:pt x="44" y="90"/>
                  </a:lnTo>
                  <a:lnTo>
                    <a:pt x="41" y="93"/>
                  </a:lnTo>
                  <a:lnTo>
                    <a:pt x="41" y="0"/>
                  </a:lnTo>
                  <a:lnTo>
                    <a:pt x="120" y="0"/>
                  </a:lnTo>
                  <a:lnTo>
                    <a:pt x="120" y="93"/>
                  </a:lnTo>
                  <a:lnTo>
                    <a:pt x="117" y="90"/>
                  </a:lnTo>
                  <a:lnTo>
                    <a:pt x="161" y="90"/>
                  </a:lnTo>
                  <a:lnTo>
                    <a:pt x="80" y="169"/>
                  </a:lnTo>
                  <a:lnTo>
                    <a:pt x="0" y="90"/>
                  </a:lnTo>
                  <a:close/>
                  <a:moveTo>
                    <a:pt x="82" y="163"/>
                  </a:moveTo>
                  <a:lnTo>
                    <a:pt x="78" y="163"/>
                  </a:lnTo>
                  <a:lnTo>
                    <a:pt x="152" y="91"/>
                  </a:lnTo>
                  <a:lnTo>
                    <a:pt x="154" y="96"/>
                  </a:lnTo>
                  <a:lnTo>
                    <a:pt x="114" y="96"/>
                  </a:lnTo>
                  <a:lnTo>
                    <a:pt x="114" y="3"/>
                  </a:lnTo>
                  <a:lnTo>
                    <a:pt x="117" y="6"/>
                  </a:lnTo>
                  <a:lnTo>
                    <a:pt x="44" y="6"/>
                  </a:lnTo>
                  <a:lnTo>
                    <a:pt x="46" y="3"/>
                  </a:lnTo>
                  <a:lnTo>
                    <a:pt x="46" y="96"/>
                  </a:lnTo>
                  <a:lnTo>
                    <a:pt x="7" y="96"/>
                  </a:lnTo>
                  <a:lnTo>
                    <a:pt x="9" y="91"/>
                  </a:lnTo>
                  <a:lnTo>
                    <a:pt x="82" y="163"/>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468" name="Freeform 140"/>
            <p:cNvSpPr>
              <a:spLocks/>
            </p:cNvSpPr>
            <p:nvPr/>
          </p:nvSpPr>
          <p:spPr bwMode="auto">
            <a:xfrm>
              <a:off x="2983" y="2452"/>
              <a:ext cx="148" cy="168"/>
            </a:xfrm>
            <a:custGeom>
              <a:avLst/>
              <a:gdLst/>
              <a:ahLst/>
              <a:cxnLst>
                <a:cxn ang="0">
                  <a:pos x="0" y="95"/>
                </a:cxn>
                <a:cxn ang="0">
                  <a:pos x="37" y="95"/>
                </a:cxn>
                <a:cxn ang="0">
                  <a:pos x="37" y="0"/>
                </a:cxn>
                <a:cxn ang="0">
                  <a:pos x="111" y="0"/>
                </a:cxn>
                <a:cxn ang="0">
                  <a:pos x="111" y="95"/>
                </a:cxn>
                <a:cxn ang="0">
                  <a:pos x="148" y="95"/>
                </a:cxn>
                <a:cxn ang="0">
                  <a:pos x="74" y="168"/>
                </a:cxn>
                <a:cxn ang="0">
                  <a:pos x="0" y="95"/>
                </a:cxn>
              </a:cxnLst>
              <a:rect l="0" t="0" r="r" b="b"/>
              <a:pathLst>
                <a:path w="148" h="168">
                  <a:moveTo>
                    <a:pt x="0" y="95"/>
                  </a:moveTo>
                  <a:lnTo>
                    <a:pt x="37" y="95"/>
                  </a:lnTo>
                  <a:lnTo>
                    <a:pt x="37" y="0"/>
                  </a:lnTo>
                  <a:lnTo>
                    <a:pt x="111" y="0"/>
                  </a:lnTo>
                  <a:lnTo>
                    <a:pt x="111" y="95"/>
                  </a:lnTo>
                  <a:lnTo>
                    <a:pt x="148" y="95"/>
                  </a:lnTo>
                  <a:lnTo>
                    <a:pt x="74" y="168"/>
                  </a:lnTo>
                  <a:lnTo>
                    <a:pt x="0" y="95"/>
                  </a:lnTo>
                  <a:close/>
                </a:path>
              </a:pathLst>
            </a:custGeom>
            <a:solidFill>
              <a:srgbClr val="FF00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469" name="Freeform 141"/>
            <p:cNvSpPr>
              <a:spLocks noEditPoints="1"/>
            </p:cNvSpPr>
            <p:nvPr/>
          </p:nvSpPr>
          <p:spPr bwMode="auto">
            <a:xfrm>
              <a:off x="2976" y="2449"/>
              <a:ext cx="162" cy="175"/>
            </a:xfrm>
            <a:custGeom>
              <a:avLst/>
              <a:gdLst/>
              <a:ahLst/>
              <a:cxnLst>
                <a:cxn ang="0">
                  <a:pos x="0" y="95"/>
                </a:cxn>
                <a:cxn ang="0">
                  <a:pos x="44" y="95"/>
                </a:cxn>
                <a:cxn ang="0">
                  <a:pos x="41" y="98"/>
                </a:cxn>
                <a:cxn ang="0">
                  <a:pos x="41" y="0"/>
                </a:cxn>
                <a:cxn ang="0">
                  <a:pos x="121" y="0"/>
                </a:cxn>
                <a:cxn ang="0">
                  <a:pos x="121" y="98"/>
                </a:cxn>
                <a:cxn ang="0">
                  <a:pos x="118" y="95"/>
                </a:cxn>
                <a:cxn ang="0">
                  <a:pos x="162" y="95"/>
                </a:cxn>
                <a:cxn ang="0">
                  <a:pos x="81" y="175"/>
                </a:cxn>
                <a:cxn ang="0">
                  <a:pos x="0" y="95"/>
                </a:cxn>
                <a:cxn ang="0">
                  <a:pos x="83" y="169"/>
                </a:cxn>
                <a:cxn ang="0">
                  <a:pos x="79" y="169"/>
                </a:cxn>
                <a:cxn ang="0">
                  <a:pos x="153" y="96"/>
                </a:cxn>
                <a:cxn ang="0">
                  <a:pos x="155" y="101"/>
                </a:cxn>
                <a:cxn ang="0">
                  <a:pos x="115" y="101"/>
                </a:cxn>
                <a:cxn ang="0">
                  <a:pos x="115" y="3"/>
                </a:cxn>
                <a:cxn ang="0">
                  <a:pos x="118" y="6"/>
                </a:cxn>
                <a:cxn ang="0">
                  <a:pos x="44" y="6"/>
                </a:cxn>
                <a:cxn ang="0">
                  <a:pos x="47" y="3"/>
                </a:cxn>
                <a:cxn ang="0">
                  <a:pos x="47" y="101"/>
                </a:cxn>
                <a:cxn ang="0">
                  <a:pos x="7" y="101"/>
                </a:cxn>
                <a:cxn ang="0">
                  <a:pos x="9" y="96"/>
                </a:cxn>
                <a:cxn ang="0">
                  <a:pos x="83" y="169"/>
                </a:cxn>
              </a:cxnLst>
              <a:rect l="0" t="0" r="r" b="b"/>
              <a:pathLst>
                <a:path w="162" h="175">
                  <a:moveTo>
                    <a:pt x="0" y="95"/>
                  </a:moveTo>
                  <a:lnTo>
                    <a:pt x="44" y="95"/>
                  </a:lnTo>
                  <a:lnTo>
                    <a:pt x="41" y="98"/>
                  </a:lnTo>
                  <a:lnTo>
                    <a:pt x="41" y="0"/>
                  </a:lnTo>
                  <a:lnTo>
                    <a:pt x="121" y="0"/>
                  </a:lnTo>
                  <a:lnTo>
                    <a:pt x="121" y="98"/>
                  </a:lnTo>
                  <a:lnTo>
                    <a:pt x="118" y="95"/>
                  </a:lnTo>
                  <a:lnTo>
                    <a:pt x="162" y="95"/>
                  </a:lnTo>
                  <a:lnTo>
                    <a:pt x="81" y="175"/>
                  </a:lnTo>
                  <a:lnTo>
                    <a:pt x="0" y="95"/>
                  </a:lnTo>
                  <a:close/>
                  <a:moveTo>
                    <a:pt x="83" y="169"/>
                  </a:moveTo>
                  <a:lnTo>
                    <a:pt x="79" y="169"/>
                  </a:lnTo>
                  <a:lnTo>
                    <a:pt x="153" y="96"/>
                  </a:lnTo>
                  <a:lnTo>
                    <a:pt x="155" y="101"/>
                  </a:lnTo>
                  <a:lnTo>
                    <a:pt x="115" y="101"/>
                  </a:lnTo>
                  <a:lnTo>
                    <a:pt x="115" y="3"/>
                  </a:lnTo>
                  <a:lnTo>
                    <a:pt x="118" y="6"/>
                  </a:lnTo>
                  <a:lnTo>
                    <a:pt x="44" y="6"/>
                  </a:lnTo>
                  <a:lnTo>
                    <a:pt x="47" y="3"/>
                  </a:lnTo>
                  <a:lnTo>
                    <a:pt x="47" y="101"/>
                  </a:lnTo>
                  <a:lnTo>
                    <a:pt x="7" y="101"/>
                  </a:lnTo>
                  <a:lnTo>
                    <a:pt x="9" y="96"/>
                  </a:lnTo>
                  <a:lnTo>
                    <a:pt x="83" y="169"/>
                  </a:lnTo>
                  <a:close/>
                </a:path>
              </a:pathLst>
            </a:custGeom>
            <a:solidFill>
              <a:srgbClr val="FF0066"/>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470" name="Freeform 142"/>
            <p:cNvSpPr>
              <a:spLocks/>
            </p:cNvSpPr>
            <p:nvPr/>
          </p:nvSpPr>
          <p:spPr bwMode="auto">
            <a:xfrm>
              <a:off x="2983" y="2806"/>
              <a:ext cx="148" cy="174"/>
            </a:xfrm>
            <a:custGeom>
              <a:avLst/>
              <a:gdLst/>
              <a:ahLst/>
              <a:cxnLst>
                <a:cxn ang="0">
                  <a:pos x="0" y="101"/>
                </a:cxn>
                <a:cxn ang="0">
                  <a:pos x="37" y="101"/>
                </a:cxn>
                <a:cxn ang="0">
                  <a:pos x="37" y="0"/>
                </a:cxn>
                <a:cxn ang="0">
                  <a:pos x="111" y="0"/>
                </a:cxn>
                <a:cxn ang="0">
                  <a:pos x="111" y="101"/>
                </a:cxn>
                <a:cxn ang="0">
                  <a:pos x="148" y="101"/>
                </a:cxn>
                <a:cxn ang="0">
                  <a:pos x="74" y="174"/>
                </a:cxn>
                <a:cxn ang="0">
                  <a:pos x="0" y="101"/>
                </a:cxn>
              </a:cxnLst>
              <a:rect l="0" t="0" r="r" b="b"/>
              <a:pathLst>
                <a:path w="148" h="174">
                  <a:moveTo>
                    <a:pt x="0" y="101"/>
                  </a:moveTo>
                  <a:lnTo>
                    <a:pt x="37" y="101"/>
                  </a:lnTo>
                  <a:lnTo>
                    <a:pt x="37" y="0"/>
                  </a:lnTo>
                  <a:lnTo>
                    <a:pt x="111" y="0"/>
                  </a:lnTo>
                  <a:lnTo>
                    <a:pt x="111" y="101"/>
                  </a:lnTo>
                  <a:lnTo>
                    <a:pt x="148" y="101"/>
                  </a:lnTo>
                  <a:lnTo>
                    <a:pt x="74" y="174"/>
                  </a:lnTo>
                  <a:lnTo>
                    <a:pt x="0" y="101"/>
                  </a:lnTo>
                  <a:close/>
                </a:path>
              </a:pathLst>
            </a:custGeom>
            <a:solidFill>
              <a:srgbClr val="FF00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471" name="Freeform 143"/>
            <p:cNvSpPr>
              <a:spLocks noEditPoints="1"/>
            </p:cNvSpPr>
            <p:nvPr/>
          </p:nvSpPr>
          <p:spPr bwMode="auto">
            <a:xfrm>
              <a:off x="2976" y="2803"/>
              <a:ext cx="162" cy="181"/>
            </a:xfrm>
            <a:custGeom>
              <a:avLst/>
              <a:gdLst/>
              <a:ahLst/>
              <a:cxnLst>
                <a:cxn ang="0">
                  <a:pos x="0" y="101"/>
                </a:cxn>
                <a:cxn ang="0">
                  <a:pos x="44" y="101"/>
                </a:cxn>
                <a:cxn ang="0">
                  <a:pos x="41" y="104"/>
                </a:cxn>
                <a:cxn ang="0">
                  <a:pos x="41" y="0"/>
                </a:cxn>
                <a:cxn ang="0">
                  <a:pos x="121" y="0"/>
                </a:cxn>
                <a:cxn ang="0">
                  <a:pos x="121" y="104"/>
                </a:cxn>
                <a:cxn ang="0">
                  <a:pos x="118" y="101"/>
                </a:cxn>
                <a:cxn ang="0">
                  <a:pos x="162" y="101"/>
                </a:cxn>
                <a:cxn ang="0">
                  <a:pos x="81" y="181"/>
                </a:cxn>
                <a:cxn ang="0">
                  <a:pos x="0" y="101"/>
                </a:cxn>
                <a:cxn ang="0">
                  <a:pos x="83" y="175"/>
                </a:cxn>
                <a:cxn ang="0">
                  <a:pos x="79" y="175"/>
                </a:cxn>
                <a:cxn ang="0">
                  <a:pos x="153" y="102"/>
                </a:cxn>
                <a:cxn ang="0">
                  <a:pos x="155" y="107"/>
                </a:cxn>
                <a:cxn ang="0">
                  <a:pos x="115" y="107"/>
                </a:cxn>
                <a:cxn ang="0">
                  <a:pos x="115" y="3"/>
                </a:cxn>
                <a:cxn ang="0">
                  <a:pos x="118" y="6"/>
                </a:cxn>
                <a:cxn ang="0">
                  <a:pos x="44" y="6"/>
                </a:cxn>
                <a:cxn ang="0">
                  <a:pos x="47" y="3"/>
                </a:cxn>
                <a:cxn ang="0">
                  <a:pos x="47" y="107"/>
                </a:cxn>
                <a:cxn ang="0">
                  <a:pos x="7" y="107"/>
                </a:cxn>
                <a:cxn ang="0">
                  <a:pos x="9" y="102"/>
                </a:cxn>
                <a:cxn ang="0">
                  <a:pos x="83" y="175"/>
                </a:cxn>
              </a:cxnLst>
              <a:rect l="0" t="0" r="r" b="b"/>
              <a:pathLst>
                <a:path w="162" h="181">
                  <a:moveTo>
                    <a:pt x="0" y="101"/>
                  </a:moveTo>
                  <a:lnTo>
                    <a:pt x="44" y="101"/>
                  </a:lnTo>
                  <a:lnTo>
                    <a:pt x="41" y="104"/>
                  </a:lnTo>
                  <a:lnTo>
                    <a:pt x="41" y="0"/>
                  </a:lnTo>
                  <a:lnTo>
                    <a:pt x="121" y="0"/>
                  </a:lnTo>
                  <a:lnTo>
                    <a:pt x="121" y="104"/>
                  </a:lnTo>
                  <a:lnTo>
                    <a:pt x="118" y="101"/>
                  </a:lnTo>
                  <a:lnTo>
                    <a:pt x="162" y="101"/>
                  </a:lnTo>
                  <a:lnTo>
                    <a:pt x="81" y="181"/>
                  </a:lnTo>
                  <a:lnTo>
                    <a:pt x="0" y="101"/>
                  </a:lnTo>
                  <a:close/>
                  <a:moveTo>
                    <a:pt x="83" y="175"/>
                  </a:moveTo>
                  <a:lnTo>
                    <a:pt x="79" y="175"/>
                  </a:lnTo>
                  <a:lnTo>
                    <a:pt x="153" y="102"/>
                  </a:lnTo>
                  <a:lnTo>
                    <a:pt x="155" y="107"/>
                  </a:lnTo>
                  <a:lnTo>
                    <a:pt x="115" y="107"/>
                  </a:lnTo>
                  <a:lnTo>
                    <a:pt x="115" y="3"/>
                  </a:lnTo>
                  <a:lnTo>
                    <a:pt x="118" y="6"/>
                  </a:lnTo>
                  <a:lnTo>
                    <a:pt x="44" y="6"/>
                  </a:lnTo>
                  <a:lnTo>
                    <a:pt x="47" y="3"/>
                  </a:lnTo>
                  <a:lnTo>
                    <a:pt x="47" y="107"/>
                  </a:lnTo>
                  <a:lnTo>
                    <a:pt x="7" y="107"/>
                  </a:lnTo>
                  <a:lnTo>
                    <a:pt x="9" y="102"/>
                  </a:lnTo>
                  <a:lnTo>
                    <a:pt x="83" y="175"/>
                  </a:lnTo>
                  <a:close/>
                </a:path>
              </a:pathLst>
            </a:custGeom>
            <a:solidFill>
              <a:srgbClr val="FF0066"/>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472" name="Freeform 144"/>
            <p:cNvSpPr>
              <a:spLocks/>
            </p:cNvSpPr>
            <p:nvPr/>
          </p:nvSpPr>
          <p:spPr bwMode="auto">
            <a:xfrm>
              <a:off x="2996" y="3149"/>
              <a:ext cx="149" cy="179"/>
            </a:xfrm>
            <a:custGeom>
              <a:avLst/>
              <a:gdLst/>
              <a:ahLst/>
              <a:cxnLst>
                <a:cxn ang="0">
                  <a:pos x="0" y="106"/>
                </a:cxn>
                <a:cxn ang="0">
                  <a:pos x="37" y="106"/>
                </a:cxn>
                <a:cxn ang="0">
                  <a:pos x="37" y="0"/>
                </a:cxn>
                <a:cxn ang="0">
                  <a:pos x="111" y="0"/>
                </a:cxn>
                <a:cxn ang="0">
                  <a:pos x="111" y="106"/>
                </a:cxn>
                <a:cxn ang="0">
                  <a:pos x="149" y="106"/>
                </a:cxn>
                <a:cxn ang="0">
                  <a:pos x="74" y="179"/>
                </a:cxn>
                <a:cxn ang="0">
                  <a:pos x="0" y="106"/>
                </a:cxn>
              </a:cxnLst>
              <a:rect l="0" t="0" r="r" b="b"/>
              <a:pathLst>
                <a:path w="149" h="179">
                  <a:moveTo>
                    <a:pt x="0" y="106"/>
                  </a:moveTo>
                  <a:lnTo>
                    <a:pt x="37" y="106"/>
                  </a:lnTo>
                  <a:lnTo>
                    <a:pt x="37" y="0"/>
                  </a:lnTo>
                  <a:lnTo>
                    <a:pt x="111" y="0"/>
                  </a:lnTo>
                  <a:lnTo>
                    <a:pt x="111" y="106"/>
                  </a:lnTo>
                  <a:lnTo>
                    <a:pt x="149" y="106"/>
                  </a:lnTo>
                  <a:lnTo>
                    <a:pt x="74" y="179"/>
                  </a:lnTo>
                  <a:lnTo>
                    <a:pt x="0" y="106"/>
                  </a:lnTo>
                  <a:close/>
                </a:path>
              </a:pathLst>
            </a:custGeom>
            <a:solidFill>
              <a:srgbClr val="FF00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473" name="Freeform 145"/>
            <p:cNvSpPr>
              <a:spLocks noEditPoints="1"/>
            </p:cNvSpPr>
            <p:nvPr/>
          </p:nvSpPr>
          <p:spPr bwMode="auto">
            <a:xfrm>
              <a:off x="2989" y="3146"/>
              <a:ext cx="163" cy="186"/>
            </a:xfrm>
            <a:custGeom>
              <a:avLst/>
              <a:gdLst/>
              <a:ahLst/>
              <a:cxnLst>
                <a:cxn ang="0">
                  <a:pos x="0" y="106"/>
                </a:cxn>
                <a:cxn ang="0">
                  <a:pos x="44" y="106"/>
                </a:cxn>
                <a:cxn ang="0">
                  <a:pos x="41" y="109"/>
                </a:cxn>
                <a:cxn ang="0">
                  <a:pos x="41" y="0"/>
                </a:cxn>
                <a:cxn ang="0">
                  <a:pos x="121" y="0"/>
                </a:cxn>
                <a:cxn ang="0">
                  <a:pos x="121" y="109"/>
                </a:cxn>
                <a:cxn ang="0">
                  <a:pos x="118" y="106"/>
                </a:cxn>
                <a:cxn ang="0">
                  <a:pos x="163" y="106"/>
                </a:cxn>
                <a:cxn ang="0">
                  <a:pos x="81" y="186"/>
                </a:cxn>
                <a:cxn ang="0">
                  <a:pos x="0" y="106"/>
                </a:cxn>
                <a:cxn ang="0">
                  <a:pos x="83" y="180"/>
                </a:cxn>
                <a:cxn ang="0">
                  <a:pos x="79" y="180"/>
                </a:cxn>
                <a:cxn ang="0">
                  <a:pos x="154" y="107"/>
                </a:cxn>
                <a:cxn ang="0">
                  <a:pos x="156" y="112"/>
                </a:cxn>
                <a:cxn ang="0">
                  <a:pos x="115" y="112"/>
                </a:cxn>
                <a:cxn ang="0">
                  <a:pos x="115" y="3"/>
                </a:cxn>
                <a:cxn ang="0">
                  <a:pos x="118" y="5"/>
                </a:cxn>
                <a:cxn ang="0">
                  <a:pos x="44" y="5"/>
                </a:cxn>
                <a:cxn ang="0">
                  <a:pos x="47" y="3"/>
                </a:cxn>
                <a:cxn ang="0">
                  <a:pos x="47" y="112"/>
                </a:cxn>
                <a:cxn ang="0">
                  <a:pos x="7" y="112"/>
                </a:cxn>
                <a:cxn ang="0">
                  <a:pos x="9" y="107"/>
                </a:cxn>
                <a:cxn ang="0">
                  <a:pos x="83" y="180"/>
                </a:cxn>
              </a:cxnLst>
              <a:rect l="0" t="0" r="r" b="b"/>
              <a:pathLst>
                <a:path w="163" h="186">
                  <a:moveTo>
                    <a:pt x="0" y="106"/>
                  </a:moveTo>
                  <a:lnTo>
                    <a:pt x="44" y="106"/>
                  </a:lnTo>
                  <a:lnTo>
                    <a:pt x="41" y="109"/>
                  </a:lnTo>
                  <a:lnTo>
                    <a:pt x="41" y="0"/>
                  </a:lnTo>
                  <a:lnTo>
                    <a:pt x="121" y="0"/>
                  </a:lnTo>
                  <a:lnTo>
                    <a:pt x="121" y="109"/>
                  </a:lnTo>
                  <a:lnTo>
                    <a:pt x="118" y="106"/>
                  </a:lnTo>
                  <a:lnTo>
                    <a:pt x="163" y="106"/>
                  </a:lnTo>
                  <a:lnTo>
                    <a:pt x="81" y="186"/>
                  </a:lnTo>
                  <a:lnTo>
                    <a:pt x="0" y="106"/>
                  </a:lnTo>
                  <a:close/>
                  <a:moveTo>
                    <a:pt x="83" y="180"/>
                  </a:moveTo>
                  <a:lnTo>
                    <a:pt x="79" y="180"/>
                  </a:lnTo>
                  <a:lnTo>
                    <a:pt x="154" y="107"/>
                  </a:lnTo>
                  <a:lnTo>
                    <a:pt x="156" y="112"/>
                  </a:lnTo>
                  <a:lnTo>
                    <a:pt x="115" y="112"/>
                  </a:lnTo>
                  <a:lnTo>
                    <a:pt x="115" y="3"/>
                  </a:lnTo>
                  <a:lnTo>
                    <a:pt x="118" y="5"/>
                  </a:lnTo>
                  <a:lnTo>
                    <a:pt x="44" y="5"/>
                  </a:lnTo>
                  <a:lnTo>
                    <a:pt x="47" y="3"/>
                  </a:lnTo>
                  <a:lnTo>
                    <a:pt x="47" y="112"/>
                  </a:lnTo>
                  <a:lnTo>
                    <a:pt x="7" y="112"/>
                  </a:lnTo>
                  <a:lnTo>
                    <a:pt x="9" y="107"/>
                  </a:lnTo>
                  <a:lnTo>
                    <a:pt x="83" y="18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474" name="Freeform 146"/>
            <p:cNvSpPr>
              <a:spLocks/>
            </p:cNvSpPr>
            <p:nvPr/>
          </p:nvSpPr>
          <p:spPr bwMode="auto">
            <a:xfrm>
              <a:off x="2983" y="3514"/>
              <a:ext cx="148" cy="180"/>
            </a:xfrm>
            <a:custGeom>
              <a:avLst/>
              <a:gdLst/>
              <a:ahLst/>
              <a:cxnLst>
                <a:cxn ang="0">
                  <a:pos x="0" y="107"/>
                </a:cxn>
                <a:cxn ang="0">
                  <a:pos x="37" y="107"/>
                </a:cxn>
                <a:cxn ang="0">
                  <a:pos x="37" y="0"/>
                </a:cxn>
                <a:cxn ang="0">
                  <a:pos x="111" y="0"/>
                </a:cxn>
                <a:cxn ang="0">
                  <a:pos x="111" y="107"/>
                </a:cxn>
                <a:cxn ang="0">
                  <a:pos x="148" y="107"/>
                </a:cxn>
                <a:cxn ang="0">
                  <a:pos x="74" y="180"/>
                </a:cxn>
                <a:cxn ang="0">
                  <a:pos x="0" y="107"/>
                </a:cxn>
              </a:cxnLst>
              <a:rect l="0" t="0" r="r" b="b"/>
              <a:pathLst>
                <a:path w="148" h="180">
                  <a:moveTo>
                    <a:pt x="0" y="107"/>
                  </a:moveTo>
                  <a:lnTo>
                    <a:pt x="37" y="107"/>
                  </a:lnTo>
                  <a:lnTo>
                    <a:pt x="37" y="0"/>
                  </a:lnTo>
                  <a:lnTo>
                    <a:pt x="111" y="0"/>
                  </a:lnTo>
                  <a:lnTo>
                    <a:pt x="111" y="107"/>
                  </a:lnTo>
                  <a:lnTo>
                    <a:pt x="148" y="107"/>
                  </a:lnTo>
                  <a:lnTo>
                    <a:pt x="74" y="180"/>
                  </a:lnTo>
                  <a:lnTo>
                    <a:pt x="0" y="107"/>
                  </a:lnTo>
                  <a:close/>
                </a:path>
              </a:pathLst>
            </a:custGeom>
            <a:solidFill>
              <a:srgbClr val="FF00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475" name="Freeform 147"/>
            <p:cNvSpPr>
              <a:spLocks noEditPoints="1"/>
            </p:cNvSpPr>
            <p:nvPr/>
          </p:nvSpPr>
          <p:spPr bwMode="auto">
            <a:xfrm>
              <a:off x="2976" y="3511"/>
              <a:ext cx="162" cy="187"/>
            </a:xfrm>
            <a:custGeom>
              <a:avLst/>
              <a:gdLst/>
              <a:ahLst/>
              <a:cxnLst>
                <a:cxn ang="0">
                  <a:pos x="0" y="107"/>
                </a:cxn>
                <a:cxn ang="0">
                  <a:pos x="44" y="107"/>
                </a:cxn>
                <a:cxn ang="0">
                  <a:pos x="41" y="110"/>
                </a:cxn>
                <a:cxn ang="0">
                  <a:pos x="41" y="0"/>
                </a:cxn>
                <a:cxn ang="0">
                  <a:pos x="121" y="0"/>
                </a:cxn>
                <a:cxn ang="0">
                  <a:pos x="121" y="110"/>
                </a:cxn>
                <a:cxn ang="0">
                  <a:pos x="118" y="107"/>
                </a:cxn>
                <a:cxn ang="0">
                  <a:pos x="162" y="107"/>
                </a:cxn>
                <a:cxn ang="0">
                  <a:pos x="81" y="187"/>
                </a:cxn>
                <a:cxn ang="0">
                  <a:pos x="0" y="107"/>
                </a:cxn>
                <a:cxn ang="0">
                  <a:pos x="83" y="181"/>
                </a:cxn>
                <a:cxn ang="0">
                  <a:pos x="79" y="181"/>
                </a:cxn>
                <a:cxn ang="0">
                  <a:pos x="153" y="108"/>
                </a:cxn>
                <a:cxn ang="0">
                  <a:pos x="155" y="113"/>
                </a:cxn>
                <a:cxn ang="0">
                  <a:pos x="115" y="113"/>
                </a:cxn>
                <a:cxn ang="0">
                  <a:pos x="115" y="3"/>
                </a:cxn>
                <a:cxn ang="0">
                  <a:pos x="118" y="6"/>
                </a:cxn>
                <a:cxn ang="0">
                  <a:pos x="44" y="6"/>
                </a:cxn>
                <a:cxn ang="0">
                  <a:pos x="47" y="3"/>
                </a:cxn>
                <a:cxn ang="0">
                  <a:pos x="47" y="113"/>
                </a:cxn>
                <a:cxn ang="0">
                  <a:pos x="7" y="113"/>
                </a:cxn>
                <a:cxn ang="0">
                  <a:pos x="9" y="108"/>
                </a:cxn>
                <a:cxn ang="0">
                  <a:pos x="83" y="181"/>
                </a:cxn>
              </a:cxnLst>
              <a:rect l="0" t="0" r="r" b="b"/>
              <a:pathLst>
                <a:path w="162" h="187">
                  <a:moveTo>
                    <a:pt x="0" y="107"/>
                  </a:moveTo>
                  <a:lnTo>
                    <a:pt x="44" y="107"/>
                  </a:lnTo>
                  <a:lnTo>
                    <a:pt x="41" y="110"/>
                  </a:lnTo>
                  <a:lnTo>
                    <a:pt x="41" y="0"/>
                  </a:lnTo>
                  <a:lnTo>
                    <a:pt x="121" y="0"/>
                  </a:lnTo>
                  <a:lnTo>
                    <a:pt x="121" y="110"/>
                  </a:lnTo>
                  <a:lnTo>
                    <a:pt x="118" y="107"/>
                  </a:lnTo>
                  <a:lnTo>
                    <a:pt x="162" y="107"/>
                  </a:lnTo>
                  <a:lnTo>
                    <a:pt x="81" y="187"/>
                  </a:lnTo>
                  <a:lnTo>
                    <a:pt x="0" y="107"/>
                  </a:lnTo>
                  <a:close/>
                  <a:moveTo>
                    <a:pt x="83" y="181"/>
                  </a:moveTo>
                  <a:lnTo>
                    <a:pt x="79" y="181"/>
                  </a:lnTo>
                  <a:lnTo>
                    <a:pt x="153" y="108"/>
                  </a:lnTo>
                  <a:lnTo>
                    <a:pt x="155" y="113"/>
                  </a:lnTo>
                  <a:lnTo>
                    <a:pt x="115" y="113"/>
                  </a:lnTo>
                  <a:lnTo>
                    <a:pt x="115" y="3"/>
                  </a:lnTo>
                  <a:lnTo>
                    <a:pt x="118" y="6"/>
                  </a:lnTo>
                  <a:lnTo>
                    <a:pt x="44" y="6"/>
                  </a:lnTo>
                  <a:lnTo>
                    <a:pt x="47" y="3"/>
                  </a:lnTo>
                  <a:lnTo>
                    <a:pt x="47" y="113"/>
                  </a:lnTo>
                  <a:lnTo>
                    <a:pt x="7" y="113"/>
                  </a:lnTo>
                  <a:lnTo>
                    <a:pt x="9" y="108"/>
                  </a:lnTo>
                  <a:lnTo>
                    <a:pt x="83" y="181"/>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476" name="Freeform 148"/>
            <p:cNvSpPr>
              <a:spLocks/>
            </p:cNvSpPr>
            <p:nvPr/>
          </p:nvSpPr>
          <p:spPr bwMode="auto">
            <a:xfrm>
              <a:off x="3015" y="2092"/>
              <a:ext cx="149" cy="162"/>
            </a:xfrm>
            <a:custGeom>
              <a:avLst/>
              <a:gdLst/>
              <a:ahLst/>
              <a:cxnLst>
                <a:cxn ang="0">
                  <a:pos x="0" y="89"/>
                </a:cxn>
                <a:cxn ang="0">
                  <a:pos x="37" y="89"/>
                </a:cxn>
                <a:cxn ang="0">
                  <a:pos x="37" y="0"/>
                </a:cxn>
                <a:cxn ang="0">
                  <a:pos x="112" y="0"/>
                </a:cxn>
                <a:cxn ang="0">
                  <a:pos x="112" y="89"/>
                </a:cxn>
                <a:cxn ang="0">
                  <a:pos x="149" y="89"/>
                </a:cxn>
                <a:cxn ang="0">
                  <a:pos x="74" y="162"/>
                </a:cxn>
                <a:cxn ang="0">
                  <a:pos x="0" y="89"/>
                </a:cxn>
              </a:cxnLst>
              <a:rect l="0" t="0" r="r" b="b"/>
              <a:pathLst>
                <a:path w="149" h="162">
                  <a:moveTo>
                    <a:pt x="0" y="89"/>
                  </a:moveTo>
                  <a:lnTo>
                    <a:pt x="37" y="89"/>
                  </a:lnTo>
                  <a:lnTo>
                    <a:pt x="37" y="0"/>
                  </a:lnTo>
                  <a:lnTo>
                    <a:pt x="112" y="0"/>
                  </a:lnTo>
                  <a:lnTo>
                    <a:pt x="112" y="89"/>
                  </a:lnTo>
                  <a:lnTo>
                    <a:pt x="149" y="89"/>
                  </a:lnTo>
                  <a:lnTo>
                    <a:pt x="74" y="162"/>
                  </a:lnTo>
                  <a:lnTo>
                    <a:pt x="0" y="89"/>
                  </a:lnTo>
                  <a:close/>
                </a:path>
              </a:pathLst>
            </a:custGeom>
            <a:solidFill>
              <a:srgbClr val="FF00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477" name="Freeform 149"/>
            <p:cNvSpPr>
              <a:spLocks noEditPoints="1"/>
            </p:cNvSpPr>
            <p:nvPr/>
          </p:nvSpPr>
          <p:spPr bwMode="auto">
            <a:xfrm>
              <a:off x="3008" y="2089"/>
              <a:ext cx="163" cy="169"/>
            </a:xfrm>
            <a:custGeom>
              <a:avLst/>
              <a:gdLst/>
              <a:ahLst/>
              <a:cxnLst>
                <a:cxn ang="0">
                  <a:pos x="0" y="89"/>
                </a:cxn>
                <a:cxn ang="0">
                  <a:pos x="44" y="89"/>
                </a:cxn>
                <a:cxn ang="0">
                  <a:pos x="41" y="92"/>
                </a:cxn>
                <a:cxn ang="0">
                  <a:pos x="41" y="0"/>
                </a:cxn>
                <a:cxn ang="0">
                  <a:pos x="121" y="0"/>
                </a:cxn>
                <a:cxn ang="0">
                  <a:pos x="121" y="92"/>
                </a:cxn>
                <a:cxn ang="0">
                  <a:pos x="119" y="89"/>
                </a:cxn>
                <a:cxn ang="0">
                  <a:pos x="163" y="89"/>
                </a:cxn>
                <a:cxn ang="0">
                  <a:pos x="81" y="169"/>
                </a:cxn>
                <a:cxn ang="0">
                  <a:pos x="0" y="89"/>
                </a:cxn>
                <a:cxn ang="0">
                  <a:pos x="83" y="163"/>
                </a:cxn>
                <a:cxn ang="0">
                  <a:pos x="79" y="163"/>
                </a:cxn>
                <a:cxn ang="0">
                  <a:pos x="154" y="90"/>
                </a:cxn>
                <a:cxn ang="0">
                  <a:pos x="156" y="95"/>
                </a:cxn>
                <a:cxn ang="0">
                  <a:pos x="116" y="95"/>
                </a:cxn>
                <a:cxn ang="0">
                  <a:pos x="116" y="3"/>
                </a:cxn>
                <a:cxn ang="0">
                  <a:pos x="119" y="6"/>
                </a:cxn>
                <a:cxn ang="0">
                  <a:pos x="44" y="6"/>
                </a:cxn>
                <a:cxn ang="0">
                  <a:pos x="47" y="3"/>
                </a:cxn>
                <a:cxn ang="0">
                  <a:pos x="47" y="95"/>
                </a:cxn>
                <a:cxn ang="0">
                  <a:pos x="7" y="95"/>
                </a:cxn>
                <a:cxn ang="0">
                  <a:pos x="9" y="90"/>
                </a:cxn>
                <a:cxn ang="0">
                  <a:pos x="83" y="163"/>
                </a:cxn>
              </a:cxnLst>
              <a:rect l="0" t="0" r="r" b="b"/>
              <a:pathLst>
                <a:path w="163" h="169">
                  <a:moveTo>
                    <a:pt x="0" y="89"/>
                  </a:moveTo>
                  <a:lnTo>
                    <a:pt x="44" y="89"/>
                  </a:lnTo>
                  <a:lnTo>
                    <a:pt x="41" y="92"/>
                  </a:lnTo>
                  <a:lnTo>
                    <a:pt x="41" y="0"/>
                  </a:lnTo>
                  <a:lnTo>
                    <a:pt x="121" y="0"/>
                  </a:lnTo>
                  <a:lnTo>
                    <a:pt x="121" y="92"/>
                  </a:lnTo>
                  <a:lnTo>
                    <a:pt x="119" y="89"/>
                  </a:lnTo>
                  <a:lnTo>
                    <a:pt x="163" y="89"/>
                  </a:lnTo>
                  <a:lnTo>
                    <a:pt x="81" y="169"/>
                  </a:lnTo>
                  <a:lnTo>
                    <a:pt x="0" y="89"/>
                  </a:lnTo>
                  <a:close/>
                  <a:moveTo>
                    <a:pt x="83" y="163"/>
                  </a:moveTo>
                  <a:lnTo>
                    <a:pt x="79" y="163"/>
                  </a:lnTo>
                  <a:lnTo>
                    <a:pt x="154" y="90"/>
                  </a:lnTo>
                  <a:lnTo>
                    <a:pt x="156" y="95"/>
                  </a:lnTo>
                  <a:lnTo>
                    <a:pt x="116" y="95"/>
                  </a:lnTo>
                  <a:lnTo>
                    <a:pt x="116" y="3"/>
                  </a:lnTo>
                  <a:lnTo>
                    <a:pt x="119" y="6"/>
                  </a:lnTo>
                  <a:lnTo>
                    <a:pt x="44" y="6"/>
                  </a:lnTo>
                  <a:lnTo>
                    <a:pt x="47" y="3"/>
                  </a:lnTo>
                  <a:lnTo>
                    <a:pt x="47" y="95"/>
                  </a:lnTo>
                  <a:lnTo>
                    <a:pt x="7" y="95"/>
                  </a:lnTo>
                  <a:lnTo>
                    <a:pt x="9" y="90"/>
                  </a:lnTo>
                  <a:lnTo>
                    <a:pt x="83" y="163"/>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96258" name="Picture 2" descr="http://ts1.mm.bing.net/th?id=H.5036236920786160&amp;pid=15.1"/>
          <p:cNvPicPr>
            <a:picLocks noChangeAspect="1" noChangeArrowheads="1"/>
          </p:cNvPicPr>
          <p:nvPr/>
        </p:nvPicPr>
        <p:blipFill>
          <a:blip r:embed="rId3" cstate="print"/>
          <a:srcRect/>
          <a:stretch>
            <a:fillRect/>
          </a:stretch>
        </p:blipFill>
        <p:spPr bwMode="auto">
          <a:xfrm>
            <a:off x="6546273" y="4962524"/>
            <a:ext cx="2597727" cy="1895476"/>
          </a:xfrm>
          <a:prstGeom prst="rect">
            <a:avLst/>
          </a:prstGeom>
          <a:noFill/>
        </p:spPr>
      </p:pic>
    </p:spTree>
  </p:cSld>
  <p:clrMapOvr>
    <a:masterClrMapping/>
  </p:clrMapOvr>
  <p:transition spd="slow">
    <p:wedge/>
  </p:transition>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454727" y="1295401"/>
            <a:ext cx="6719455" cy="3139321"/>
          </a:xfrm>
          <a:prstGeom prst="rect">
            <a:avLst/>
          </a:prstGeom>
          <a:solidFill>
            <a:schemeClr val="tx1"/>
          </a:solidFill>
          <a:ln w="76200">
            <a:solidFill>
              <a:schemeClr val="accent2">
                <a:lumMod val="50000"/>
              </a:schemeClr>
            </a:solidFill>
            <a:prstDash val="sysDash"/>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algn="ctr"/>
            <a:endParaRPr lang="en-US" sz="1600" dirty="0">
              <a:solidFill>
                <a:schemeClr val="bg1"/>
              </a:solidFill>
              <a:effectLst>
                <a:glow rad="101600">
                  <a:schemeClr val="accent2">
                    <a:satMod val="175000"/>
                    <a:alpha val="40000"/>
                  </a:schemeClr>
                </a:glow>
              </a:effectLst>
              <a:latin typeface="Times New Roman" pitchFamily="18" charset="0"/>
              <a:cs typeface="Times New Roman" pitchFamily="18" charset="0"/>
            </a:endParaRPr>
          </a:p>
          <a:p>
            <a:pPr algn="ctr"/>
            <a:r>
              <a:rPr lang="en-US" sz="5400" dirty="0">
                <a:solidFill>
                  <a:schemeClr val="bg1"/>
                </a:solidFill>
                <a:effectLst>
                  <a:glow rad="101600">
                    <a:schemeClr val="accent2">
                      <a:satMod val="175000"/>
                      <a:alpha val="40000"/>
                    </a:schemeClr>
                  </a:glow>
                </a:effectLst>
                <a:latin typeface="Times New Roman" pitchFamily="18" charset="0"/>
                <a:cs typeface="Times New Roman" pitchFamily="18" charset="0"/>
              </a:rPr>
              <a:t>Suggestions</a:t>
            </a:r>
          </a:p>
          <a:p>
            <a:pPr algn="ctr"/>
            <a:r>
              <a:rPr lang="en-US" sz="5400" dirty="0">
                <a:solidFill>
                  <a:schemeClr val="bg1"/>
                </a:solidFill>
                <a:effectLst>
                  <a:glow rad="101600">
                    <a:schemeClr val="accent2">
                      <a:satMod val="175000"/>
                      <a:alpha val="40000"/>
                    </a:schemeClr>
                  </a:glow>
                </a:effectLst>
                <a:latin typeface="Times New Roman" pitchFamily="18" charset="0"/>
                <a:cs typeface="Times New Roman" pitchFamily="18" charset="0"/>
              </a:rPr>
              <a:t>&amp;</a:t>
            </a:r>
          </a:p>
          <a:p>
            <a:pPr algn="ctr"/>
            <a:r>
              <a:rPr lang="en-US" sz="5400" dirty="0">
                <a:solidFill>
                  <a:schemeClr val="bg1"/>
                </a:solidFill>
                <a:effectLst>
                  <a:glow rad="101600">
                    <a:schemeClr val="accent2">
                      <a:satMod val="175000"/>
                      <a:alpha val="40000"/>
                    </a:schemeClr>
                  </a:glow>
                </a:effectLst>
                <a:latin typeface="Times New Roman" pitchFamily="18" charset="0"/>
                <a:cs typeface="Times New Roman" pitchFamily="18" charset="0"/>
              </a:rPr>
              <a:t>Policy Implications</a:t>
            </a:r>
          </a:p>
          <a:p>
            <a:pPr algn="ctr"/>
            <a:endParaRPr lang="en-US" dirty="0">
              <a:solidFill>
                <a:schemeClr val="bg1"/>
              </a:solidFill>
              <a:effectLst>
                <a:glow rad="101600">
                  <a:schemeClr val="accent2">
                    <a:satMod val="175000"/>
                    <a:alpha val="40000"/>
                  </a:schemeClr>
                </a:glow>
              </a:effectLst>
              <a:latin typeface="Times New Roman" pitchFamily="18" charset="0"/>
              <a:cs typeface="Times New Roman" pitchFamily="18" charset="0"/>
            </a:endParaRPr>
          </a:p>
        </p:txBody>
      </p:sp>
      <p:pic>
        <p:nvPicPr>
          <p:cNvPr id="5" name="Picture 2" descr="http://1.bp.blogspot.com/_S-6RkogBLCs/TI0e6hSTyvI/AAAAAAAAOHw/h_Ev8PwkyKo/s1600/Suggestions.gif"/>
          <p:cNvPicPr>
            <a:picLocks noChangeAspect="1" noChangeArrowheads="1"/>
          </p:cNvPicPr>
          <p:nvPr/>
        </p:nvPicPr>
        <p:blipFill>
          <a:blip r:embed="rId2" cstate="print"/>
          <a:srcRect/>
          <a:stretch>
            <a:fillRect/>
          </a:stretch>
        </p:blipFill>
        <p:spPr bwMode="auto">
          <a:xfrm>
            <a:off x="6373091" y="4114800"/>
            <a:ext cx="2770909" cy="2438400"/>
          </a:xfrm>
          <a:prstGeom prst="rect">
            <a:avLst/>
          </a:prstGeom>
          <a:noFill/>
        </p:spPr>
      </p:pic>
    </p:spTree>
  </p:cSld>
  <p:clrMapOvr>
    <a:masterClrMapping/>
  </p:clrMapOvr>
  <p:transition spd="slow">
    <p:newsfla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415636" y="762000"/>
            <a:ext cx="8728364"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accent2"/>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700" b="0" i="1" u="none" strike="noStrike" cap="none" normalizeH="0" baseline="0" dirty="0">
              <a:ln>
                <a:noFill/>
              </a:ln>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endParaRPr kumimoji="0" lang="en-US" b="0" i="1" u="none" strike="noStrike" cap="none" normalizeH="0" baseline="0" dirty="0">
              <a:ln>
                <a:noFill/>
              </a:ln>
              <a:effectLst/>
              <a:latin typeface="Times New Roman" pitchFamily="18" charset="0"/>
              <a:ea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endParaRPr kumimoji="0" lang="en-US" b="0" i="1" u="none" strike="noStrike" cap="none" normalizeH="0" baseline="0" dirty="0">
              <a:ln>
                <a:noFill/>
              </a:ln>
              <a:effectLst/>
              <a:latin typeface="Times New Roman" pitchFamily="18" charset="0"/>
              <a:ea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b="1" i="1" u="none" strike="noStrike" cap="none" normalizeH="0" baseline="0" dirty="0">
                <a:ln>
                  <a:noFill/>
                </a:ln>
                <a:effectLst/>
                <a:latin typeface="Times New Roman" pitchFamily="18" charset="0"/>
                <a:ea typeface="Times New Roman" pitchFamily="18" charset="0"/>
                <a:cs typeface="Times New Roman" pitchFamily="18" charset="0"/>
              </a:rPr>
              <a:t>Strengthening of the Internal Audit Department and Audit Committees.</a:t>
            </a:r>
          </a:p>
          <a:p>
            <a:pPr marL="0" marR="0" lvl="0" indent="457200" algn="l" defTabSz="914400" rtl="0" eaLnBrk="0" fontAlgn="base" latinLnBrk="0" hangingPunct="0">
              <a:lnSpc>
                <a:spcPct val="100000"/>
              </a:lnSpc>
              <a:spcBef>
                <a:spcPct val="0"/>
              </a:spcBef>
              <a:spcAft>
                <a:spcPct val="0"/>
              </a:spcAft>
              <a:buClrTx/>
              <a:buSzTx/>
              <a:buFontTx/>
              <a:buChar char="•"/>
              <a:tabLst/>
            </a:pPr>
            <a:endParaRPr kumimoji="0" lang="en-US" sz="500" b="1" i="1" u="none" strike="noStrike" cap="none" normalizeH="0" baseline="0" dirty="0">
              <a:ln>
                <a:noFill/>
              </a:ln>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b="1" i="1" u="none" strike="noStrike" cap="none" normalizeH="0" baseline="0" dirty="0">
                <a:ln>
                  <a:noFill/>
                </a:ln>
                <a:effectLst/>
                <a:latin typeface="Times New Roman" pitchFamily="18" charset="0"/>
                <a:ea typeface="Calibri" pitchFamily="34" charset="0"/>
                <a:cs typeface="Times New Roman" pitchFamily="18" charset="0"/>
              </a:rPr>
              <a:t>Regulation for Scrutiny of Auditor’s role and Provisions for Rotation.</a:t>
            </a:r>
          </a:p>
          <a:p>
            <a:pPr marL="0" marR="0" lvl="0" indent="457200" algn="l" defTabSz="914400" rtl="0" eaLnBrk="0" fontAlgn="base" latinLnBrk="0" hangingPunct="0">
              <a:lnSpc>
                <a:spcPct val="100000"/>
              </a:lnSpc>
              <a:spcBef>
                <a:spcPct val="0"/>
              </a:spcBef>
              <a:spcAft>
                <a:spcPct val="0"/>
              </a:spcAft>
              <a:buClrTx/>
              <a:buSzTx/>
              <a:buFontTx/>
              <a:buChar char="•"/>
              <a:tabLst/>
            </a:pPr>
            <a:endParaRPr kumimoji="0" lang="en-US" sz="500" b="1" i="1" u="none" strike="noStrike" cap="none" normalizeH="0" baseline="0" dirty="0">
              <a:ln>
                <a:noFill/>
              </a:ln>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b="1" i="1" u="none" strike="noStrike" cap="none" normalizeH="0" baseline="0" dirty="0">
                <a:ln>
                  <a:noFill/>
                </a:ln>
                <a:effectLst/>
                <a:latin typeface="Times New Roman" pitchFamily="18" charset="0"/>
                <a:ea typeface="Calibri" pitchFamily="34" charset="0"/>
                <a:cs typeface="Times New Roman" pitchFamily="18" charset="0"/>
              </a:rPr>
              <a:t>Implementation of Corporate Governance in Small and Medium Enterprises (SMEs).</a:t>
            </a:r>
          </a:p>
          <a:p>
            <a:pPr marL="0" marR="0" lvl="0" indent="457200" algn="l" defTabSz="914400" rtl="0" eaLnBrk="0" fontAlgn="base" latinLnBrk="0" hangingPunct="0">
              <a:lnSpc>
                <a:spcPct val="100000"/>
              </a:lnSpc>
              <a:spcBef>
                <a:spcPct val="0"/>
              </a:spcBef>
              <a:spcAft>
                <a:spcPct val="0"/>
              </a:spcAft>
              <a:buClrTx/>
              <a:buSzTx/>
              <a:buFontTx/>
              <a:buChar char="•"/>
              <a:tabLst/>
            </a:pPr>
            <a:endParaRPr kumimoji="0" lang="en-US" sz="500" b="1" i="1" u="none" strike="noStrike" cap="none" normalizeH="0" baseline="0" dirty="0">
              <a:ln>
                <a:noFill/>
              </a:ln>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b="1" i="1" u="none" strike="noStrike" cap="none" normalizeH="0" baseline="0" dirty="0">
                <a:ln>
                  <a:noFill/>
                </a:ln>
                <a:effectLst/>
                <a:latin typeface="Times New Roman" pitchFamily="18" charset="0"/>
                <a:ea typeface="Calibri" pitchFamily="34" charset="0"/>
                <a:cs typeface="Times New Roman" pitchFamily="18" charset="0"/>
              </a:rPr>
              <a:t>Adoption of  International Financial Reporting Standards (IFRS).</a:t>
            </a:r>
          </a:p>
          <a:p>
            <a:pPr marL="0" marR="0" lvl="0" indent="457200" algn="l" defTabSz="914400" rtl="0" eaLnBrk="0" fontAlgn="base" latinLnBrk="0" hangingPunct="0">
              <a:lnSpc>
                <a:spcPct val="100000"/>
              </a:lnSpc>
              <a:spcBef>
                <a:spcPct val="0"/>
              </a:spcBef>
              <a:spcAft>
                <a:spcPct val="0"/>
              </a:spcAft>
              <a:buClrTx/>
              <a:buSzTx/>
              <a:buFontTx/>
              <a:buChar char="•"/>
              <a:tabLst/>
            </a:pPr>
            <a:endParaRPr kumimoji="0" lang="en-US" sz="500" b="1" i="1" u="none" strike="noStrike" cap="none" normalizeH="0" baseline="0" dirty="0">
              <a:ln>
                <a:noFill/>
              </a:ln>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b="1" i="1" u="none" strike="noStrike" cap="none" normalizeH="0" baseline="0" dirty="0">
                <a:ln>
                  <a:noFill/>
                </a:ln>
                <a:effectLst/>
                <a:latin typeface="Times New Roman" pitchFamily="18" charset="0"/>
                <a:ea typeface="Calibri" pitchFamily="34" charset="0"/>
                <a:cs typeface="Times New Roman" pitchFamily="18" charset="0"/>
              </a:rPr>
              <a:t>Conducting of Due Diligence by Banks and Financial Institutions .</a:t>
            </a:r>
          </a:p>
          <a:p>
            <a:pPr marL="0" marR="0" lvl="0" indent="457200" algn="l" defTabSz="914400" rtl="0" eaLnBrk="0" fontAlgn="base" latinLnBrk="0" hangingPunct="0">
              <a:lnSpc>
                <a:spcPct val="100000"/>
              </a:lnSpc>
              <a:spcBef>
                <a:spcPct val="0"/>
              </a:spcBef>
              <a:spcAft>
                <a:spcPct val="0"/>
              </a:spcAft>
              <a:buClrTx/>
              <a:buSzTx/>
              <a:buFontTx/>
              <a:buChar char="•"/>
              <a:tabLst/>
            </a:pPr>
            <a:endParaRPr kumimoji="0" lang="en-US" sz="500" b="1" i="1" u="none" strike="noStrike" cap="none" normalizeH="0" baseline="0" dirty="0">
              <a:ln>
                <a:noFill/>
              </a:ln>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b="1" i="1" u="none" strike="noStrike" cap="none" normalizeH="0" baseline="0" dirty="0">
                <a:ln>
                  <a:noFill/>
                </a:ln>
                <a:effectLst/>
                <a:latin typeface="Times New Roman" pitchFamily="18" charset="0"/>
                <a:ea typeface="Calibri" pitchFamily="34" charset="0"/>
                <a:cs typeface="Times New Roman" pitchFamily="18" charset="0"/>
              </a:rPr>
              <a:t>Appointment of Independent Professionals by Shareholders and Fixing of their   </a:t>
            </a:r>
          </a:p>
          <a:p>
            <a:pPr marL="0" marR="0" lvl="0" indent="457200" algn="l" defTabSz="914400" rtl="0" eaLnBrk="0" fontAlgn="base" latinLnBrk="0" hangingPunct="0">
              <a:lnSpc>
                <a:spcPct val="100000"/>
              </a:lnSpc>
              <a:spcBef>
                <a:spcPct val="0"/>
              </a:spcBef>
              <a:spcAft>
                <a:spcPct val="0"/>
              </a:spcAft>
              <a:buClrTx/>
              <a:buSzTx/>
              <a:tabLst/>
            </a:pPr>
            <a:r>
              <a:rPr kumimoji="0" lang="en-US" b="1" i="1" u="none" strike="noStrike" cap="none" normalizeH="0" baseline="0" dirty="0">
                <a:ln>
                  <a:noFill/>
                </a:ln>
                <a:effectLst/>
                <a:latin typeface="Times New Roman" pitchFamily="18" charset="0"/>
                <a:ea typeface="Calibri" pitchFamily="34" charset="0"/>
                <a:cs typeface="Times New Roman" pitchFamily="18" charset="0"/>
              </a:rPr>
              <a:t>Responsibility.</a:t>
            </a:r>
          </a:p>
          <a:p>
            <a:pPr marL="0" marR="0" lvl="0" indent="457200" algn="l" defTabSz="914400" rtl="0" eaLnBrk="0" fontAlgn="base" latinLnBrk="0" hangingPunct="0">
              <a:lnSpc>
                <a:spcPct val="100000"/>
              </a:lnSpc>
              <a:spcBef>
                <a:spcPct val="0"/>
              </a:spcBef>
              <a:spcAft>
                <a:spcPct val="0"/>
              </a:spcAft>
              <a:buClrTx/>
              <a:buSzTx/>
              <a:buFontTx/>
              <a:buChar char="•"/>
              <a:tabLst/>
            </a:pPr>
            <a:endParaRPr kumimoji="0" lang="en-US" sz="500" b="1" i="1" u="none" strike="noStrike" cap="none" normalizeH="0" baseline="0" dirty="0">
              <a:ln>
                <a:noFill/>
              </a:ln>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b="1" i="1" u="none" strike="noStrike" cap="none" normalizeH="0" baseline="0" dirty="0">
                <a:ln>
                  <a:noFill/>
                </a:ln>
                <a:effectLst/>
                <a:latin typeface="Times New Roman" pitchFamily="18" charset="0"/>
                <a:ea typeface="Calibri" pitchFamily="34" charset="0"/>
                <a:cs typeface="Times New Roman" pitchFamily="18" charset="0"/>
              </a:rPr>
              <a:t>Setting up of Corporate Offence Wing with Criminal Powers.</a:t>
            </a:r>
          </a:p>
          <a:p>
            <a:pPr marL="0" marR="0" lvl="0" indent="457200" algn="l" defTabSz="914400" rtl="0" eaLnBrk="0" fontAlgn="base" latinLnBrk="0" hangingPunct="0">
              <a:lnSpc>
                <a:spcPct val="100000"/>
              </a:lnSpc>
              <a:spcBef>
                <a:spcPct val="0"/>
              </a:spcBef>
              <a:spcAft>
                <a:spcPct val="0"/>
              </a:spcAft>
              <a:buClrTx/>
              <a:buSzTx/>
              <a:buFontTx/>
              <a:buChar char="•"/>
              <a:tabLst/>
            </a:pPr>
            <a:endParaRPr kumimoji="0" lang="en-US" sz="500" b="1" i="1" u="none" strike="noStrike" cap="none" normalizeH="0" baseline="0" dirty="0">
              <a:ln>
                <a:noFill/>
              </a:ln>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b="1" i="1" u="none" strike="noStrike" cap="none" normalizeH="0" baseline="0" dirty="0">
                <a:ln>
                  <a:noFill/>
                </a:ln>
                <a:effectLst/>
                <a:latin typeface="Times New Roman" pitchFamily="18" charset="0"/>
                <a:ea typeface="Calibri" pitchFamily="34" charset="0"/>
                <a:cs typeface="Times New Roman" pitchFamily="18" charset="0"/>
              </a:rPr>
              <a:t>Provisions for Approval of Related-Party Transactions by Specific Committee.</a:t>
            </a:r>
          </a:p>
          <a:p>
            <a:pPr marL="0" marR="0" lvl="0" indent="457200" algn="l" defTabSz="914400" rtl="0" eaLnBrk="0" fontAlgn="base" latinLnBrk="0" hangingPunct="0">
              <a:lnSpc>
                <a:spcPct val="100000"/>
              </a:lnSpc>
              <a:spcBef>
                <a:spcPct val="0"/>
              </a:spcBef>
              <a:spcAft>
                <a:spcPct val="0"/>
              </a:spcAft>
              <a:buClrTx/>
              <a:buSzTx/>
              <a:buFontTx/>
              <a:buChar char="•"/>
              <a:tabLst/>
            </a:pPr>
            <a:endParaRPr kumimoji="0" lang="en-US" sz="500" b="1" i="1" u="none" strike="noStrike" cap="none" normalizeH="0" baseline="0" dirty="0">
              <a:ln>
                <a:noFill/>
              </a:ln>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b="1" i="1" u="none" strike="noStrike" cap="none" normalizeH="0" baseline="0" dirty="0">
                <a:ln>
                  <a:noFill/>
                </a:ln>
                <a:effectLst/>
                <a:latin typeface="Times New Roman" pitchFamily="18" charset="0"/>
                <a:ea typeface="Calibri" pitchFamily="34" charset="0"/>
                <a:cs typeface="Times New Roman" pitchFamily="18" charset="0"/>
              </a:rPr>
              <a:t>Publication of Fraud Prevention Policy.</a:t>
            </a:r>
          </a:p>
          <a:p>
            <a:pPr marL="0" marR="0" lvl="0" indent="457200" algn="l" defTabSz="914400" rtl="0" eaLnBrk="0" fontAlgn="base" latinLnBrk="0" hangingPunct="0">
              <a:lnSpc>
                <a:spcPct val="100000"/>
              </a:lnSpc>
              <a:spcBef>
                <a:spcPct val="0"/>
              </a:spcBef>
              <a:spcAft>
                <a:spcPct val="0"/>
              </a:spcAft>
              <a:buClrTx/>
              <a:buSzTx/>
              <a:buFontTx/>
              <a:buChar char="•"/>
              <a:tabLst/>
            </a:pPr>
            <a:endParaRPr kumimoji="0" lang="en-US" sz="500" b="1" i="1" u="none" strike="noStrike" cap="none" normalizeH="0" baseline="0" dirty="0">
              <a:ln>
                <a:noFill/>
              </a:ln>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b="1" i="1" u="none" strike="noStrike" cap="none" normalizeH="0" baseline="0" dirty="0">
                <a:ln>
                  <a:noFill/>
                </a:ln>
                <a:effectLst/>
                <a:latin typeface="Times New Roman" pitchFamily="18" charset="0"/>
                <a:ea typeface="Calibri" pitchFamily="34" charset="0"/>
                <a:cs typeface="Times New Roman" pitchFamily="18" charset="0"/>
              </a:rPr>
              <a:t>Recognition to Companies for Improved Corporate Governance.</a:t>
            </a:r>
          </a:p>
          <a:p>
            <a:pPr marL="0" marR="0" lvl="0" indent="457200" algn="l" defTabSz="914400" rtl="0" eaLnBrk="0" fontAlgn="base" latinLnBrk="0" hangingPunct="0">
              <a:lnSpc>
                <a:spcPct val="100000"/>
              </a:lnSpc>
              <a:spcBef>
                <a:spcPct val="0"/>
              </a:spcBef>
              <a:spcAft>
                <a:spcPct val="0"/>
              </a:spcAft>
              <a:buClrTx/>
              <a:buSzTx/>
              <a:buFontTx/>
              <a:buChar char="•"/>
              <a:tabLst/>
            </a:pPr>
            <a:endParaRPr kumimoji="0" lang="en-US" sz="500" b="1" i="1" u="none" strike="noStrike" cap="none" normalizeH="0" baseline="0" dirty="0">
              <a:ln>
                <a:noFill/>
              </a:ln>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b="1" i="1" u="none" strike="noStrike" cap="none" normalizeH="0" baseline="0" dirty="0">
                <a:ln>
                  <a:noFill/>
                </a:ln>
                <a:effectLst/>
                <a:latin typeface="Times New Roman" pitchFamily="18" charset="0"/>
                <a:ea typeface="Calibri" pitchFamily="34" charset="0"/>
                <a:cs typeface="Times New Roman" pitchFamily="18" charset="0"/>
              </a:rPr>
              <a:t>Co-ordination among Different Regulatory Authorities.</a:t>
            </a:r>
          </a:p>
          <a:p>
            <a:pPr marL="0" marR="0" lvl="0" indent="457200" algn="l" defTabSz="914400" rtl="0" eaLnBrk="0" fontAlgn="base" latinLnBrk="0" hangingPunct="0">
              <a:lnSpc>
                <a:spcPct val="100000"/>
              </a:lnSpc>
              <a:spcBef>
                <a:spcPct val="0"/>
              </a:spcBef>
              <a:spcAft>
                <a:spcPct val="0"/>
              </a:spcAft>
              <a:buClrTx/>
              <a:buSzTx/>
              <a:buFontTx/>
              <a:buChar char="•"/>
              <a:tabLst/>
            </a:pPr>
            <a:endParaRPr kumimoji="0" lang="en-US" sz="500" b="1" i="1" u="none" strike="noStrike" cap="none" normalizeH="0" baseline="0" dirty="0">
              <a:ln>
                <a:noFill/>
              </a:ln>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b="1" i="1" u="none" strike="noStrike" cap="none" normalizeH="0" baseline="0" dirty="0">
                <a:ln>
                  <a:noFill/>
                </a:ln>
                <a:effectLst/>
                <a:latin typeface="Times New Roman" pitchFamily="18" charset="0"/>
                <a:ea typeface="Calibri" pitchFamily="34" charset="0"/>
                <a:cs typeface="Times New Roman" pitchFamily="18" charset="0"/>
              </a:rPr>
              <a:t>Vesting the SEBI  with Powers to Punish.</a:t>
            </a:r>
            <a:endParaRPr kumimoji="0" lang="en-US" sz="1800" b="1" i="0" u="none" strike="noStrike" cap="none" normalizeH="0" baseline="0" dirty="0">
              <a:ln>
                <a:noFill/>
              </a:ln>
              <a:effectLst/>
              <a:latin typeface="Arial" pitchFamily="34" charset="0"/>
            </a:endParaRPr>
          </a:p>
        </p:txBody>
      </p:sp>
      <p:pic>
        <p:nvPicPr>
          <p:cNvPr id="7" name="Picture 2" descr="http://www.cornitos.in/website/wp-content/uploads/2012/03/suggestionbox.jpg"/>
          <p:cNvPicPr>
            <a:picLocks noChangeAspect="1" noChangeArrowheads="1"/>
          </p:cNvPicPr>
          <p:nvPr/>
        </p:nvPicPr>
        <p:blipFill>
          <a:blip r:embed="rId3"/>
          <a:srcRect/>
          <a:stretch>
            <a:fillRect/>
          </a:stretch>
        </p:blipFill>
        <p:spPr bwMode="auto">
          <a:xfrm>
            <a:off x="3255818" y="152400"/>
            <a:ext cx="2286000" cy="1676399"/>
          </a:xfrm>
          <a:prstGeom prst="rect">
            <a:avLst/>
          </a:prstGeom>
          <a:noFill/>
        </p:spPr>
      </p:pic>
    </p:spTree>
  </p:cSld>
  <p:clrMapOvr>
    <a:masterClrMapping/>
  </p:clrMapOvr>
  <p:transition spd="slow">
    <p:blinds/>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pic>
        <p:nvPicPr>
          <p:cNvPr id="10" name="Picture 9" descr="http://ts4.mm.bing.net/th?id=H.4903608385864683&amp;pid=15.1"/>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1" name="Title 1"/>
          <p:cNvSpPr txBox="1">
            <a:spLocks/>
          </p:cNvSpPr>
          <p:nvPr/>
        </p:nvSpPr>
        <p:spPr>
          <a:xfrm>
            <a:off x="796637" y="3124200"/>
            <a:ext cx="7931727" cy="3048000"/>
          </a:xfrm>
          <a:prstGeom prst="rect">
            <a:avLst/>
          </a:prstGeom>
          <a:effectLst/>
        </p:spPr>
        <p:txBody>
          <a:bodyPr vert="horz" lIns="91414" tIns="45706" rIns="91414" bIns="45706" rtlCol="0" anchor="ctr">
            <a:normAutofit/>
            <a:scene3d>
              <a:camera prst="orthographicFront"/>
              <a:lightRig rig="soft" dir="t"/>
            </a:scene3d>
            <a:sp3d prstMaterial="softEdge">
              <a:bevelT w="25400" h="254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onotype Corsiva" pitchFamily="66" charset="0"/>
                <a:ea typeface="+mj-ea"/>
                <a:cs typeface="+mj-cs"/>
              </a:rPr>
              <a:t>                              </a:t>
            </a:r>
            <a:br>
              <a:rPr kumimoji="0" lang="en-US" sz="41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onotype Corsiva" pitchFamily="66" charset="0"/>
                <a:ea typeface="+mj-ea"/>
                <a:cs typeface="+mj-cs"/>
              </a:rPr>
            </a:br>
            <a:r>
              <a:rPr kumimoji="0" lang="en-US" sz="41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onotype Corsiva" pitchFamily="66" charset="0"/>
                <a:ea typeface="+mj-ea"/>
                <a:cs typeface="+mj-cs"/>
              </a:rPr>
              <a:t>						 </a:t>
            </a:r>
            <a:br>
              <a:rPr kumimoji="0" lang="en-US" sz="41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onotype Corsiva" pitchFamily="66" charset="0"/>
                <a:ea typeface="+mj-ea"/>
                <a:cs typeface="+mj-cs"/>
              </a:rPr>
            </a:br>
            <a:r>
              <a:rPr kumimoji="0" lang="en-US" sz="4100" b="1" i="0" u="none"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onotype Corsiva" pitchFamily="66" charset="0"/>
                <a:ea typeface="+mj-ea"/>
                <a:cs typeface="+mj-cs"/>
              </a:rPr>
              <a:t>                                                               </a:t>
            </a:r>
            <a:br>
              <a:rPr kumimoji="0" lang="en-US" sz="4100" b="1" i="0" u="sng" strike="noStrike" kern="1200" cap="none" spc="0" normalizeH="0" baseline="0" noProof="0">
                <a:ln>
                  <a:noFill/>
                </a:ln>
                <a:solidFill>
                  <a:schemeClr val="tx1"/>
                </a:solidFill>
                <a:effectLst>
                  <a:outerShdw blurRad="31750" dist="25400" dir="5400000" algn="tl" rotWithShape="0">
                    <a:srgbClr val="000000">
                      <a:alpha val="25000"/>
                    </a:srgbClr>
                  </a:outerShdw>
                </a:effectLst>
                <a:uLnTx/>
                <a:uFillTx/>
                <a:latin typeface="Monotype Corsiva" pitchFamily="66" charset="0"/>
                <a:ea typeface="+mj-ea"/>
                <a:cs typeface="+mj-cs"/>
              </a:rPr>
            </a:br>
            <a:endParaRPr kumimoji="0" lang="en-US" sz="4100" b="1" i="0" u="sng"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Monotype Corsiva" pitchFamily="66" charset="0"/>
              <a:ea typeface="+mj-ea"/>
              <a:cs typeface="+mj-cs"/>
            </a:endParaRPr>
          </a:p>
        </p:txBody>
      </p:sp>
      <p:pic>
        <p:nvPicPr>
          <p:cNvPr id="12" name="Picture 11" descr="images.jpg"/>
          <p:cNvPicPr>
            <a:picLocks noChangeAspect="1"/>
          </p:cNvPicPr>
          <p:nvPr/>
        </p:nvPicPr>
        <p:blipFill>
          <a:blip r:embed="rId3" cstate="print"/>
          <a:stretch>
            <a:fillRect/>
          </a:stretch>
        </p:blipFill>
        <p:spPr>
          <a:xfrm>
            <a:off x="1524000" y="381001"/>
            <a:ext cx="6781800" cy="2580215"/>
          </a:xfrm>
          <a:prstGeom prst="rect">
            <a:avLst/>
          </a:prstGeom>
        </p:spPr>
      </p:pic>
      <p:sp>
        <p:nvSpPr>
          <p:cNvPr id="14" name="TextBox 13"/>
          <p:cNvSpPr txBox="1"/>
          <p:nvPr/>
        </p:nvSpPr>
        <p:spPr>
          <a:xfrm>
            <a:off x="2008909" y="4419601"/>
            <a:ext cx="1797287" cy="861774"/>
          </a:xfrm>
          <a:prstGeom prst="rect">
            <a:avLst/>
          </a:prstGeom>
          <a:noFill/>
        </p:spPr>
        <p:txBody>
          <a:bodyPr wrap="none" rtlCol="0">
            <a:spAutoFit/>
          </a:bodyPr>
          <a:lstStyle/>
          <a:p>
            <a:r>
              <a:rPr lang="en-US" b="1" i="1" dirty="0">
                <a:latin typeface="Times New Roman" pitchFamily="18" charset="0"/>
                <a:cs typeface="Times New Roman" pitchFamily="18" charset="0"/>
              </a:rPr>
              <a:t>9810079134- 35</a:t>
            </a:r>
            <a:br>
              <a:rPr lang="en-US" sz="1600" i="1" dirty="0">
                <a:latin typeface="Times New Roman" pitchFamily="18" charset="0"/>
                <a:cs typeface="Times New Roman" pitchFamily="18" charset="0"/>
              </a:rPr>
            </a:br>
            <a:r>
              <a:rPr lang="en-US" sz="1400" i="1" dirty="0">
                <a:latin typeface="Times New Roman" pitchFamily="18" charset="0"/>
                <a:cs typeface="Times New Roman" pitchFamily="18" charset="0"/>
              </a:rPr>
              <a:t>lasiya.inc@gmail.com</a:t>
            </a:r>
            <a:br>
              <a:rPr lang="en-US" sz="1400" i="1" dirty="0">
                <a:latin typeface="Times New Roman" pitchFamily="18" charset="0"/>
                <a:cs typeface="Times New Roman" pitchFamily="18" charset="0"/>
              </a:rPr>
            </a:br>
            <a:endParaRPr lang="en-US" dirty="0"/>
          </a:p>
        </p:txBody>
      </p:sp>
      <p:sp>
        <p:nvSpPr>
          <p:cNvPr id="15" name="TextBox 14"/>
          <p:cNvSpPr txBox="1"/>
          <p:nvPr/>
        </p:nvSpPr>
        <p:spPr>
          <a:xfrm>
            <a:off x="4267200" y="3733800"/>
            <a:ext cx="4517501" cy="1631216"/>
          </a:xfrm>
          <a:prstGeom prst="rect">
            <a:avLst/>
          </a:prstGeom>
          <a:noFill/>
        </p:spPr>
        <p:txBody>
          <a:bodyPr wrap="square" rtlCol="0">
            <a:spAutoFit/>
          </a:bodyPr>
          <a:lstStyle/>
          <a:p>
            <a:pPr algn="r"/>
            <a:r>
              <a:rPr lang="en-US" sz="2800" b="1" dirty="0">
                <a:effectLst>
                  <a:outerShdw blurRad="50800" dist="38100" algn="tr" rotWithShape="0">
                    <a:prstClr val="black">
                      <a:alpha val="40000"/>
                    </a:prstClr>
                  </a:outerShdw>
                </a:effectLst>
                <a:latin typeface="Monotype Corsiva" pitchFamily="66" charset="0"/>
              </a:rPr>
              <a:t>Dr. Sanjeev Gupta</a:t>
            </a:r>
            <a:r>
              <a:rPr lang="en-US" dirty="0">
                <a:latin typeface="Monotype Corsiva" pitchFamily="66" charset="0"/>
              </a:rPr>
              <a:t> </a:t>
            </a:r>
          </a:p>
          <a:p>
            <a:pPr algn="r"/>
            <a:r>
              <a:rPr lang="en-US" sz="1200" i="1" dirty="0" err="1">
                <a:effectLst>
                  <a:outerShdw blurRad="50800" dist="38100" algn="tr" rotWithShape="0">
                    <a:prstClr val="black">
                      <a:alpha val="40000"/>
                    </a:prstClr>
                  </a:outerShdw>
                </a:effectLst>
                <a:latin typeface="Times New Roman" pitchFamily="18" charset="0"/>
                <a:cs typeface="Times New Roman" pitchFamily="18" charset="0"/>
              </a:rPr>
              <a:t>M.Com</a:t>
            </a:r>
            <a:r>
              <a:rPr lang="en-US" sz="1200" i="1" dirty="0">
                <a:effectLst>
                  <a:outerShdw blurRad="50800" dist="38100" algn="tr" rotWithShape="0">
                    <a:prstClr val="black">
                      <a:alpha val="40000"/>
                    </a:prstClr>
                  </a:outerShdw>
                </a:effectLst>
                <a:latin typeface="Times New Roman" pitchFamily="18" charset="0"/>
                <a:cs typeface="Times New Roman" pitchFamily="18" charset="0"/>
              </a:rPr>
              <a:t>., FCS, LL.B, MIMA, </a:t>
            </a:r>
            <a:r>
              <a:rPr lang="en-US" sz="1200" i="1" dirty="0" err="1">
                <a:effectLst>
                  <a:outerShdw blurRad="50800" dist="38100" algn="tr" rotWithShape="0">
                    <a:prstClr val="black">
                      <a:alpha val="40000"/>
                    </a:prstClr>
                  </a:outerShdw>
                </a:effectLst>
                <a:latin typeface="Times New Roman" pitchFamily="18" charset="0"/>
                <a:cs typeface="Times New Roman" pitchFamily="18" charset="0"/>
              </a:rPr>
              <a:t>Ph.D</a:t>
            </a:r>
            <a:br>
              <a:rPr lang="en-US" i="1" dirty="0">
                <a:effectLst>
                  <a:outerShdw blurRad="50800" dist="38100" algn="tr" rotWithShape="0">
                    <a:prstClr val="black">
                      <a:alpha val="40000"/>
                    </a:prstClr>
                  </a:outerShdw>
                </a:effectLst>
                <a:latin typeface="Times New Roman" pitchFamily="18" charset="0"/>
                <a:cs typeface="Times New Roman" pitchFamily="18" charset="0"/>
              </a:rPr>
            </a:br>
            <a:br>
              <a:rPr lang="en-US" b="1" dirty="0">
                <a:effectLst>
                  <a:outerShdw blurRad="50800" dist="38100" algn="tr" rotWithShape="0">
                    <a:prstClr val="black">
                      <a:alpha val="40000"/>
                    </a:prstClr>
                  </a:outerShdw>
                </a:effectLst>
                <a:latin typeface="Times New Roman" pitchFamily="18" charset="0"/>
                <a:cs typeface="Times New Roman" pitchFamily="18" charset="0"/>
              </a:rPr>
            </a:br>
            <a:r>
              <a:rPr lang="en-US" sz="1400" dirty="0">
                <a:effectLst>
                  <a:outerShdw blurRad="50800" dist="38100" algn="tr" rotWithShape="0">
                    <a:prstClr val="black">
                      <a:alpha val="40000"/>
                    </a:prstClr>
                  </a:outerShdw>
                </a:effectLst>
                <a:latin typeface="Times New Roman" pitchFamily="18" charset="0"/>
                <a:cs typeface="Times New Roman" pitchFamily="18" charset="0"/>
              </a:rPr>
              <a:t>       709 A Tower B, Pearls-</a:t>
            </a:r>
            <a:r>
              <a:rPr lang="en-US" sz="1400" dirty="0" err="1">
                <a:effectLst>
                  <a:outerShdw blurRad="50800" dist="38100" algn="tr" rotWithShape="0">
                    <a:prstClr val="black">
                      <a:alpha val="40000"/>
                    </a:prstClr>
                  </a:outerShdw>
                </a:effectLst>
                <a:latin typeface="Times New Roman" pitchFamily="18" charset="0"/>
                <a:cs typeface="Times New Roman" pitchFamily="18" charset="0"/>
              </a:rPr>
              <a:t>Omaxe</a:t>
            </a:r>
            <a:r>
              <a:rPr lang="en-US" sz="1400" dirty="0">
                <a:effectLst>
                  <a:outerShdw blurRad="50800" dist="38100" algn="tr" rotWithShape="0">
                    <a:prstClr val="black">
                      <a:alpha val="40000"/>
                    </a:prstClr>
                  </a:outerShdw>
                </a:effectLst>
                <a:latin typeface="Times New Roman" pitchFamily="18" charset="0"/>
                <a:cs typeface="Times New Roman" pitchFamily="18" charset="0"/>
              </a:rPr>
              <a:t>, Netaji Subhash Place</a:t>
            </a:r>
            <a:br>
              <a:rPr lang="en-US" sz="1400" dirty="0">
                <a:effectLst>
                  <a:outerShdw blurRad="50800" dist="38100" algn="tr" rotWithShape="0">
                    <a:prstClr val="black">
                      <a:alpha val="40000"/>
                    </a:prstClr>
                  </a:outerShdw>
                </a:effectLst>
                <a:latin typeface="Times New Roman" pitchFamily="18" charset="0"/>
                <a:cs typeface="Times New Roman" pitchFamily="18" charset="0"/>
              </a:rPr>
            </a:br>
            <a:r>
              <a:rPr lang="en-US" sz="1400" dirty="0">
                <a:effectLst>
                  <a:outerShdw blurRad="50800" dist="38100" algn="tr" rotWithShape="0">
                    <a:prstClr val="black">
                      <a:alpha val="40000"/>
                    </a:prstClr>
                  </a:outerShdw>
                </a:effectLst>
                <a:latin typeface="Times New Roman" pitchFamily="18" charset="0"/>
                <a:cs typeface="Times New Roman" pitchFamily="18" charset="0"/>
              </a:rPr>
              <a:t>Pitampura, New Delhi 110034</a:t>
            </a:r>
          </a:p>
          <a:p>
            <a:pPr algn="r"/>
            <a:endParaRPr lang="en-US" sz="1400" dirty="0">
              <a:effectLst>
                <a:outerShdw blurRad="50800" dist="38100" algn="tr" rotWithShape="0">
                  <a:prstClr val="black">
                    <a:alpha val="40000"/>
                  </a:prstClr>
                </a:outerShdw>
              </a:effectLst>
              <a:latin typeface="Times New Roman" pitchFamily="18" charset="0"/>
              <a:cs typeface="Times New Roman" pitchFamily="18" charset="0"/>
            </a:endParaRPr>
          </a:p>
        </p:txBody>
      </p:sp>
      <p:pic>
        <p:nvPicPr>
          <p:cNvPr id="24" name="Picture 44"/>
          <p:cNvPicPr>
            <a:picLocks noChangeAspect="1" noChangeArrowheads="1"/>
          </p:cNvPicPr>
          <p:nvPr/>
        </p:nvPicPr>
        <p:blipFill>
          <a:blip r:embed="rId4" cstate="print"/>
          <a:srcRect/>
          <a:stretch>
            <a:fillRect/>
          </a:stretch>
        </p:blipFill>
        <p:spPr bwMode="auto">
          <a:xfrm rot="5400000">
            <a:off x="-2718955" y="2718955"/>
            <a:ext cx="6477000" cy="1039091"/>
          </a:xfrm>
          <a:prstGeom prst="rect">
            <a:avLst/>
          </a:prstGeom>
          <a:noFill/>
          <a:ln w="9525">
            <a:noFill/>
            <a:miter lim="800000"/>
            <a:headEnd/>
            <a:tailEnd/>
          </a:ln>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2355273" y="228600"/>
            <a:ext cx="4710545" cy="533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800" b="1" dirty="0">
                <a:solidFill>
                  <a:srgbClr val="C00000"/>
                </a:solidFill>
                <a:latin typeface="Monotype Corsiva" pitchFamily="66" charset="0"/>
              </a:rPr>
              <a:t>Fraud as a Civil or Criminal Wrong</a:t>
            </a:r>
            <a:endParaRPr lang="en-US" sz="2800" dirty="0">
              <a:solidFill>
                <a:srgbClr val="C00000"/>
              </a:solidFill>
              <a:latin typeface="Monotype Corsiva" pitchFamily="66" charset="0"/>
            </a:endParaRPr>
          </a:p>
        </p:txBody>
      </p:sp>
      <p:sp>
        <p:nvSpPr>
          <p:cNvPr id="129025" name="AutoShape 1"/>
          <p:cNvSpPr>
            <a:spLocks noChangeArrowheads="1"/>
          </p:cNvSpPr>
          <p:nvPr/>
        </p:nvSpPr>
        <p:spPr bwMode="auto">
          <a:xfrm flipH="1">
            <a:off x="3602181" y="2667001"/>
            <a:ext cx="1039091" cy="479425"/>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50" b="1" i="0" u="none" strike="noStrike" cap="none" normalizeH="0" baseline="0" dirty="0">
                <a:ln>
                  <a:noFill/>
                </a:ln>
                <a:solidFill>
                  <a:schemeClr val="tx1"/>
                </a:solidFill>
                <a:effectLst/>
                <a:latin typeface="Times New Roman" pitchFamily="18" charset="0"/>
              </a:rPr>
              <a:t>Committed by Employees</a:t>
            </a:r>
            <a:endParaRPr kumimoji="0" lang="en-US" sz="2400" b="0" i="0" u="none" strike="noStrike" cap="none" normalizeH="0" baseline="0" dirty="0">
              <a:ln>
                <a:noFill/>
              </a:ln>
              <a:solidFill>
                <a:schemeClr val="tx1"/>
              </a:solidFill>
              <a:effectLst/>
              <a:latin typeface="Arial" pitchFamily="34" charset="0"/>
            </a:endParaRPr>
          </a:p>
        </p:txBody>
      </p:sp>
      <p:sp>
        <p:nvSpPr>
          <p:cNvPr id="129026" name="AutoShape 2"/>
          <p:cNvSpPr>
            <a:spLocks noChangeArrowheads="1"/>
          </p:cNvSpPr>
          <p:nvPr/>
        </p:nvSpPr>
        <p:spPr bwMode="auto">
          <a:xfrm>
            <a:off x="7689273" y="2667000"/>
            <a:ext cx="969818" cy="457200"/>
          </a:xfrm>
          <a:prstGeom prst="flowChartAlternateProcess">
            <a:avLst/>
          </a:prstGeom>
          <a:gradFill rotWithShape="0">
            <a:gsLst>
              <a:gs pos="0">
                <a:srgbClr val="95B3D7"/>
              </a:gs>
              <a:gs pos="50000">
                <a:srgbClr val="4F81BD"/>
              </a:gs>
              <a:gs pos="100000">
                <a:srgbClr val="95B3D7"/>
              </a:gs>
            </a:gsLst>
            <a:lin ang="5400000" scaled="1"/>
          </a:gradFill>
          <a:ln w="12700">
            <a:solidFill>
              <a:srgbClr val="4F81BD"/>
            </a:solidFill>
            <a:miter lim="800000"/>
            <a:headEnd/>
            <a:tailEnd/>
          </a:ln>
          <a:effectLst>
            <a:outerShdw dist="28398" dir="3806097" algn="ctr" rotWithShape="0">
              <a:srgbClr val="243F6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50" b="1" i="0" u="none" strike="noStrike" cap="none" normalizeH="0" baseline="0" dirty="0">
                <a:ln>
                  <a:noFill/>
                </a:ln>
                <a:solidFill>
                  <a:schemeClr val="tx1"/>
                </a:solidFill>
                <a:effectLst/>
                <a:latin typeface="Times New Roman" pitchFamily="18" charset="0"/>
              </a:rPr>
              <a:t>Committed by Corporate </a:t>
            </a:r>
            <a:endParaRPr kumimoji="0" lang="en-US" sz="2400" b="0" i="0" u="none" strike="noStrike" cap="none" normalizeH="0" baseline="0" dirty="0">
              <a:ln>
                <a:noFill/>
              </a:ln>
              <a:solidFill>
                <a:schemeClr val="tx1"/>
              </a:solidFill>
              <a:effectLst/>
              <a:latin typeface="Arial" pitchFamily="34" charset="0"/>
            </a:endParaRPr>
          </a:p>
        </p:txBody>
      </p:sp>
    </p:spTree>
  </p:cSld>
  <p:clrMapOvr>
    <a:masterClrMapping/>
  </p:clrMapOvr>
  <p:transition spd="slow">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0"/>
            <a:ext cx="4925291" cy="523220"/>
          </a:xfrm>
          <a:prstGeom prst="rect">
            <a:avLst/>
          </a:prstGeom>
        </p:spPr>
        <p:txBody>
          <a:bodyPr wrap="square">
            <a:spAutoFit/>
          </a:bodyPr>
          <a:lstStyle/>
          <a:p>
            <a:r>
              <a:rPr lang="en-US" sz="2800" b="1" dirty="0">
                <a:solidFill>
                  <a:schemeClr val="accent4">
                    <a:lumMod val="75000"/>
                  </a:schemeClr>
                </a:solidFill>
                <a:latin typeface="Monotype Corsiva" pitchFamily="66" charset="0"/>
              </a:rPr>
              <a:t>Frauds for and against the company</a:t>
            </a:r>
          </a:p>
        </p:txBody>
      </p:sp>
      <p:sp>
        <p:nvSpPr>
          <p:cNvPr id="161802" name="AutoShape 10"/>
          <p:cNvSpPr>
            <a:spLocks noChangeShapeType="1"/>
          </p:cNvSpPr>
          <p:nvPr/>
        </p:nvSpPr>
        <p:spPr bwMode="auto">
          <a:xfrm flipH="1">
            <a:off x="3463636" y="381001"/>
            <a:ext cx="277091" cy="295275"/>
          </a:xfrm>
          <a:prstGeom prst="straightConnector1">
            <a:avLst/>
          </a:prstGeom>
          <a:ln>
            <a:headEnd/>
            <a:tailEnd type="triangle" w="med" len="med"/>
          </a:ln>
        </p:spPr>
        <p:style>
          <a:lnRef idx="2">
            <a:schemeClr val="dk1"/>
          </a:lnRef>
          <a:fillRef idx="0">
            <a:schemeClr val="dk1"/>
          </a:fillRef>
          <a:effectRef idx="1">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en-US" dirty="0">
              <a:ln w="88900">
                <a:solidFill>
                  <a:schemeClr val="tx1"/>
                </a:solidFill>
                <a:prstDash val="solid"/>
              </a:ln>
            </a:endParaRPr>
          </a:p>
        </p:txBody>
      </p:sp>
      <p:sp>
        <p:nvSpPr>
          <p:cNvPr id="161801" name="AutoShape 9"/>
          <p:cNvSpPr>
            <a:spLocks noChangeShapeType="1"/>
          </p:cNvSpPr>
          <p:nvPr/>
        </p:nvSpPr>
        <p:spPr bwMode="auto">
          <a:xfrm>
            <a:off x="5888182" y="381001"/>
            <a:ext cx="281421" cy="295275"/>
          </a:xfrm>
          <a:prstGeom prst="straightConnector1">
            <a:avLst/>
          </a:prstGeom>
          <a:ln>
            <a:headEnd/>
            <a:tailEnd type="triangle" w="med" len="med"/>
          </a:ln>
        </p:spPr>
        <p:style>
          <a:lnRef idx="2">
            <a:schemeClr val="dk1"/>
          </a:lnRef>
          <a:fillRef idx="0">
            <a:schemeClr val="dk1"/>
          </a:fillRef>
          <a:effectRef idx="1">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161800" name="Rectangle 8"/>
          <p:cNvSpPr>
            <a:spLocks noChangeArrowheads="1"/>
          </p:cNvSpPr>
          <p:nvPr/>
        </p:nvSpPr>
        <p:spPr bwMode="auto">
          <a:xfrm>
            <a:off x="6026728" y="685801"/>
            <a:ext cx="1870364" cy="6096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Crimes For the Company</a:t>
            </a:r>
            <a:endParaRPr kumimoji="0" lang="en-US" sz="2800" b="1" i="0" u="none" strike="noStrike" cap="none" normalizeH="0" baseline="0" dirty="0">
              <a:ln>
                <a:noFill/>
              </a:ln>
              <a:solidFill>
                <a:schemeClr val="tx1"/>
              </a:solidFill>
              <a:effectLst/>
              <a:latin typeface="Arial" pitchFamily="34" charset="0"/>
            </a:endParaRPr>
          </a:p>
        </p:txBody>
      </p:sp>
      <p:sp>
        <p:nvSpPr>
          <p:cNvPr id="161799" name="Rectangle 7"/>
          <p:cNvSpPr>
            <a:spLocks noChangeArrowheads="1"/>
          </p:cNvSpPr>
          <p:nvPr/>
        </p:nvSpPr>
        <p:spPr bwMode="auto">
          <a:xfrm>
            <a:off x="1870363" y="685801"/>
            <a:ext cx="2008910" cy="65246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Cambria" pitchFamily="18" charset="0"/>
                <a:ea typeface="Times New Roman" pitchFamily="18" charset="0"/>
                <a:cs typeface="Times New Roman" pitchFamily="18" charset="0"/>
              </a:rPr>
              <a:t>Crimes Against the Company</a:t>
            </a:r>
            <a:endParaRPr kumimoji="0" lang="en-US" sz="1100" b="0" i="0" u="none" strike="noStrike" cap="none" normalizeH="0" baseline="0" dirty="0">
              <a:ln>
                <a:noFill/>
              </a:ln>
              <a:solidFill>
                <a:schemeClr val="bg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161798" name="AutoShape 6"/>
          <p:cNvSpPr>
            <a:spLocks noChangeShapeType="1"/>
          </p:cNvSpPr>
          <p:nvPr/>
        </p:nvSpPr>
        <p:spPr bwMode="auto">
          <a:xfrm>
            <a:off x="3463636" y="1371600"/>
            <a:ext cx="277091" cy="304800"/>
          </a:xfrm>
          <a:prstGeom prst="straightConnector1">
            <a:avLst/>
          </a:prstGeom>
          <a:ln>
            <a:headEnd/>
            <a:tailEnd type="triangle" w="med" len="med"/>
          </a:ln>
        </p:spPr>
        <p:style>
          <a:lnRef idx="2">
            <a:schemeClr val="dk1"/>
          </a:lnRef>
          <a:fillRef idx="0">
            <a:schemeClr val="dk1"/>
          </a:fillRef>
          <a:effectRef idx="1">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161797" name="AutoShape 5"/>
          <p:cNvSpPr>
            <a:spLocks noChangeShapeType="1"/>
          </p:cNvSpPr>
          <p:nvPr/>
        </p:nvSpPr>
        <p:spPr bwMode="auto">
          <a:xfrm flipH="1">
            <a:off x="2147455" y="1371600"/>
            <a:ext cx="277091" cy="304800"/>
          </a:xfrm>
          <a:prstGeom prst="straightConnector1">
            <a:avLst/>
          </a:prstGeom>
          <a:ln>
            <a:headEnd/>
            <a:tailEnd type="triangle" w="med" len="med"/>
          </a:ln>
        </p:spPr>
        <p:style>
          <a:lnRef idx="2">
            <a:schemeClr val="dk1"/>
          </a:lnRef>
          <a:fillRef idx="0">
            <a:schemeClr val="dk1"/>
          </a:fillRef>
          <a:effectRef idx="1">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161795" name="Rectangle 3"/>
          <p:cNvSpPr>
            <a:spLocks noChangeArrowheads="1"/>
          </p:cNvSpPr>
          <p:nvPr/>
        </p:nvSpPr>
        <p:spPr bwMode="auto">
          <a:xfrm>
            <a:off x="6303818" y="1752600"/>
            <a:ext cx="2611582" cy="35052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228600" marR="0" lvl="0" indent="-228600" defTabSz="914400" rtl="0" eaLnBrk="1" fontAlgn="base" latinLnBrk="0" hangingPunct="1">
              <a:lnSpc>
                <a:spcPct val="100000"/>
              </a:lnSpc>
              <a:spcBef>
                <a:spcPct val="0"/>
              </a:spcBef>
              <a:spcAft>
                <a:spcPct val="0"/>
              </a:spcAft>
              <a:buClrTx/>
              <a:buSzTx/>
              <a:buFont typeface="Wingdings" pitchFamily="2" charset="2"/>
              <a:buChar char="v"/>
              <a:tabLst/>
            </a:pPr>
            <a:r>
              <a:rPr kumimoji="0" lang="en-US" b="1"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Smoothing profits.</a:t>
            </a:r>
          </a:p>
          <a:p>
            <a:pPr marL="228600" marR="0" lvl="0" indent="-228600" defTabSz="914400" rtl="0" eaLnBrk="1" fontAlgn="base" latinLnBrk="0" hangingPunct="1">
              <a:lnSpc>
                <a:spcPct val="100000"/>
              </a:lnSpc>
              <a:spcBef>
                <a:spcPct val="0"/>
              </a:spcBef>
              <a:spcAft>
                <a:spcPct val="0"/>
              </a:spcAft>
              <a:buClrTx/>
              <a:buSzTx/>
              <a:tabLst/>
            </a:pPr>
            <a:endParaRPr kumimoji="0" lang="en-US" b="1"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228600" marR="0" lvl="0" indent="-228600" defTabSz="914400" rtl="0" eaLnBrk="1" fontAlgn="base" latinLnBrk="0" hangingPunct="1">
              <a:lnSpc>
                <a:spcPct val="100000"/>
              </a:lnSpc>
              <a:spcBef>
                <a:spcPct val="0"/>
              </a:spcBef>
              <a:spcAft>
                <a:spcPct val="0"/>
              </a:spcAft>
              <a:buClrTx/>
              <a:buSzTx/>
              <a:buFont typeface="Wingdings" pitchFamily="2" charset="2"/>
              <a:buChar char="v"/>
              <a:tabLst/>
            </a:pPr>
            <a:r>
              <a:rPr lang="en-US" b="1" i="1" dirty="0">
                <a:latin typeface="Times New Roman" pitchFamily="18" charset="0"/>
                <a:cs typeface="Times New Roman" pitchFamily="18" charset="0"/>
              </a:rPr>
              <a:t> </a:t>
            </a:r>
            <a:r>
              <a:rPr kumimoji="0" lang="en-US" b="1"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Window dressing of Balance Sheets.</a:t>
            </a:r>
          </a:p>
          <a:p>
            <a:pPr marL="228600" marR="0" lvl="0" indent="-228600" defTabSz="914400" rtl="0" eaLnBrk="1" fontAlgn="base" latinLnBrk="0" hangingPunct="1">
              <a:lnSpc>
                <a:spcPct val="100000"/>
              </a:lnSpc>
              <a:spcBef>
                <a:spcPct val="0"/>
              </a:spcBef>
              <a:spcAft>
                <a:spcPct val="0"/>
              </a:spcAft>
              <a:buClrTx/>
              <a:buSzTx/>
              <a:tabLst/>
            </a:pPr>
            <a:endParaRPr kumimoji="0" lang="en-US" b="1"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228600" marR="0" lvl="0" indent="-228600" defTabSz="914400" rtl="0" eaLnBrk="1" fontAlgn="base" latinLnBrk="0" hangingPunct="1">
              <a:lnSpc>
                <a:spcPct val="100000"/>
              </a:lnSpc>
              <a:spcBef>
                <a:spcPct val="0"/>
              </a:spcBef>
              <a:spcAft>
                <a:spcPct val="0"/>
              </a:spcAft>
              <a:buClrTx/>
              <a:buSzTx/>
              <a:buFont typeface="Wingdings" pitchFamily="2" charset="2"/>
              <a:buChar char="v"/>
              <a:tabLst/>
            </a:pPr>
            <a:r>
              <a:rPr lang="en-US" b="1" i="1" dirty="0">
                <a:latin typeface="Times New Roman" pitchFamily="18" charset="0"/>
                <a:cs typeface="Times New Roman" pitchFamily="18" charset="0"/>
              </a:rPr>
              <a:t> </a:t>
            </a:r>
            <a:r>
              <a:rPr kumimoji="0" lang="en-US" b="1"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Price fixing.</a:t>
            </a:r>
          </a:p>
          <a:p>
            <a:pPr marL="228600" marR="0" lvl="0" indent="-228600" defTabSz="914400" rtl="0" eaLnBrk="1" fontAlgn="base" latinLnBrk="0" hangingPunct="1">
              <a:lnSpc>
                <a:spcPct val="100000"/>
              </a:lnSpc>
              <a:spcBef>
                <a:spcPct val="0"/>
              </a:spcBef>
              <a:spcAft>
                <a:spcPct val="0"/>
              </a:spcAft>
              <a:buClrTx/>
              <a:buSzTx/>
              <a:tabLst/>
            </a:pPr>
            <a:endParaRPr kumimoji="0" lang="en-US" b="1"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228600" marR="0" lvl="0" indent="-228600" defTabSz="914400" rtl="0" eaLnBrk="1" fontAlgn="base" latinLnBrk="0" hangingPunct="1">
              <a:lnSpc>
                <a:spcPct val="100000"/>
              </a:lnSpc>
              <a:spcBef>
                <a:spcPct val="0"/>
              </a:spcBef>
              <a:spcAft>
                <a:spcPct val="0"/>
              </a:spcAft>
              <a:buClrTx/>
              <a:buSzTx/>
              <a:buFont typeface="Wingdings" pitchFamily="2" charset="2"/>
              <a:buChar char="v"/>
              <a:tabLst/>
            </a:pPr>
            <a:r>
              <a:rPr lang="en-US" b="1" i="1" dirty="0">
                <a:latin typeface="Times New Roman" pitchFamily="18" charset="0"/>
                <a:cs typeface="Times New Roman" pitchFamily="18" charset="0"/>
              </a:rPr>
              <a:t> </a:t>
            </a:r>
            <a:r>
              <a:rPr kumimoji="0" lang="en-US" b="1"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Cheating Customers.</a:t>
            </a:r>
          </a:p>
          <a:p>
            <a:pPr marL="228600" marR="0" lvl="0" indent="-228600" defTabSz="914400" rtl="0" eaLnBrk="1" fontAlgn="base" latinLnBrk="0" hangingPunct="1">
              <a:lnSpc>
                <a:spcPct val="100000"/>
              </a:lnSpc>
              <a:spcBef>
                <a:spcPct val="0"/>
              </a:spcBef>
              <a:spcAft>
                <a:spcPct val="0"/>
              </a:spcAft>
              <a:buClrTx/>
              <a:buSzTx/>
              <a:tabLst/>
            </a:pPr>
            <a:endParaRPr kumimoji="0" lang="en-US" b="1"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228600" marR="0" lvl="0" indent="-228600" defTabSz="914400" rtl="0" eaLnBrk="1" fontAlgn="base" latinLnBrk="0" hangingPunct="1">
              <a:lnSpc>
                <a:spcPct val="100000"/>
              </a:lnSpc>
              <a:spcBef>
                <a:spcPct val="0"/>
              </a:spcBef>
              <a:spcAft>
                <a:spcPct val="0"/>
              </a:spcAft>
              <a:buClrTx/>
              <a:buSzTx/>
              <a:buFont typeface="Wingdings" pitchFamily="2" charset="2"/>
              <a:buChar char="v"/>
              <a:tabLst/>
            </a:pPr>
            <a:r>
              <a:rPr lang="en-US" b="1" i="1" dirty="0">
                <a:latin typeface="Times New Roman" pitchFamily="18" charset="0"/>
                <a:cs typeface="Times New Roman" pitchFamily="18" charset="0"/>
              </a:rPr>
              <a:t> </a:t>
            </a:r>
            <a:r>
              <a:rPr kumimoji="0" lang="en-US" b="1"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Violating governmental Regulations.</a:t>
            </a:r>
            <a:endParaRPr kumimoji="0" lang="en-US" b="1" i="1"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161794" name="Rectangle 2"/>
          <p:cNvSpPr>
            <a:spLocks noChangeArrowheads="1"/>
          </p:cNvSpPr>
          <p:nvPr/>
        </p:nvSpPr>
        <p:spPr bwMode="auto">
          <a:xfrm>
            <a:off x="3255818" y="1752600"/>
            <a:ext cx="2535382" cy="350520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accent4">
                    <a:lumMod val="75000"/>
                  </a:schemeClr>
                </a:solidFill>
                <a:effectLst/>
                <a:latin typeface="Monotype Corsiva" pitchFamily="66" charset="0"/>
                <a:ea typeface="Times New Roman" pitchFamily="18" charset="0"/>
                <a:cs typeface="Times New Roman" pitchFamily="18" charset="0"/>
              </a:rPr>
              <a:t>Outsider</a:t>
            </a:r>
            <a:endParaRPr kumimoji="0" lang="en-US" sz="1200" b="0" i="0" u="none" strike="noStrike" cap="none" normalizeH="0" baseline="0" dirty="0">
              <a:ln>
                <a:noFill/>
              </a:ln>
              <a:solidFill>
                <a:schemeClr val="accent4">
                  <a:lumMod val="75000"/>
                </a:schemeClr>
              </a:solidFill>
              <a:effectLst/>
              <a:latin typeface="Monotype Corsiva" pitchFamily="66" charset="0"/>
            </a:endParaRPr>
          </a:p>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n-US" b="1"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Vendor, supplier and contractor frauds.</a:t>
            </a:r>
          </a:p>
          <a:p>
            <a:pPr marL="228600" marR="0" lvl="0" indent="-228600" algn="l" defTabSz="914400" rtl="0" eaLnBrk="0" fontAlgn="base" latinLnBrk="0" hangingPunct="0">
              <a:lnSpc>
                <a:spcPct val="100000"/>
              </a:lnSpc>
              <a:spcBef>
                <a:spcPct val="0"/>
              </a:spcBef>
              <a:spcAft>
                <a:spcPct val="0"/>
              </a:spcAft>
              <a:buClrTx/>
              <a:buSzTx/>
              <a:tabLst/>
            </a:pPr>
            <a:endParaRPr kumimoji="0" lang="en-US" b="1"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v"/>
              <a:tabLst/>
            </a:pPr>
            <a:r>
              <a:rPr lang="en-US" b="1" i="1" dirty="0">
                <a:latin typeface="Times New Roman" pitchFamily="18" charset="0"/>
                <a:cs typeface="Times New Roman" pitchFamily="18" charset="0"/>
              </a:rPr>
              <a:t> </a:t>
            </a:r>
            <a:r>
              <a:rPr kumimoji="0" lang="en-US" b="1"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Vendor, supplier and contractor corruption of employees.</a:t>
            </a:r>
          </a:p>
          <a:p>
            <a:pPr marL="228600" marR="0" lvl="0" indent="-228600" algn="l" defTabSz="914400" rtl="0" eaLnBrk="0" fontAlgn="base" latinLnBrk="0" hangingPunct="0">
              <a:lnSpc>
                <a:spcPct val="100000"/>
              </a:lnSpc>
              <a:spcBef>
                <a:spcPct val="0"/>
              </a:spcBef>
              <a:spcAft>
                <a:spcPct val="0"/>
              </a:spcAft>
              <a:buClrTx/>
              <a:buSzTx/>
              <a:tabLst/>
            </a:pPr>
            <a:endParaRPr lang="en-US" b="1" i="1" dirty="0">
              <a:latin typeface="Times New Roman" pitchFamily="18"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n-US" b="1" i="1" u="none" strike="noStrike" cap="none" normalizeH="0" baseline="0" dirty="0">
                <a:ln>
                  <a:noFill/>
                </a:ln>
                <a:solidFill>
                  <a:schemeClr val="tx1"/>
                </a:solidFill>
                <a:effectLst/>
                <a:latin typeface="Times New Roman" pitchFamily="18" charset="0"/>
                <a:cs typeface="Times New Roman" pitchFamily="18" charset="0"/>
              </a:rPr>
              <a:t> </a:t>
            </a:r>
            <a:r>
              <a:rPr kumimoji="0" lang="en-US" b="1"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Customer corruption of employees.</a:t>
            </a:r>
            <a:endParaRPr kumimoji="0" lang="en-US" b="1" i="1"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161793" name="Rectangle 1"/>
          <p:cNvSpPr>
            <a:spLocks noChangeArrowheads="1"/>
          </p:cNvSpPr>
          <p:nvPr/>
        </p:nvSpPr>
        <p:spPr bwMode="auto">
          <a:xfrm>
            <a:off x="207818" y="1676400"/>
            <a:ext cx="2916382" cy="4191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accent4">
                    <a:lumMod val="75000"/>
                  </a:schemeClr>
                </a:solidFill>
                <a:effectLst/>
                <a:latin typeface="Monotype Corsiva" pitchFamily="66" charset="0"/>
                <a:ea typeface="Times New Roman" pitchFamily="18" charset="0"/>
                <a:cs typeface="Times New Roman" pitchFamily="18" charset="0"/>
              </a:rPr>
              <a:t>Insider</a:t>
            </a:r>
            <a:endParaRPr kumimoji="0" lang="en-US" sz="2000" b="0" i="0" u="none" strike="noStrike" cap="none" normalizeH="0" baseline="0" dirty="0">
              <a:ln>
                <a:noFill/>
              </a:ln>
              <a:solidFill>
                <a:schemeClr val="accent4">
                  <a:lumMod val="75000"/>
                </a:schemeClr>
              </a:solidFill>
              <a:effectLst/>
              <a:latin typeface="Monotype Corsiva" pitchFamily="66" charset="0"/>
            </a:endParaRP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n-US" b="1"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Cash diversion.</a:t>
            </a:r>
          </a:p>
          <a:p>
            <a:pPr marL="342900" marR="0" lvl="0" indent="-342900" algn="l" defTabSz="914400" rtl="0" eaLnBrk="0" fontAlgn="base" latinLnBrk="0" hangingPunct="0">
              <a:lnSpc>
                <a:spcPct val="100000"/>
              </a:lnSpc>
              <a:spcBef>
                <a:spcPct val="0"/>
              </a:spcBef>
              <a:spcAft>
                <a:spcPct val="0"/>
              </a:spcAft>
              <a:buClrTx/>
              <a:buSzTx/>
              <a:tabLst/>
            </a:pPr>
            <a:endParaRPr kumimoji="0" lang="en-US" b="1"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v"/>
              <a:tabLst/>
            </a:pPr>
            <a:r>
              <a:rPr lang="en-US" b="1" i="1" dirty="0">
                <a:latin typeface="Times New Roman" pitchFamily="18" charset="0"/>
                <a:cs typeface="Times New Roman" pitchFamily="18" charset="0"/>
              </a:rPr>
              <a:t> </a:t>
            </a:r>
            <a:r>
              <a:rPr kumimoji="0" lang="en-US" b="1"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Signature or endorsement forgeries.</a:t>
            </a:r>
          </a:p>
          <a:p>
            <a:pPr marL="342900" marR="0" lvl="0" indent="-342900" algn="l" defTabSz="914400" rtl="0" eaLnBrk="0" fontAlgn="base" latinLnBrk="0" hangingPunct="0">
              <a:lnSpc>
                <a:spcPct val="100000"/>
              </a:lnSpc>
              <a:spcBef>
                <a:spcPct val="0"/>
              </a:spcBef>
              <a:spcAft>
                <a:spcPct val="0"/>
              </a:spcAft>
              <a:buClrTx/>
              <a:buSzTx/>
              <a:tabLst/>
            </a:pPr>
            <a:endParaRPr kumimoji="0" lang="en-US" b="1"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v"/>
              <a:tabLst/>
            </a:pPr>
            <a:r>
              <a:rPr lang="en-US" b="1" i="1" dirty="0">
                <a:latin typeface="Times New Roman" pitchFamily="18" charset="0"/>
                <a:cs typeface="Times New Roman" pitchFamily="18" charset="0"/>
              </a:rPr>
              <a:t>Manipulating r</a:t>
            </a:r>
            <a:r>
              <a:rPr kumimoji="0" lang="en-US" b="1"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eceivables.</a:t>
            </a:r>
          </a:p>
          <a:p>
            <a:pPr marL="342900" marR="0" lvl="0" indent="-342900" algn="l" defTabSz="914400" rtl="0" eaLnBrk="0" fontAlgn="base" latinLnBrk="0" hangingPunct="0">
              <a:lnSpc>
                <a:spcPct val="100000"/>
              </a:lnSpc>
              <a:spcBef>
                <a:spcPct val="0"/>
              </a:spcBef>
              <a:spcAft>
                <a:spcPct val="0"/>
              </a:spcAft>
              <a:buClrTx/>
              <a:buSzTx/>
              <a:tabLst/>
            </a:pPr>
            <a:endParaRPr kumimoji="0" lang="en-US" b="1"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n-US" b="1"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Payroll manipulations.</a:t>
            </a:r>
          </a:p>
          <a:p>
            <a:pPr marL="342900" marR="0" lvl="0" indent="-342900" algn="l" defTabSz="914400" rtl="0" eaLnBrk="0" fontAlgn="base" latinLnBrk="0" hangingPunct="0">
              <a:lnSpc>
                <a:spcPct val="100000"/>
              </a:lnSpc>
              <a:spcBef>
                <a:spcPct val="0"/>
              </a:spcBef>
              <a:spcAft>
                <a:spcPct val="0"/>
              </a:spcAft>
              <a:buClrTx/>
              <a:buSzTx/>
              <a:tabLst/>
            </a:pPr>
            <a:endParaRPr kumimoji="0" lang="en-US" b="1"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v"/>
              <a:tabLst/>
            </a:pPr>
            <a:r>
              <a:rPr lang="en-US" b="1" i="1" dirty="0">
                <a:latin typeface="Times New Roman" pitchFamily="18" charset="0"/>
                <a:cs typeface="Times New Roman" pitchFamily="18" charset="0"/>
              </a:rPr>
              <a:t> </a:t>
            </a:r>
            <a:r>
              <a:rPr kumimoji="0" lang="en-US" b="1"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Inventory manipulations and diversions.</a:t>
            </a:r>
            <a:endParaRPr kumimoji="0" lang="en-US" b="0" i="0" u="none" strike="noStrike" cap="none" normalizeH="0" baseline="0" dirty="0">
              <a:ln>
                <a:noFill/>
              </a:ln>
              <a:solidFill>
                <a:schemeClr val="tx1"/>
              </a:solidFill>
              <a:effectLst/>
              <a:latin typeface="Arial" pitchFamily="34" charset="0"/>
            </a:endParaRPr>
          </a:p>
        </p:txBody>
      </p:sp>
      <p:sp>
        <p:nvSpPr>
          <p:cNvPr id="161803" name="Rectangle 11"/>
          <p:cNvSpPr>
            <a:spLocks noChangeArrowheads="1"/>
          </p:cNvSpPr>
          <p:nvPr/>
        </p:nvSpPr>
        <p:spPr bwMode="auto">
          <a:xfrm>
            <a:off x="2355273" y="0"/>
            <a:ext cx="436418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sp>
        <p:nvSpPr>
          <p:cNvPr id="161810" name="Rectangle 18"/>
          <p:cNvSpPr>
            <a:spLocks noChangeArrowheads="1"/>
          </p:cNvSpPr>
          <p:nvPr/>
        </p:nvSpPr>
        <p:spPr bwMode="auto">
          <a:xfrm>
            <a:off x="0" y="914400"/>
            <a:ext cx="216726" cy="2308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42950" algn="l"/>
                <a:tab pos="857250" algn="l"/>
              </a:tabLst>
            </a:pPr>
            <a:r>
              <a:rPr kumimoji="0" lang="en-US" sz="900" b="0" i="0" u="none" strike="noStrike" cap="none" normalizeH="0" baseline="0" dirty="0">
                <a:ln>
                  <a:noFill/>
                </a:ln>
                <a:solidFill>
                  <a:schemeClr val="tx1"/>
                </a:solidFill>
                <a:effectLst/>
                <a:latin typeface="Arial" pitchFamily="34" charset="0"/>
              </a:rPr>
              <a:t> </a:t>
            </a:r>
            <a:endParaRPr kumimoji="0" lang="en-US" sz="1800" b="0" i="0" u="none" strike="noStrike" cap="none" normalizeH="0" baseline="0" dirty="0">
              <a:ln>
                <a:noFill/>
              </a:ln>
              <a:solidFill>
                <a:schemeClr val="tx1"/>
              </a:solidFill>
              <a:effectLst/>
              <a:latin typeface="Arial" pitchFamily="34" charset="0"/>
            </a:endParaRPr>
          </a:p>
        </p:txBody>
      </p:sp>
      <p:sp>
        <p:nvSpPr>
          <p:cNvPr id="17" name="AutoShape 6"/>
          <p:cNvSpPr>
            <a:spLocks noChangeShapeType="1"/>
          </p:cNvSpPr>
          <p:nvPr/>
        </p:nvSpPr>
        <p:spPr bwMode="auto">
          <a:xfrm flipH="1">
            <a:off x="7107381" y="1371600"/>
            <a:ext cx="41563" cy="381000"/>
          </a:xfrm>
          <a:prstGeom prst="straightConnector1">
            <a:avLst/>
          </a:prstGeom>
          <a:ln>
            <a:headEnd/>
            <a:tailEnd type="triangle" w="med" len="med"/>
          </a:ln>
        </p:spPr>
        <p:style>
          <a:lnRef idx="2">
            <a:schemeClr val="dk1"/>
          </a:lnRef>
          <a:fillRef idx="0">
            <a:schemeClr val="dk1"/>
          </a:fillRef>
          <a:effectRef idx="1">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pic>
        <p:nvPicPr>
          <p:cNvPr id="18" name="Picture 20" descr="http://www.colourbox.com/preview/4013891-694005-for-or-against-signpost-showing-pros-and-cons.jpg"/>
          <p:cNvPicPr>
            <a:picLocks noChangeAspect="1" noChangeArrowheads="1"/>
          </p:cNvPicPr>
          <p:nvPr/>
        </p:nvPicPr>
        <p:blipFill>
          <a:blip r:embed="rId2"/>
          <a:srcRect/>
          <a:stretch>
            <a:fillRect/>
          </a:stretch>
        </p:blipFill>
        <p:spPr bwMode="auto">
          <a:xfrm>
            <a:off x="3581400" y="5410200"/>
            <a:ext cx="2701636" cy="990600"/>
          </a:xfrm>
          <a:prstGeom prst="rect">
            <a:avLst/>
          </a:prstGeom>
          <a:ln>
            <a:noFill/>
          </a:ln>
          <a:effectLst>
            <a:outerShdw blurRad="292100" dist="139700" dir="2700000" algn="tl" rotWithShape="0">
              <a:srgbClr val="333333">
                <a:alpha val="65000"/>
              </a:srgbClr>
            </a:outerShdw>
          </a:effectLst>
        </p:spPr>
      </p:pic>
      <p:pic>
        <p:nvPicPr>
          <p:cNvPr id="19" name="Picture 22" descr="http://www.colourbox.com/preview/4457647-511502-for-or-against-keys-show-pros-and-cons.jpg"/>
          <p:cNvPicPr>
            <a:picLocks noChangeAspect="1" noChangeArrowheads="1"/>
          </p:cNvPicPr>
          <p:nvPr/>
        </p:nvPicPr>
        <p:blipFill>
          <a:blip r:embed="rId3" cstate="print"/>
          <a:srcRect/>
          <a:stretch>
            <a:fillRect/>
          </a:stretch>
        </p:blipFill>
        <p:spPr bwMode="auto">
          <a:xfrm>
            <a:off x="0" y="0"/>
            <a:ext cx="1524000" cy="1274064"/>
          </a:xfrm>
          <a:prstGeom prst="rect">
            <a:avLst/>
          </a:prstGeom>
          <a:noFill/>
        </p:spPr>
      </p:pic>
    </p:spTree>
  </p:cSld>
  <p:clrMapOvr>
    <a:masterClrMapping/>
  </p:clrMapOvr>
  <p:transition spd="slow">
    <p:strips dir="ld"/>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6" name="Wave 5"/>
          <p:cNvSpPr/>
          <p:nvPr/>
        </p:nvSpPr>
        <p:spPr>
          <a:xfrm>
            <a:off x="2216727" y="304800"/>
            <a:ext cx="5257800" cy="838200"/>
          </a:xfrm>
          <a:prstGeom prst="wave">
            <a:avLst/>
          </a:prstGeom>
          <a:blipFill>
            <a:blip r:embed="rId2" cstate="print"/>
            <a:tile tx="0" ty="0" sx="100000" sy="100000" flip="none" algn="tl"/>
          </a:bli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ln w="11430"/>
                <a:solidFill>
                  <a:srgbClr val="002060"/>
                </a:solidFill>
                <a:effectLst>
                  <a:outerShdw blurRad="50800" dist="39000" dir="5460000" algn="tl">
                    <a:srgbClr val="000000">
                      <a:alpha val="38000"/>
                    </a:srgbClr>
                  </a:outerShdw>
                </a:effectLst>
                <a:latin typeface="Monotype Corsiva" pitchFamily="66" charset="0"/>
              </a:rPr>
              <a:t>FRAUD TRIANGLE</a:t>
            </a:r>
          </a:p>
        </p:txBody>
      </p:sp>
      <p:sp>
        <p:nvSpPr>
          <p:cNvPr id="9" name="TextBox 8"/>
          <p:cNvSpPr txBox="1"/>
          <p:nvPr/>
        </p:nvSpPr>
        <p:spPr>
          <a:xfrm>
            <a:off x="5334000" y="5943600"/>
            <a:ext cx="3810000" cy="461665"/>
          </a:xfrm>
          <a:prstGeom prst="rect">
            <a:avLst/>
          </a:prstGeom>
          <a:blipFill>
            <a:blip r:embed="rId2" cstate="print"/>
            <a:tile tx="0" ty="0" sx="100000" sy="100000" flip="none" algn="tl"/>
          </a:blipFill>
        </p:spPr>
        <p:txBody>
          <a:bodyPr wrap="square" rtlCol="0">
            <a:spAutoFit/>
          </a:bodyPr>
          <a:lstStyle/>
          <a:p>
            <a:r>
              <a:rPr lang="en-US" sz="2400" dirty="0">
                <a:latin typeface="Monotype Corsiva" pitchFamily="66" charset="0"/>
                <a:cs typeface="Times New Roman" pitchFamily="18" charset="0"/>
              </a:rPr>
              <a:t>Courtesy: </a:t>
            </a:r>
            <a:r>
              <a:rPr lang="en-US" sz="2400" b="1" i="1" dirty="0" err="1">
                <a:solidFill>
                  <a:schemeClr val="accent2"/>
                </a:solidFill>
                <a:latin typeface="Monotype Corsiva" pitchFamily="66" charset="0"/>
                <a:cs typeface="Times New Roman" pitchFamily="18" charset="0"/>
              </a:rPr>
              <a:t>Donalt</a:t>
            </a:r>
            <a:r>
              <a:rPr lang="en-US" sz="2400" b="1" i="1" dirty="0">
                <a:solidFill>
                  <a:schemeClr val="accent2"/>
                </a:solidFill>
                <a:latin typeface="Monotype Corsiva" pitchFamily="66" charset="0"/>
                <a:cs typeface="Times New Roman" pitchFamily="18" charset="0"/>
              </a:rPr>
              <a:t> </a:t>
            </a:r>
            <a:r>
              <a:rPr lang="en-US" sz="2400" b="1" i="1" dirty="0" err="1">
                <a:solidFill>
                  <a:schemeClr val="accent2"/>
                </a:solidFill>
                <a:latin typeface="Monotype Corsiva" pitchFamily="66" charset="0"/>
                <a:cs typeface="Times New Roman" pitchFamily="18" charset="0"/>
              </a:rPr>
              <a:t>Cressy</a:t>
            </a:r>
            <a:endParaRPr lang="en-US" sz="2400" b="1" i="1" dirty="0">
              <a:solidFill>
                <a:schemeClr val="accent2"/>
              </a:solidFill>
              <a:latin typeface="Monotype Corsiva" pitchFamily="66" charset="0"/>
              <a:cs typeface="Times New Roman" pitchFamily="18" charset="0"/>
            </a:endParaRPr>
          </a:p>
        </p:txBody>
      </p:sp>
      <p:pic>
        <p:nvPicPr>
          <p:cNvPr id="116738" name="Picture 2" descr="http://www.railforthevalley.com/wp-content/uploads/2013/05/fraud-triangle1.jpg"/>
          <p:cNvPicPr>
            <a:picLocks noChangeAspect="1" noChangeArrowheads="1"/>
          </p:cNvPicPr>
          <p:nvPr/>
        </p:nvPicPr>
        <p:blipFill>
          <a:blip r:embed="rId3"/>
          <a:srcRect/>
          <a:stretch>
            <a:fillRect/>
          </a:stretch>
        </p:blipFill>
        <p:spPr bwMode="auto">
          <a:xfrm>
            <a:off x="1828800" y="1447801"/>
            <a:ext cx="6019800" cy="4355517"/>
          </a:xfrm>
          <a:prstGeom prst="rect">
            <a:avLst/>
          </a:prstGeom>
          <a:noFill/>
        </p:spPr>
      </p:pic>
    </p:spTree>
  </p:cSld>
  <p:clrMapOvr>
    <a:masterClrMapping/>
  </p:clrMapOvr>
  <p:transition spd="slow">
    <p:wedge/>
  </p:transition>
</p:sld>
</file>

<file path=ppt/slides/slide7.xml><?xml version="1.0" encoding="utf-8"?>
<p:sld xmlns:a="http://schemas.openxmlformats.org/drawingml/2006/main" xmlns:r="http://schemas.openxmlformats.org/officeDocument/2006/relationships" xmlns:p="http://schemas.openxmlformats.org/presentationml/2006/main">
  <p:cSld>
    <p:bg>
      <p:bgPr shadeToTitle="1">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1524000" y="2209801"/>
            <a:ext cx="2632364" cy="553998"/>
          </a:xfrm>
          <a:prstGeom prst="rect">
            <a:avLst/>
          </a:prstGeom>
        </p:spPr>
        <p:txBody>
          <a:bodyPr wrap="square">
            <a:spAutoFit/>
          </a:bodyPr>
          <a:lstStyle/>
          <a:p>
            <a:pPr>
              <a:lnSpc>
                <a:spcPct val="150000"/>
              </a:lnSpc>
            </a:pPr>
            <a:r>
              <a:rPr lang="en-US" sz="2000" b="1" dirty="0">
                <a:solidFill>
                  <a:srgbClr val="C00000"/>
                </a:solidFill>
                <a:latin typeface="Times New Roman" pitchFamily="18" charset="0"/>
                <a:ea typeface="Times New Roman"/>
                <a:cs typeface="Times New Roman" pitchFamily="18" charset="0"/>
              </a:rPr>
              <a:t>   OPPORTUNITY</a:t>
            </a:r>
            <a:endParaRPr lang="en-US" sz="2000" dirty="0">
              <a:solidFill>
                <a:srgbClr val="C00000"/>
              </a:solidFill>
              <a:latin typeface="Times New Roman" pitchFamily="18" charset="0"/>
              <a:ea typeface="Times New Roman"/>
              <a:cs typeface="Times New Roman" pitchFamily="18" charset="0"/>
            </a:endParaRPr>
          </a:p>
        </p:txBody>
      </p:sp>
      <p:sp>
        <p:nvSpPr>
          <p:cNvPr id="6" name="Rectangle 5"/>
          <p:cNvSpPr/>
          <p:nvPr/>
        </p:nvSpPr>
        <p:spPr>
          <a:xfrm>
            <a:off x="623455" y="2971800"/>
            <a:ext cx="2493818" cy="369332"/>
          </a:xfrm>
          <a:prstGeom prst="rect">
            <a:avLst/>
          </a:prstGeom>
        </p:spPr>
        <p:txBody>
          <a:bodyPr wrap="square">
            <a:spAutoFit/>
          </a:bodyPr>
          <a:lstStyle/>
          <a:p>
            <a:pPr marL="342900" marR="0" lvl="0" indent="-342900" algn="just">
              <a:spcBef>
                <a:spcPts val="0"/>
              </a:spcBef>
              <a:spcAft>
                <a:spcPts val="0"/>
              </a:spcAft>
            </a:pPr>
            <a:r>
              <a:rPr lang="en-US" b="1" i="1" dirty="0">
                <a:latin typeface="Times New Roman" pitchFamily="18" charset="0"/>
                <a:ea typeface="Times New Roman"/>
                <a:cs typeface="Times New Roman" pitchFamily="18" charset="0"/>
              </a:rPr>
              <a:t> </a:t>
            </a:r>
            <a:endParaRPr lang="en-US" sz="2000" b="1" i="1" dirty="0">
              <a:latin typeface="Times New Roman" pitchFamily="18" charset="0"/>
              <a:ea typeface="Times New Roman"/>
              <a:cs typeface="Times New Roman" pitchFamily="18" charset="0"/>
            </a:endParaRPr>
          </a:p>
        </p:txBody>
      </p:sp>
      <p:sp>
        <p:nvSpPr>
          <p:cNvPr id="9" name="Rectangle 8"/>
          <p:cNvSpPr/>
          <p:nvPr/>
        </p:nvSpPr>
        <p:spPr>
          <a:xfrm>
            <a:off x="1662545" y="2667000"/>
            <a:ext cx="2563091" cy="446276"/>
          </a:xfrm>
          <a:prstGeom prst="rect">
            <a:avLst/>
          </a:prstGeom>
        </p:spPr>
        <p:txBody>
          <a:bodyPr wrap="square">
            <a:spAutoFit/>
          </a:bodyPr>
          <a:lstStyle/>
          <a:p>
            <a:pPr marL="342900" marR="0" lvl="0" indent="-342900">
              <a:lnSpc>
                <a:spcPct val="115000"/>
              </a:lnSpc>
              <a:spcBef>
                <a:spcPts val="0"/>
              </a:spcBef>
              <a:spcAft>
                <a:spcPts val="0"/>
              </a:spcAft>
            </a:pPr>
            <a:r>
              <a:rPr lang="en-US" sz="2000" b="1" i="1" dirty="0">
                <a:latin typeface="Times New Roman" pitchFamily="18" charset="0"/>
                <a:ea typeface="Times New Roman"/>
                <a:cs typeface="Times New Roman" pitchFamily="18" charset="0"/>
              </a:rPr>
              <a:t>Weak internal control</a:t>
            </a:r>
          </a:p>
        </p:txBody>
      </p:sp>
      <p:sp>
        <p:nvSpPr>
          <p:cNvPr id="10" name="Rectangle 9"/>
          <p:cNvSpPr/>
          <p:nvPr/>
        </p:nvSpPr>
        <p:spPr>
          <a:xfrm>
            <a:off x="1454728" y="2971800"/>
            <a:ext cx="3948545" cy="400110"/>
          </a:xfrm>
          <a:prstGeom prst="rect">
            <a:avLst/>
          </a:prstGeom>
        </p:spPr>
        <p:txBody>
          <a:bodyPr wrap="square">
            <a:spAutoFit/>
          </a:bodyPr>
          <a:lstStyle/>
          <a:p>
            <a:pPr marL="342900" marR="0" lvl="0" indent="-342900" algn="ctr">
              <a:spcBef>
                <a:spcPts val="0"/>
              </a:spcBef>
              <a:spcAft>
                <a:spcPts val="0"/>
              </a:spcAft>
            </a:pPr>
            <a:r>
              <a:rPr lang="en-US" sz="2000" b="1" i="1" dirty="0">
                <a:latin typeface="Times New Roman" pitchFamily="18" charset="0"/>
                <a:ea typeface="Times New Roman"/>
                <a:cs typeface="Times New Roman" pitchFamily="18" charset="0"/>
              </a:rPr>
              <a:t>Excessive trust in certain employees</a:t>
            </a:r>
          </a:p>
        </p:txBody>
      </p:sp>
      <p:sp>
        <p:nvSpPr>
          <p:cNvPr id="11" name="Rectangle 10"/>
          <p:cNvSpPr/>
          <p:nvPr/>
        </p:nvSpPr>
        <p:spPr>
          <a:xfrm>
            <a:off x="1593273" y="3276600"/>
            <a:ext cx="3207929" cy="400110"/>
          </a:xfrm>
          <a:prstGeom prst="rect">
            <a:avLst/>
          </a:prstGeom>
        </p:spPr>
        <p:txBody>
          <a:bodyPr wrap="none">
            <a:spAutoFit/>
          </a:bodyPr>
          <a:lstStyle/>
          <a:p>
            <a:pPr algn="ctr"/>
            <a:r>
              <a:rPr lang="en-US" sz="2000" b="1" i="1" dirty="0">
                <a:latin typeface="Times New Roman" pitchFamily="18" charset="0"/>
                <a:ea typeface="Times New Roman"/>
                <a:cs typeface="Times New Roman" pitchFamily="18" charset="0"/>
              </a:rPr>
              <a:t>Unprofessional environment</a:t>
            </a:r>
            <a:endParaRPr lang="en-US" sz="2000" b="1" i="1" dirty="0"/>
          </a:p>
        </p:txBody>
      </p:sp>
      <p:sp>
        <p:nvSpPr>
          <p:cNvPr id="12" name="Rectangle 11"/>
          <p:cNvSpPr/>
          <p:nvPr/>
        </p:nvSpPr>
        <p:spPr>
          <a:xfrm>
            <a:off x="1593273" y="3581400"/>
            <a:ext cx="3555973" cy="400110"/>
          </a:xfrm>
          <a:prstGeom prst="rect">
            <a:avLst/>
          </a:prstGeom>
        </p:spPr>
        <p:txBody>
          <a:bodyPr wrap="none">
            <a:spAutoFit/>
          </a:bodyPr>
          <a:lstStyle/>
          <a:p>
            <a:pPr marL="342900" marR="0" lvl="0" indent="-342900" algn="just">
              <a:spcBef>
                <a:spcPts val="0"/>
              </a:spcBef>
              <a:spcAft>
                <a:spcPts val="0"/>
              </a:spcAft>
            </a:pPr>
            <a:r>
              <a:rPr lang="en-US" sz="2000" b="1" i="1" dirty="0">
                <a:latin typeface="Times New Roman" pitchFamily="18" charset="0"/>
                <a:ea typeface="Times New Roman"/>
                <a:cs typeface="Times New Roman" pitchFamily="18" charset="0"/>
              </a:rPr>
              <a:t>Insufficient separation of duties</a:t>
            </a:r>
          </a:p>
        </p:txBody>
      </p:sp>
      <p:pic>
        <p:nvPicPr>
          <p:cNvPr id="152584" name="Picture 8" descr="http://b-i.forbesimg.com/steveolenski/files/2013/06/opportunity-knocks.gif"/>
          <p:cNvPicPr>
            <a:picLocks noChangeAspect="1" noChangeArrowheads="1"/>
          </p:cNvPicPr>
          <p:nvPr/>
        </p:nvPicPr>
        <p:blipFill>
          <a:blip r:embed="rId3" cstate="print"/>
          <a:srcRect/>
          <a:stretch>
            <a:fillRect/>
          </a:stretch>
        </p:blipFill>
        <p:spPr bwMode="auto">
          <a:xfrm>
            <a:off x="5472546" y="2590801"/>
            <a:ext cx="1731818" cy="1375833"/>
          </a:xfrm>
          <a:prstGeom prst="rect">
            <a:avLst/>
          </a:prstGeom>
          <a:noFill/>
        </p:spPr>
      </p:pic>
      <p:sp>
        <p:nvSpPr>
          <p:cNvPr id="22" name="Rectangle 21"/>
          <p:cNvSpPr/>
          <p:nvPr/>
        </p:nvSpPr>
        <p:spPr>
          <a:xfrm>
            <a:off x="5126182" y="304800"/>
            <a:ext cx="2632364" cy="1785104"/>
          </a:xfrm>
          <a:prstGeom prst="rect">
            <a:avLst/>
          </a:prstGeom>
        </p:spPr>
        <p:txBody>
          <a:bodyPr wrap="square">
            <a:spAutoFit/>
          </a:bodyPr>
          <a:lstStyle/>
          <a:p>
            <a:pPr>
              <a:lnSpc>
                <a:spcPct val="150000"/>
              </a:lnSpc>
            </a:pPr>
            <a:r>
              <a:rPr lang="en-US" sz="2000" b="1" dirty="0">
                <a:solidFill>
                  <a:srgbClr val="C00000"/>
                </a:solidFill>
                <a:latin typeface="Times New Roman" pitchFamily="18" charset="0"/>
                <a:ea typeface="Times New Roman"/>
                <a:cs typeface="Times New Roman" pitchFamily="18" charset="0"/>
              </a:rPr>
              <a:t>MOTIVATION</a:t>
            </a:r>
          </a:p>
          <a:p>
            <a:r>
              <a:rPr lang="en-US" sz="2000" b="1" i="1" dirty="0">
                <a:latin typeface="Times New Roman" pitchFamily="18" charset="0"/>
                <a:ea typeface="Times New Roman"/>
                <a:cs typeface="Times New Roman" pitchFamily="18" charset="0"/>
              </a:rPr>
              <a:t>Greed</a:t>
            </a:r>
          </a:p>
          <a:p>
            <a:pPr lvl="0"/>
            <a:r>
              <a:rPr lang="en-US" sz="2000" b="1" i="1" dirty="0">
                <a:latin typeface="Times New Roman" pitchFamily="18" charset="0"/>
                <a:ea typeface="Times New Roman"/>
                <a:cs typeface="Times New Roman" pitchFamily="18" charset="0"/>
              </a:rPr>
              <a:t>High personal debt</a:t>
            </a:r>
          </a:p>
          <a:p>
            <a:r>
              <a:rPr lang="en-US" sz="2000" b="1" i="1" dirty="0">
                <a:latin typeface="Times New Roman" pitchFamily="18" charset="0"/>
                <a:ea typeface="Times New Roman"/>
                <a:cs typeface="Times New Roman" pitchFamily="18" charset="0"/>
              </a:rPr>
              <a:t>Poor credit rating</a:t>
            </a:r>
          </a:p>
          <a:p>
            <a:r>
              <a:rPr lang="en-US" sz="2000" b="1" i="1" dirty="0">
                <a:latin typeface="Times New Roman" pitchFamily="18" charset="0"/>
                <a:ea typeface="Times New Roman"/>
                <a:cs typeface="Times New Roman" pitchFamily="18" charset="0"/>
              </a:rPr>
              <a:t>Addictions of money</a:t>
            </a:r>
            <a:endParaRPr lang="en-US" sz="2000" dirty="0">
              <a:solidFill>
                <a:srgbClr val="C00000"/>
              </a:solidFill>
              <a:latin typeface="Times New Roman" pitchFamily="18" charset="0"/>
              <a:ea typeface="Times New Roman"/>
              <a:cs typeface="Times New Roman" pitchFamily="18" charset="0"/>
            </a:endParaRPr>
          </a:p>
        </p:txBody>
      </p:sp>
      <p:sp>
        <p:nvSpPr>
          <p:cNvPr id="23" name="Rectangle 22"/>
          <p:cNvSpPr/>
          <p:nvPr/>
        </p:nvSpPr>
        <p:spPr>
          <a:xfrm>
            <a:off x="5334000" y="4267200"/>
            <a:ext cx="3394364" cy="1785104"/>
          </a:xfrm>
          <a:prstGeom prst="rect">
            <a:avLst/>
          </a:prstGeom>
        </p:spPr>
        <p:txBody>
          <a:bodyPr wrap="square">
            <a:spAutoFit/>
          </a:bodyPr>
          <a:lstStyle/>
          <a:p>
            <a:pPr>
              <a:lnSpc>
                <a:spcPct val="150000"/>
              </a:lnSpc>
            </a:pPr>
            <a:r>
              <a:rPr lang="en-US" sz="2000" b="1" dirty="0">
                <a:solidFill>
                  <a:srgbClr val="C00000"/>
                </a:solidFill>
                <a:latin typeface="Times New Roman" pitchFamily="18" charset="0"/>
                <a:ea typeface="Times New Roman"/>
                <a:cs typeface="Times New Roman" pitchFamily="18" charset="0"/>
              </a:rPr>
              <a:t>RATIONALISATION</a:t>
            </a:r>
          </a:p>
          <a:p>
            <a:pPr marL="342900" marR="0" lvl="0" indent="-342900">
              <a:spcBef>
                <a:spcPts val="0"/>
              </a:spcBef>
              <a:spcAft>
                <a:spcPts val="0"/>
              </a:spcAft>
            </a:pPr>
            <a:r>
              <a:rPr lang="en-US" sz="2000" b="1" i="1" dirty="0">
                <a:latin typeface="Times New Roman" pitchFamily="18" charset="0"/>
                <a:ea typeface="Times New Roman"/>
                <a:cs typeface="Times New Roman" pitchFamily="18" charset="0"/>
              </a:rPr>
              <a:t>View of fraud as action less crime</a:t>
            </a:r>
          </a:p>
          <a:p>
            <a:pPr marL="342900" indent="-342900"/>
            <a:r>
              <a:rPr lang="en-US" sz="2000" b="1" i="1" dirty="0">
                <a:latin typeface="Times New Roman" pitchFamily="18" charset="0"/>
                <a:ea typeface="Times New Roman"/>
                <a:cs typeface="Times New Roman" pitchFamily="18" charset="0"/>
              </a:rPr>
              <a:t>‘Rules do not apply to me’</a:t>
            </a:r>
          </a:p>
          <a:p>
            <a:pPr marL="342900" lvl="0" indent="-342900"/>
            <a:r>
              <a:rPr lang="en-US" sz="2000" b="1" i="1" dirty="0">
                <a:latin typeface="Times New Roman" pitchFamily="18" charset="0"/>
                <a:ea typeface="Times New Roman"/>
                <a:cs typeface="Times New Roman" pitchFamily="18" charset="0"/>
              </a:rPr>
              <a:t> Sense of entitlement</a:t>
            </a:r>
            <a:endParaRPr lang="en-US" sz="2000" dirty="0">
              <a:solidFill>
                <a:srgbClr val="C00000"/>
              </a:solidFill>
              <a:latin typeface="Times New Roman" pitchFamily="18" charset="0"/>
              <a:ea typeface="Times New Roman"/>
              <a:cs typeface="Times New Roman" pitchFamily="18" charset="0"/>
            </a:endParaRPr>
          </a:p>
        </p:txBody>
      </p:sp>
      <p:pic>
        <p:nvPicPr>
          <p:cNvPr id="152587" name="Picture 11" descr="http://www.ipeut.com/images/keywords/rationalisation-1.jpg"/>
          <p:cNvPicPr>
            <a:picLocks noChangeAspect="1" noChangeArrowheads="1"/>
          </p:cNvPicPr>
          <p:nvPr/>
        </p:nvPicPr>
        <p:blipFill>
          <a:blip r:embed="rId4" cstate="print"/>
          <a:srcRect/>
          <a:stretch>
            <a:fillRect/>
          </a:stretch>
        </p:blipFill>
        <p:spPr bwMode="auto">
          <a:xfrm>
            <a:off x="2563091" y="4267200"/>
            <a:ext cx="2424545" cy="1905000"/>
          </a:xfrm>
          <a:prstGeom prst="rect">
            <a:avLst/>
          </a:prstGeom>
          <a:noFill/>
        </p:spPr>
      </p:pic>
      <p:pic>
        <p:nvPicPr>
          <p:cNvPr id="28" name="Picture 3"/>
          <p:cNvPicPr>
            <a:picLocks noChangeAspect="1" noChangeArrowheads="1"/>
          </p:cNvPicPr>
          <p:nvPr/>
        </p:nvPicPr>
        <p:blipFill>
          <a:blip r:embed="rId5" cstate="print"/>
          <a:srcRect/>
          <a:stretch>
            <a:fillRect/>
          </a:stretch>
        </p:blipFill>
        <p:spPr bwMode="auto">
          <a:xfrm>
            <a:off x="1870364" y="914400"/>
            <a:ext cx="2701636" cy="798416"/>
          </a:xfrm>
          <a:prstGeom prst="rect">
            <a:avLst/>
          </a:prstGeom>
          <a:noFill/>
          <a:ln w="9525">
            <a:noFill/>
            <a:miter lim="800000"/>
            <a:headEnd/>
            <a:tailEnd/>
          </a:ln>
          <a:effectLst/>
        </p:spPr>
      </p:pic>
    </p:spTree>
  </p:cSld>
  <p:clrMapOvr>
    <a:masterClrMapping/>
  </p:clrMapOvr>
  <p:transition spd="slow">
    <p:zoom/>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Rounded Rectangle 1"/>
          <p:cNvSpPr/>
          <p:nvPr/>
        </p:nvSpPr>
        <p:spPr>
          <a:xfrm>
            <a:off x="914400" y="990600"/>
            <a:ext cx="7772400" cy="472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latin typeface="Monotype Corsiva" pitchFamily="66" charset="0"/>
              </a:rPr>
              <a:t>Types of Corporate Frauds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609600"/>
            <a:ext cx="7924800" cy="68580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u="sng" dirty="0">
                <a:solidFill>
                  <a:srgbClr val="002060"/>
                </a:solidFill>
                <a:latin typeface="Monotype Corsiva" pitchFamily="66" charset="0"/>
              </a:rPr>
              <a:t>TYPES  OF  CORPORATE  FRAUD</a:t>
            </a:r>
          </a:p>
        </p:txBody>
      </p:sp>
      <p:graphicFrame>
        <p:nvGraphicFramePr>
          <p:cNvPr id="3" name="Diagram 2"/>
          <p:cNvGraphicFramePr/>
          <p:nvPr/>
        </p:nvGraphicFramePr>
        <p:xfrm>
          <a:off x="1143000" y="1447800"/>
          <a:ext cx="7010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heel spokes="3"/>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203</TotalTime>
  <Words>1418</Words>
  <Application>Microsoft Office PowerPoint</Application>
  <PresentationFormat>On-screen Show (4:3)</PresentationFormat>
  <Paragraphs>358</Paragraphs>
  <Slides>33</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33</vt:i4>
      </vt:variant>
    </vt:vector>
  </HeadingPairs>
  <TitlesOfParts>
    <vt:vector size="46" baseType="lpstr">
      <vt:lpstr>Arial</vt:lpstr>
      <vt:lpstr>Arial Black</vt:lpstr>
      <vt:lpstr>Calibri</vt:lpstr>
      <vt:lpstr>Cambria</vt:lpstr>
      <vt:lpstr>Comic Sans MS</vt:lpstr>
      <vt:lpstr>Lucida Sans Unicode</vt:lpstr>
      <vt:lpstr>Monotype Corsiva</vt:lpstr>
      <vt:lpstr>Times New Roman</vt:lpstr>
      <vt:lpstr>Verdana</vt:lpstr>
      <vt:lpstr>Wingdings</vt:lpstr>
      <vt:lpstr>Wingdings 2</vt:lpstr>
      <vt:lpstr>Wingdings 3</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com3</dc:creator>
  <cp:lastModifiedBy>Sanjeev Mittal</cp:lastModifiedBy>
  <cp:revision>25</cp:revision>
  <dcterms:created xsi:type="dcterms:W3CDTF">2015-02-09T11:49:49Z</dcterms:created>
  <dcterms:modified xsi:type="dcterms:W3CDTF">2019-12-19T08:59:04Z</dcterms:modified>
</cp:coreProperties>
</file>