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60"/>
  </p:notesMasterIdLst>
  <p:sldIdLst>
    <p:sldId id="283" r:id="rId2"/>
    <p:sldId id="404" r:id="rId3"/>
    <p:sldId id="405" r:id="rId4"/>
    <p:sldId id="406" r:id="rId5"/>
    <p:sldId id="407" r:id="rId6"/>
    <p:sldId id="408" r:id="rId7"/>
    <p:sldId id="409" r:id="rId8"/>
    <p:sldId id="410" r:id="rId9"/>
    <p:sldId id="368" r:id="rId10"/>
    <p:sldId id="411" r:id="rId11"/>
    <p:sldId id="412" r:id="rId12"/>
    <p:sldId id="414" r:id="rId13"/>
    <p:sldId id="415" r:id="rId14"/>
    <p:sldId id="416" r:id="rId15"/>
    <p:sldId id="371" r:id="rId16"/>
    <p:sldId id="372" r:id="rId17"/>
    <p:sldId id="373" r:id="rId18"/>
    <p:sldId id="374" r:id="rId19"/>
    <p:sldId id="375" r:id="rId20"/>
    <p:sldId id="339" r:id="rId21"/>
    <p:sldId id="377" r:id="rId22"/>
    <p:sldId id="379" r:id="rId23"/>
    <p:sldId id="378" r:id="rId24"/>
    <p:sldId id="380" r:id="rId25"/>
    <p:sldId id="340" r:id="rId26"/>
    <p:sldId id="342" r:id="rId27"/>
    <p:sldId id="344" r:id="rId28"/>
    <p:sldId id="343" r:id="rId29"/>
    <p:sldId id="381" r:id="rId30"/>
    <p:sldId id="346" r:id="rId31"/>
    <p:sldId id="382" r:id="rId32"/>
    <p:sldId id="383" r:id="rId33"/>
    <p:sldId id="384" r:id="rId34"/>
    <p:sldId id="385" r:id="rId35"/>
    <p:sldId id="386" r:id="rId36"/>
    <p:sldId id="387" r:id="rId37"/>
    <p:sldId id="350" r:id="rId38"/>
    <p:sldId id="347" r:id="rId39"/>
    <p:sldId id="388" r:id="rId40"/>
    <p:sldId id="322" r:id="rId41"/>
    <p:sldId id="327" r:id="rId42"/>
    <p:sldId id="389" r:id="rId43"/>
    <p:sldId id="390" r:id="rId44"/>
    <p:sldId id="391" r:id="rId45"/>
    <p:sldId id="392" r:id="rId46"/>
    <p:sldId id="393" r:id="rId47"/>
    <p:sldId id="354" r:id="rId48"/>
    <p:sldId id="394" r:id="rId49"/>
    <p:sldId id="395" r:id="rId50"/>
    <p:sldId id="357" r:id="rId51"/>
    <p:sldId id="396" r:id="rId52"/>
    <p:sldId id="397" r:id="rId53"/>
    <p:sldId id="398" r:id="rId54"/>
    <p:sldId id="332" r:id="rId55"/>
    <p:sldId id="399" r:id="rId56"/>
    <p:sldId id="400" r:id="rId57"/>
    <p:sldId id="402" r:id="rId58"/>
    <p:sldId id="403" r:id="rId59"/>
  </p:sldIdLst>
  <p:sldSz cx="10058400" cy="6858000"/>
  <p:notesSz cx="6858000" cy="9144000"/>
  <p:defaultTextStyle>
    <a:defPPr>
      <a:defRPr lang="en-US"/>
    </a:defPPr>
    <a:lvl1pPr marL="0" algn="l" defTabSz="914134" rtl="0" eaLnBrk="1" latinLnBrk="0" hangingPunct="1">
      <a:defRPr sz="1800" kern="1200">
        <a:solidFill>
          <a:schemeClr val="tx1"/>
        </a:solidFill>
        <a:latin typeface="+mn-lt"/>
        <a:ea typeface="+mn-ea"/>
        <a:cs typeface="+mn-cs"/>
      </a:defRPr>
    </a:lvl1pPr>
    <a:lvl2pPr marL="457067" algn="l" defTabSz="914134" rtl="0" eaLnBrk="1" latinLnBrk="0" hangingPunct="1">
      <a:defRPr sz="1800" kern="1200">
        <a:solidFill>
          <a:schemeClr val="tx1"/>
        </a:solidFill>
        <a:latin typeface="+mn-lt"/>
        <a:ea typeface="+mn-ea"/>
        <a:cs typeface="+mn-cs"/>
      </a:defRPr>
    </a:lvl2pPr>
    <a:lvl3pPr marL="914134" algn="l" defTabSz="914134" rtl="0" eaLnBrk="1" latinLnBrk="0" hangingPunct="1">
      <a:defRPr sz="1800" kern="1200">
        <a:solidFill>
          <a:schemeClr val="tx1"/>
        </a:solidFill>
        <a:latin typeface="+mn-lt"/>
        <a:ea typeface="+mn-ea"/>
        <a:cs typeface="+mn-cs"/>
      </a:defRPr>
    </a:lvl3pPr>
    <a:lvl4pPr marL="1371201" algn="l" defTabSz="914134" rtl="0" eaLnBrk="1" latinLnBrk="0" hangingPunct="1">
      <a:defRPr sz="1800" kern="1200">
        <a:solidFill>
          <a:schemeClr val="tx1"/>
        </a:solidFill>
        <a:latin typeface="+mn-lt"/>
        <a:ea typeface="+mn-ea"/>
        <a:cs typeface="+mn-cs"/>
      </a:defRPr>
    </a:lvl4pPr>
    <a:lvl5pPr marL="1828269" algn="l" defTabSz="914134" rtl="0" eaLnBrk="1" latinLnBrk="0" hangingPunct="1">
      <a:defRPr sz="1800" kern="1200">
        <a:solidFill>
          <a:schemeClr val="tx1"/>
        </a:solidFill>
        <a:latin typeface="+mn-lt"/>
        <a:ea typeface="+mn-ea"/>
        <a:cs typeface="+mn-cs"/>
      </a:defRPr>
    </a:lvl5pPr>
    <a:lvl6pPr marL="2285336" algn="l" defTabSz="914134" rtl="0" eaLnBrk="1" latinLnBrk="0" hangingPunct="1">
      <a:defRPr sz="1800" kern="1200">
        <a:solidFill>
          <a:schemeClr val="tx1"/>
        </a:solidFill>
        <a:latin typeface="+mn-lt"/>
        <a:ea typeface="+mn-ea"/>
        <a:cs typeface="+mn-cs"/>
      </a:defRPr>
    </a:lvl6pPr>
    <a:lvl7pPr marL="2742403" algn="l" defTabSz="914134" rtl="0" eaLnBrk="1" latinLnBrk="0" hangingPunct="1">
      <a:defRPr sz="1800" kern="1200">
        <a:solidFill>
          <a:schemeClr val="tx1"/>
        </a:solidFill>
        <a:latin typeface="+mn-lt"/>
        <a:ea typeface="+mn-ea"/>
        <a:cs typeface="+mn-cs"/>
      </a:defRPr>
    </a:lvl7pPr>
    <a:lvl8pPr marL="3199470" algn="l" defTabSz="914134" rtl="0" eaLnBrk="1" latinLnBrk="0" hangingPunct="1">
      <a:defRPr sz="1800" kern="1200">
        <a:solidFill>
          <a:schemeClr val="tx1"/>
        </a:solidFill>
        <a:latin typeface="+mn-lt"/>
        <a:ea typeface="+mn-ea"/>
        <a:cs typeface="+mn-cs"/>
      </a:defRPr>
    </a:lvl8pPr>
    <a:lvl9pPr marL="3656537" algn="l" defTabSz="9141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400"/>
    <a:srgbClr val="003300"/>
    <a:srgbClr val="FF6A05"/>
    <a:srgbClr val="AAB0EE"/>
    <a:srgbClr val="D3C903"/>
    <a:srgbClr val="FF0066"/>
    <a:srgbClr val="E3EC70"/>
    <a:srgbClr val="FFCCFF"/>
    <a:srgbClr val="D0D51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1005" autoAdjust="0"/>
  </p:normalViewPr>
  <p:slideViewPr>
    <p:cSldViewPr>
      <p:cViewPr varScale="1">
        <p:scale>
          <a:sx n="104" d="100"/>
          <a:sy n="104" d="100"/>
        </p:scale>
        <p:origin x="1584" y="120"/>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82F3F-16DE-420F-BB85-E7721EDB0A2A}" type="datetimeFigureOut">
              <a:rPr lang="en-US" smtClean="0"/>
              <a:pPr/>
              <a:t>12/19/2019</a:t>
            </a:fld>
            <a:endParaRPr lang="en-US" dirty="0"/>
          </a:p>
        </p:txBody>
      </p:sp>
      <p:sp>
        <p:nvSpPr>
          <p:cNvPr id="4" name="Slide Image Placeholder 3"/>
          <p:cNvSpPr>
            <a:spLocks noGrp="1" noRot="1" noChangeAspect="1"/>
          </p:cNvSpPr>
          <p:nvPr>
            <p:ph type="sldImg" idx="2"/>
          </p:nvPr>
        </p:nvSpPr>
        <p:spPr>
          <a:xfrm>
            <a:off x="914400" y="685800"/>
            <a:ext cx="50292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9E175-65FD-4C79-8889-BB73CC476FB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134" rtl="0" eaLnBrk="1" latinLnBrk="0" hangingPunct="1">
      <a:defRPr sz="1200" kern="1200">
        <a:solidFill>
          <a:schemeClr val="tx1"/>
        </a:solidFill>
        <a:latin typeface="+mn-lt"/>
        <a:ea typeface="+mn-ea"/>
        <a:cs typeface="+mn-cs"/>
      </a:defRPr>
    </a:lvl1pPr>
    <a:lvl2pPr marL="457067" algn="l" defTabSz="914134" rtl="0" eaLnBrk="1" latinLnBrk="0" hangingPunct="1">
      <a:defRPr sz="1200" kern="1200">
        <a:solidFill>
          <a:schemeClr val="tx1"/>
        </a:solidFill>
        <a:latin typeface="+mn-lt"/>
        <a:ea typeface="+mn-ea"/>
        <a:cs typeface="+mn-cs"/>
      </a:defRPr>
    </a:lvl2pPr>
    <a:lvl3pPr marL="914134" algn="l" defTabSz="914134" rtl="0" eaLnBrk="1" latinLnBrk="0" hangingPunct="1">
      <a:defRPr sz="1200" kern="1200">
        <a:solidFill>
          <a:schemeClr val="tx1"/>
        </a:solidFill>
        <a:latin typeface="+mn-lt"/>
        <a:ea typeface="+mn-ea"/>
        <a:cs typeface="+mn-cs"/>
      </a:defRPr>
    </a:lvl3pPr>
    <a:lvl4pPr marL="1371201" algn="l" defTabSz="914134" rtl="0" eaLnBrk="1" latinLnBrk="0" hangingPunct="1">
      <a:defRPr sz="1200" kern="1200">
        <a:solidFill>
          <a:schemeClr val="tx1"/>
        </a:solidFill>
        <a:latin typeface="+mn-lt"/>
        <a:ea typeface="+mn-ea"/>
        <a:cs typeface="+mn-cs"/>
      </a:defRPr>
    </a:lvl4pPr>
    <a:lvl5pPr marL="1828269" algn="l" defTabSz="914134" rtl="0" eaLnBrk="1" latinLnBrk="0" hangingPunct="1">
      <a:defRPr sz="1200" kern="1200">
        <a:solidFill>
          <a:schemeClr val="tx1"/>
        </a:solidFill>
        <a:latin typeface="+mn-lt"/>
        <a:ea typeface="+mn-ea"/>
        <a:cs typeface="+mn-cs"/>
      </a:defRPr>
    </a:lvl5pPr>
    <a:lvl6pPr marL="2285336" algn="l" defTabSz="914134" rtl="0" eaLnBrk="1" latinLnBrk="0" hangingPunct="1">
      <a:defRPr sz="1200" kern="1200">
        <a:solidFill>
          <a:schemeClr val="tx1"/>
        </a:solidFill>
        <a:latin typeface="+mn-lt"/>
        <a:ea typeface="+mn-ea"/>
        <a:cs typeface="+mn-cs"/>
      </a:defRPr>
    </a:lvl6pPr>
    <a:lvl7pPr marL="2742403" algn="l" defTabSz="914134" rtl="0" eaLnBrk="1" latinLnBrk="0" hangingPunct="1">
      <a:defRPr sz="1200" kern="1200">
        <a:solidFill>
          <a:schemeClr val="tx1"/>
        </a:solidFill>
        <a:latin typeface="+mn-lt"/>
        <a:ea typeface="+mn-ea"/>
        <a:cs typeface="+mn-cs"/>
      </a:defRPr>
    </a:lvl7pPr>
    <a:lvl8pPr marL="3199470" algn="l" defTabSz="914134" rtl="0" eaLnBrk="1" latinLnBrk="0" hangingPunct="1">
      <a:defRPr sz="1200" kern="1200">
        <a:solidFill>
          <a:schemeClr val="tx1"/>
        </a:solidFill>
        <a:latin typeface="+mn-lt"/>
        <a:ea typeface="+mn-ea"/>
        <a:cs typeface="+mn-cs"/>
      </a:defRPr>
    </a:lvl8pPr>
    <a:lvl9pPr marL="3656537" algn="l" defTabSz="9141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85800"/>
            <a:ext cx="5029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85800"/>
            <a:ext cx="5029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38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85800"/>
            <a:ext cx="5029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5"/>
            <a:ext cx="1006619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4" tIns="45706" rIns="91414" bIns="45706" anchor="ctr"/>
          <a:lstStyle/>
          <a:p>
            <a:pPr algn="ctr" eaLnBrk="1" latinLnBrk="0" hangingPunct="1"/>
            <a:endParaRPr kumimoji="0" lang="en-US"/>
          </a:p>
        </p:txBody>
      </p:sp>
      <p:sp>
        <p:nvSpPr>
          <p:cNvPr id="9" name="Title 8"/>
          <p:cNvSpPr>
            <a:spLocks noGrp="1"/>
          </p:cNvSpPr>
          <p:nvPr>
            <p:ph type="ctrTitle"/>
          </p:nvPr>
        </p:nvSpPr>
        <p:spPr>
          <a:xfrm>
            <a:off x="754380" y="1752608"/>
            <a:ext cx="8549640" cy="1829760"/>
          </a:xfrm>
        </p:spPr>
        <p:txBody>
          <a:bodyPr vert="horz" anchor="b">
            <a:normAutofit/>
            <a:scene3d>
              <a:camera prst="orthographicFront"/>
              <a:lightRig rig="soft" dir="t"/>
            </a:scene3d>
            <a:sp3d prstMaterial="softEdge">
              <a:bevelT w="25400" h="25400"/>
            </a:sp3d>
          </a:bodyPr>
          <a:lstStyle>
            <a:lvl1pPr algn="r">
              <a:defRPr sz="47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754380" y="3611614"/>
            <a:ext cx="8549640" cy="1199708"/>
          </a:xfrm>
        </p:spPr>
        <p:txBody>
          <a:bodyPr lIns="45706" rIns="45706"/>
          <a:lstStyle>
            <a:lvl1pPr marL="0" marR="63990" indent="0" algn="r">
              <a:buNone/>
              <a:defRPr>
                <a:solidFill>
                  <a:schemeClr val="tx2"/>
                </a:solidFill>
              </a:defRPr>
            </a:lvl1pPr>
            <a:lvl2pPr marL="457067" indent="0" algn="ctr">
              <a:buNone/>
            </a:lvl2pPr>
            <a:lvl3pPr marL="914134" indent="0" algn="ctr">
              <a:buNone/>
            </a:lvl3pPr>
            <a:lvl4pPr marL="1371201" indent="0" algn="ctr">
              <a:buNone/>
            </a:lvl4pPr>
            <a:lvl5pPr marL="1828269" indent="0" algn="ctr">
              <a:buNone/>
            </a:lvl5pPr>
            <a:lvl6pPr marL="2285336" indent="0" algn="ctr">
              <a:buNone/>
            </a:lvl6pPr>
            <a:lvl7pPr marL="2742403" indent="0" algn="ctr">
              <a:buNone/>
            </a:lvl7pPr>
            <a:lvl8pPr marL="3199470" indent="0" algn="ctr">
              <a:buNone/>
            </a:lvl8pPr>
            <a:lvl9pPr marL="3656537" indent="0" algn="ctr">
              <a:buNone/>
            </a:lvl9pPr>
            <a:extLst/>
          </a:lstStyle>
          <a:p>
            <a:r>
              <a:rPr kumimoji="0" lang="en-US"/>
              <a:t>Click to edit Master subtitle style</a:t>
            </a:r>
          </a:p>
        </p:txBody>
      </p:sp>
      <p:grpSp>
        <p:nvGrpSpPr>
          <p:cNvPr id="2" name="Group 1"/>
          <p:cNvGrpSpPr/>
          <p:nvPr/>
        </p:nvGrpSpPr>
        <p:grpSpPr>
          <a:xfrm>
            <a:off x="-4140" y="4953011"/>
            <a:ext cx="10062542"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12/19/2019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1481336"/>
            <a:ext cx="9052560" cy="438606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8419" y="274654"/>
            <a:ext cx="1955218" cy="559275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274646"/>
            <a:ext cx="6957060" cy="559275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614" y="1059713"/>
            <a:ext cx="8549640" cy="1828800"/>
          </a:xfrm>
        </p:spPr>
        <p:txBody>
          <a:bodyPr vert="horz" anchor="b">
            <a:normAutofit/>
            <a:scene3d>
              <a:camera prst="orthographicFront"/>
              <a:lightRig rig="soft" dir="t"/>
            </a:scene3d>
            <a:sp3d prstMaterial="softEdge">
              <a:bevelT w="25400" h="25400"/>
            </a:sp3d>
          </a:bodyPr>
          <a:lstStyle>
            <a:lvl1pPr algn="r">
              <a:buNone/>
              <a:defRPr sz="47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4314984" y="2931716"/>
            <a:ext cx="5029200" cy="1454888"/>
          </a:xfrm>
        </p:spPr>
        <p:txBody>
          <a:bodyPr lIns="91414" rIns="91414"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4000348" y="3005475"/>
            <a:ext cx="20116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4" tIns="45706" rIns="91414" bIns="45706" anchor="ctr"/>
          <a:lstStyle/>
          <a:p>
            <a:pPr algn="l" eaLnBrk="1" latinLnBrk="0" hangingPunct="1"/>
            <a:endParaRPr kumimoji="0" lang="en-US"/>
          </a:p>
        </p:txBody>
      </p:sp>
      <p:sp>
        <p:nvSpPr>
          <p:cNvPr id="8" name="Chevron 7"/>
          <p:cNvSpPr/>
          <p:nvPr/>
        </p:nvSpPr>
        <p:spPr>
          <a:xfrm>
            <a:off x="3795290" y="3005475"/>
            <a:ext cx="20116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4" tIns="45706" rIns="91414" bIns="45706" anchor="ctr"/>
          <a:lstStyle/>
          <a:p>
            <a:pPr algn="l"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481333"/>
            <a:ext cx="4442460" cy="4525965"/>
          </a:xfrm>
        </p:spPr>
        <p:txBody>
          <a:bodyPr/>
          <a:lstStyle>
            <a:lvl1pPr>
              <a:defRPr sz="2900"/>
            </a:lvl1pPr>
            <a:lvl2pPr>
              <a:defRPr sz="2500"/>
            </a:lvl2pPr>
            <a:lvl3pPr>
              <a:defRPr sz="21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481333"/>
            <a:ext cx="4442460" cy="4525965"/>
          </a:xfrm>
        </p:spPr>
        <p:txBody>
          <a:bodyPr/>
          <a:lstStyle>
            <a:lvl1pPr>
              <a:defRPr sz="2900"/>
            </a:lvl1pPr>
            <a:lvl2pPr>
              <a:defRPr sz="2500"/>
            </a:lvl2pPr>
            <a:lvl3pPr>
              <a:defRPr sz="21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73053"/>
            <a:ext cx="905256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502923" y="5410200"/>
            <a:ext cx="4444208" cy="762000"/>
          </a:xfrm>
          <a:solidFill>
            <a:schemeClr val="accent1"/>
          </a:solidFill>
          <a:ln w="9652">
            <a:solidFill>
              <a:schemeClr val="accent1"/>
            </a:solidFill>
            <a:miter lim="800000"/>
          </a:ln>
        </p:spPr>
        <p:txBody>
          <a:bodyPr lIns="182829" anchor="ctr"/>
          <a:lstStyle>
            <a:lvl1pPr marL="0" indent="0">
              <a:buNone/>
              <a:defRPr sz="2500" b="0">
                <a:solidFill>
                  <a:schemeClr val="bg1"/>
                </a:solidFill>
              </a:defRPr>
            </a:lvl1pPr>
            <a:lvl2pPr>
              <a:buNone/>
              <a:defRPr sz="21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38" y="5410200"/>
            <a:ext cx="4445953" cy="762000"/>
          </a:xfrm>
          <a:solidFill>
            <a:schemeClr val="accent1"/>
          </a:solidFill>
          <a:ln w="9652">
            <a:solidFill>
              <a:schemeClr val="accent1"/>
            </a:solidFill>
            <a:miter lim="800000"/>
          </a:ln>
        </p:spPr>
        <p:txBody>
          <a:bodyPr lIns="182829" anchor="ctr"/>
          <a:lstStyle>
            <a:lvl1pPr marL="0" indent="0">
              <a:buNone/>
              <a:defRPr sz="2500" b="0">
                <a:solidFill>
                  <a:schemeClr val="bg1"/>
                </a:solidFill>
              </a:defRPr>
            </a:lvl1pPr>
            <a:lvl2pPr>
              <a:buNone/>
              <a:defRPr sz="21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3" y="1444301"/>
            <a:ext cx="4444208" cy="3941768"/>
          </a:xfrm>
          <a:ln>
            <a:noFill/>
            <a:prstDash val="sysDash"/>
            <a:miter lim="800000"/>
          </a:ln>
        </p:spPr>
        <p:txBody>
          <a:bodyPr/>
          <a:lstStyle>
            <a:lvl1pPr>
              <a:defRPr sz="2500"/>
            </a:lvl1pPr>
            <a:lvl2pPr>
              <a:defRPr sz="21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38" y="1444301"/>
            <a:ext cx="4445953" cy="3941768"/>
          </a:xfrm>
          <a:ln>
            <a:noFill/>
            <a:prstDash val="sysDash"/>
            <a:miter lim="800000"/>
          </a:ln>
        </p:spPr>
        <p:txBody>
          <a:bodyPr/>
          <a:lstStyle>
            <a:lvl1pPr>
              <a:spcBef>
                <a:spcPts val="0"/>
              </a:spcBef>
              <a:defRPr sz="2500"/>
            </a:lvl1pPr>
            <a:lvl2pPr>
              <a:defRPr sz="21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1" y="4876800"/>
            <a:ext cx="8229954"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861562" y="5355105"/>
            <a:ext cx="4372050" cy="914400"/>
          </a:xfrm>
        </p:spPr>
        <p:txBody>
          <a:bodyPr/>
          <a:lstStyle>
            <a:lvl1pPr marL="0" indent="0" algn="r">
              <a:buNone/>
              <a:defRPr sz="1600"/>
            </a:lvl1pPr>
            <a:lvl2pPr>
              <a:buNone/>
              <a:defRPr sz="1200"/>
            </a:lvl2pPr>
            <a:lvl3pPr>
              <a:buNone/>
              <a:defRPr sz="1000"/>
            </a:lvl3pPr>
            <a:lvl4pPr>
              <a:buNone/>
              <a:defRPr sz="800"/>
            </a:lvl4pPr>
            <a:lvl5pPr>
              <a:buNone/>
              <a:defRPr sz="8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005842" y="274320"/>
            <a:ext cx="8227770" cy="4572000"/>
          </a:xfrm>
        </p:spPr>
        <p:txBody>
          <a:bodyPr/>
          <a:lstStyle>
            <a:lvl1pPr>
              <a:defRPr sz="3300"/>
            </a:lvl1pPr>
            <a:lvl2pPr>
              <a:defRPr sz="2900"/>
            </a:lvl2pPr>
            <a:lvl3pPr>
              <a:defRPr sz="25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7399734" y="6407948"/>
            <a:ext cx="2112264" cy="365760"/>
          </a:xfrm>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55354" y="5443406"/>
            <a:ext cx="7879080" cy="648233"/>
          </a:xfrm>
          <a:noFill/>
        </p:spPr>
        <p:txBody>
          <a:bodyPr lIns="91414" tIns="0" rIns="91414" anchor="t"/>
          <a:lstStyle>
            <a:lvl1pPr marL="0" marR="18282" indent="0" algn="r">
              <a:buNone/>
              <a:defRPr sz="1400"/>
            </a:lvl1pPr>
            <a:lvl2pPr>
              <a:defRPr sz="1200"/>
            </a:lvl2pPr>
            <a:lvl3pPr>
              <a:defRPr sz="1000"/>
            </a:lvl3pPr>
            <a:lvl4pPr>
              <a:defRPr sz="800"/>
            </a:lvl4pPr>
            <a:lvl5pPr>
              <a:defRPr sz="8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51460" y="189968"/>
            <a:ext cx="955548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a:xfrm>
            <a:off x="4818092" y="6407959"/>
            <a:ext cx="2585749" cy="365123"/>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51462" y="4865126"/>
            <a:ext cx="8882974" cy="562673"/>
          </a:xfrm>
          <a:noFill/>
        </p:spPr>
        <p:txBody>
          <a:bodyPr anchor="t">
            <a:sp3d prstMaterial="softEdge"/>
          </a:bodyPr>
          <a:lstStyle>
            <a:lvl1pPr marR="0" algn="r">
              <a:buNone/>
              <a:defRPr sz="31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88085" y="5002001"/>
            <a:ext cx="4182203" cy="144311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14" tIns="45706" rIns="91414" bIns="45706" anchor="t" compatLnSpc="1"/>
          <a:lstStyle/>
          <a:p>
            <a:endParaRPr kumimoji="0" lang="en-US"/>
          </a:p>
        </p:txBody>
      </p:sp>
      <p:sp>
        <p:nvSpPr>
          <p:cNvPr id="9" name="Freeform 8"/>
          <p:cNvSpPr>
            <a:spLocks/>
          </p:cNvSpPr>
          <p:nvPr/>
        </p:nvSpPr>
        <p:spPr bwMode="auto">
          <a:xfrm>
            <a:off x="-58913" y="5785028"/>
            <a:ext cx="41822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14" tIns="45706" rIns="91414" bIns="45706" anchor="t" compatLnSpc="1"/>
          <a:lstStyle/>
          <a:p>
            <a:endParaRPr kumimoji="0" lang="en-US"/>
          </a:p>
        </p:txBody>
      </p:sp>
      <p:sp>
        <p:nvSpPr>
          <p:cNvPr id="10" name="Right Triangle 9"/>
          <p:cNvSpPr>
            <a:spLocks/>
          </p:cNvSpPr>
          <p:nvPr/>
        </p:nvSpPr>
        <p:spPr bwMode="auto">
          <a:xfrm>
            <a:off x="-6646" y="5791253"/>
            <a:ext cx="3742547" cy="1080870"/>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14" tIns="45706" rIns="91414" bIns="45706" anchor="ctr" compatLnSpc="1"/>
          <a:lstStyle/>
          <a:p>
            <a:pPr algn="ctr" eaLnBrk="1" latinLnBrk="0" hangingPunct="1"/>
            <a:endParaRPr kumimoji="0" lang="en-US"/>
          </a:p>
        </p:txBody>
      </p:sp>
      <p:cxnSp>
        <p:nvCxnSpPr>
          <p:cNvPr id="11" name="Straight Connector 10"/>
          <p:cNvCxnSpPr/>
          <p:nvPr/>
        </p:nvCxnSpPr>
        <p:spPr>
          <a:xfrm>
            <a:off x="-10159" y="5787746"/>
            <a:ext cx="3746060" cy="108438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530522" y="4988438"/>
            <a:ext cx="20116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4" tIns="45706" rIns="91414" bIns="45706" anchor="ctr"/>
          <a:lstStyle/>
          <a:p>
            <a:pPr algn="l" eaLnBrk="1" latinLnBrk="0" hangingPunct="1"/>
            <a:endParaRPr kumimoji="0" lang="en-US"/>
          </a:p>
        </p:txBody>
      </p:sp>
      <p:sp>
        <p:nvSpPr>
          <p:cNvPr id="13" name="Chevron 12"/>
          <p:cNvSpPr/>
          <p:nvPr/>
        </p:nvSpPr>
        <p:spPr>
          <a:xfrm>
            <a:off x="9325466" y="4988438"/>
            <a:ext cx="20116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4" tIns="45706" rIns="91414" bIns="45706" anchor="ctr"/>
          <a:lstStyle/>
          <a:p>
            <a:pPr algn="l" eaLnBrk="1" latinLnBrk="0" hangingPunct="1"/>
            <a:endParaRPr kumimoji="0"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88085" y="5002001"/>
            <a:ext cx="4182203" cy="144311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14" tIns="45706" rIns="91414" bIns="45706" anchor="t" compatLnSpc="1"/>
          <a:lstStyle/>
          <a:p>
            <a:endParaRPr kumimoji="0" lang="en-US"/>
          </a:p>
        </p:txBody>
      </p:sp>
      <p:sp>
        <p:nvSpPr>
          <p:cNvPr id="12" name="Freeform 11"/>
          <p:cNvSpPr>
            <a:spLocks/>
          </p:cNvSpPr>
          <p:nvPr/>
        </p:nvSpPr>
        <p:spPr bwMode="auto">
          <a:xfrm>
            <a:off x="-58913" y="5785028"/>
            <a:ext cx="41822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14" tIns="45706" rIns="91414" bIns="45706" anchor="t" compatLnSpc="1"/>
          <a:lstStyle/>
          <a:p>
            <a:endParaRPr kumimoji="0" lang="en-US"/>
          </a:p>
        </p:txBody>
      </p:sp>
      <p:sp>
        <p:nvSpPr>
          <p:cNvPr id="14" name="Right Triangle 13"/>
          <p:cNvSpPr>
            <a:spLocks/>
          </p:cNvSpPr>
          <p:nvPr/>
        </p:nvSpPr>
        <p:spPr bwMode="auto">
          <a:xfrm>
            <a:off x="-6646" y="5791253"/>
            <a:ext cx="3742547" cy="1080870"/>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14" tIns="45706" rIns="91414" bIns="45706" anchor="ctr" compatLnSpc="1"/>
          <a:lstStyle/>
          <a:p>
            <a:pPr algn="ctr" eaLnBrk="1" latinLnBrk="0" hangingPunct="1"/>
            <a:endParaRPr kumimoji="0" lang="en-US"/>
          </a:p>
        </p:txBody>
      </p:sp>
      <p:cxnSp>
        <p:nvCxnSpPr>
          <p:cNvPr id="15" name="Straight Connector 14"/>
          <p:cNvCxnSpPr/>
          <p:nvPr/>
        </p:nvCxnSpPr>
        <p:spPr>
          <a:xfrm>
            <a:off x="-10159" y="5787746"/>
            <a:ext cx="3746060" cy="108438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02920" y="274635"/>
            <a:ext cx="9052560" cy="1143000"/>
          </a:xfrm>
          <a:prstGeom prst="rect">
            <a:avLst/>
          </a:prstGeom>
        </p:spPr>
        <p:txBody>
          <a:bodyPr vert="horz" lIns="91414" tIns="45706" rIns="91414" bIns="45706"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502920" y="1481333"/>
            <a:ext cx="9052560" cy="4525965"/>
          </a:xfrm>
          <a:prstGeom prst="rect">
            <a:avLst/>
          </a:prstGeom>
        </p:spPr>
        <p:txBody>
          <a:bodyPr vert="horz" lIns="91414" tIns="45706" rIns="91414" bIns="4570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7399734" y="6407948"/>
            <a:ext cx="2112264" cy="365760"/>
          </a:xfrm>
          <a:prstGeom prst="rect">
            <a:avLst/>
          </a:prstGeom>
        </p:spPr>
        <p:txBody>
          <a:bodyPr vert="horz" lIns="91414" tIns="45706" rIns="91414" bIns="45706" anchor="b"/>
          <a:lstStyle>
            <a:lvl1pPr algn="l" eaLnBrk="1" latinLnBrk="0" hangingPunct="1">
              <a:defRPr kumimoji="0" sz="1000">
                <a:solidFill>
                  <a:schemeClr val="tx1"/>
                </a:solidFill>
              </a:defRPr>
            </a:lvl1pPr>
            <a:extLst/>
          </a:lstStyle>
          <a:p>
            <a:fld id="{1D8BD707-D9CF-40AE-B4C6-C98DA3205C09}" type="datetimeFigureOut">
              <a:rPr lang="en-US" smtClean="0"/>
              <a:pPr/>
              <a:t>12/19/2019</a:t>
            </a:fld>
            <a:endParaRPr lang="en-US" dirty="0"/>
          </a:p>
        </p:txBody>
      </p:sp>
      <p:sp>
        <p:nvSpPr>
          <p:cNvPr id="22" name="Footer Placeholder 21"/>
          <p:cNvSpPr>
            <a:spLocks noGrp="1"/>
          </p:cNvSpPr>
          <p:nvPr>
            <p:ph type="ftr" sz="quarter" idx="3"/>
          </p:nvPr>
        </p:nvSpPr>
        <p:spPr>
          <a:xfrm>
            <a:off x="4818092" y="6407959"/>
            <a:ext cx="2585749" cy="365123"/>
          </a:xfrm>
          <a:prstGeom prst="rect">
            <a:avLst/>
          </a:prstGeom>
        </p:spPr>
        <p:txBody>
          <a:bodyPr vert="horz" lIns="91414" tIns="45706" rIns="91414" bIns="45706"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9511998" y="6407959"/>
            <a:ext cx="402336" cy="365123"/>
          </a:xfrm>
          <a:prstGeom prst="rect">
            <a:avLst/>
          </a:prstGeom>
        </p:spPr>
        <p:txBody>
          <a:bodyPr vert="horz" lIns="91414" tIns="45706" rIns="91414" bIns="45706"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653" indent="-255957" algn="l" rtl="0" eaLnBrk="1" latinLnBrk="0" hangingPunct="1">
        <a:spcBef>
          <a:spcPts val="401"/>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12" indent="-228533" algn="l" rtl="0" eaLnBrk="1" latinLnBrk="0" hangingPunct="1">
        <a:spcBef>
          <a:spcPts val="325"/>
        </a:spcBef>
        <a:buClr>
          <a:schemeClr val="accent1"/>
        </a:buClr>
        <a:buFont typeface="Verdana"/>
        <a:buChar char="◦"/>
        <a:defRPr kumimoji="0" sz="2300" kern="1200">
          <a:solidFill>
            <a:schemeClr val="tx1"/>
          </a:solidFill>
          <a:latin typeface="+mn-lt"/>
          <a:ea typeface="+mn-ea"/>
          <a:cs typeface="+mn-cs"/>
        </a:defRPr>
      </a:lvl2pPr>
      <a:lvl3pPr marL="859285" indent="-228533" algn="l" rtl="0" eaLnBrk="1" latinLnBrk="0" hangingPunct="1">
        <a:spcBef>
          <a:spcPts val="349"/>
        </a:spcBef>
        <a:buClr>
          <a:schemeClr val="accent2"/>
        </a:buClr>
        <a:buSzPct val="100000"/>
        <a:buFont typeface="Wingdings 2"/>
        <a:buChar char=""/>
        <a:defRPr kumimoji="0" sz="2100" kern="1200">
          <a:solidFill>
            <a:schemeClr val="tx1"/>
          </a:solidFill>
          <a:latin typeface="+mn-lt"/>
          <a:ea typeface="+mn-ea"/>
          <a:cs typeface="+mn-cs"/>
        </a:defRPr>
      </a:lvl3pPr>
      <a:lvl4pPr marL="1142669" indent="-228533" algn="l" rtl="0" eaLnBrk="1" latinLnBrk="0" hangingPunct="1">
        <a:spcBef>
          <a:spcPts val="349"/>
        </a:spcBef>
        <a:buClr>
          <a:schemeClr val="accent2"/>
        </a:buClr>
        <a:buFont typeface="Wingdings 2"/>
        <a:buChar char=""/>
        <a:defRPr kumimoji="0" sz="1800" kern="1200">
          <a:solidFill>
            <a:schemeClr val="tx1"/>
          </a:solidFill>
          <a:latin typeface="+mn-lt"/>
          <a:ea typeface="+mn-ea"/>
          <a:cs typeface="+mn-cs"/>
        </a:defRPr>
      </a:lvl4pPr>
      <a:lvl5pPr marL="1371201" indent="-228533" algn="l" rtl="0" eaLnBrk="1" latinLnBrk="0" hangingPunct="1">
        <a:spcBef>
          <a:spcPts val="349"/>
        </a:spcBef>
        <a:buClr>
          <a:schemeClr val="accent2"/>
        </a:buClr>
        <a:buFont typeface="Wingdings 2"/>
        <a:buChar char=""/>
        <a:defRPr kumimoji="0" sz="1800" kern="1200">
          <a:solidFill>
            <a:schemeClr val="tx1"/>
          </a:solidFill>
          <a:latin typeface="+mn-lt"/>
          <a:ea typeface="+mn-ea"/>
          <a:cs typeface="+mn-cs"/>
        </a:defRPr>
      </a:lvl5pPr>
      <a:lvl6pPr marL="1599736" indent="-228533" algn="l" rtl="0" eaLnBrk="1" latinLnBrk="0" hangingPunct="1">
        <a:spcBef>
          <a:spcPts val="349"/>
        </a:spcBef>
        <a:buClr>
          <a:schemeClr val="accent3"/>
        </a:buClr>
        <a:buFont typeface="Wingdings 2"/>
        <a:buChar char=""/>
        <a:defRPr kumimoji="0" sz="1800" kern="1200">
          <a:solidFill>
            <a:schemeClr val="tx1"/>
          </a:solidFill>
          <a:latin typeface="+mn-lt"/>
          <a:ea typeface="+mn-ea"/>
          <a:cs typeface="+mn-cs"/>
        </a:defRPr>
      </a:lvl6pPr>
      <a:lvl7pPr marL="1828269" indent="-228533" algn="l" rtl="0" eaLnBrk="1" latinLnBrk="0" hangingPunct="1">
        <a:spcBef>
          <a:spcPts val="349"/>
        </a:spcBef>
        <a:buClr>
          <a:schemeClr val="accent3"/>
        </a:buClr>
        <a:buFont typeface="Wingdings 2"/>
        <a:buChar char=""/>
        <a:defRPr kumimoji="0" sz="1600" kern="1200">
          <a:solidFill>
            <a:schemeClr val="tx1"/>
          </a:solidFill>
          <a:latin typeface="+mn-lt"/>
          <a:ea typeface="+mn-ea"/>
          <a:cs typeface="+mn-cs"/>
        </a:defRPr>
      </a:lvl7pPr>
      <a:lvl8pPr marL="2056801" indent="-228533" algn="l" rtl="0" eaLnBrk="1" latinLnBrk="0" hangingPunct="1">
        <a:spcBef>
          <a:spcPts val="349"/>
        </a:spcBef>
        <a:buClr>
          <a:schemeClr val="accent3"/>
        </a:buClr>
        <a:buFont typeface="Wingdings 2"/>
        <a:buChar char=""/>
        <a:defRPr kumimoji="0" sz="1600" kern="1200">
          <a:solidFill>
            <a:schemeClr val="tx1"/>
          </a:solidFill>
          <a:latin typeface="+mn-lt"/>
          <a:ea typeface="+mn-ea"/>
          <a:cs typeface="+mn-cs"/>
        </a:defRPr>
      </a:lvl8pPr>
      <a:lvl9pPr marL="2285336" indent="-228533" algn="l" rtl="0" eaLnBrk="1" latinLnBrk="0" hangingPunct="1">
        <a:spcBef>
          <a:spcPts val="349"/>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067" algn="l" rtl="0" eaLnBrk="1" latinLnBrk="0" hangingPunct="1">
        <a:defRPr kumimoji="0" kern="1200">
          <a:solidFill>
            <a:schemeClr val="tx1"/>
          </a:solidFill>
          <a:latin typeface="+mn-lt"/>
          <a:ea typeface="+mn-ea"/>
          <a:cs typeface="+mn-cs"/>
        </a:defRPr>
      </a:lvl2pPr>
      <a:lvl3pPr marL="914134" algn="l" rtl="0" eaLnBrk="1" latinLnBrk="0" hangingPunct="1">
        <a:defRPr kumimoji="0" kern="1200">
          <a:solidFill>
            <a:schemeClr val="tx1"/>
          </a:solidFill>
          <a:latin typeface="+mn-lt"/>
          <a:ea typeface="+mn-ea"/>
          <a:cs typeface="+mn-cs"/>
        </a:defRPr>
      </a:lvl3pPr>
      <a:lvl4pPr marL="1371201" algn="l" rtl="0" eaLnBrk="1" latinLnBrk="0" hangingPunct="1">
        <a:defRPr kumimoji="0" kern="1200">
          <a:solidFill>
            <a:schemeClr val="tx1"/>
          </a:solidFill>
          <a:latin typeface="+mn-lt"/>
          <a:ea typeface="+mn-ea"/>
          <a:cs typeface="+mn-cs"/>
        </a:defRPr>
      </a:lvl4pPr>
      <a:lvl5pPr marL="1828269" algn="l" rtl="0" eaLnBrk="1" latinLnBrk="0" hangingPunct="1">
        <a:defRPr kumimoji="0" kern="1200">
          <a:solidFill>
            <a:schemeClr val="tx1"/>
          </a:solidFill>
          <a:latin typeface="+mn-lt"/>
          <a:ea typeface="+mn-ea"/>
          <a:cs typeface="+mn-cs"/>
        </a:defRPr>
      </a:lvl5pPr>
      <a:lvl6pPr marL="2285336" algn="l" rtl="0" eaLnBrk="1" latinLnBrk="0" hangingPunct="1">
        <a:defRPr kumimoji="0" kern="1200">
          <a:solidFill>
            <a:schemeClr val="tx1"/>
          </a:solidFill>
          <a:latin typeface="+mn-lt"/>
          <a:ea typeface="+mn-ea"/>
          <a:cs typeface="+mn-cs"/>
        </a:defRPr>
      </a:lvl6pPr>
      <a:lvl7pPr marL="2742403" algn="l" rtl="0" eaLnBrk="1" latinLnBrk="0" hangingPunct="1">
        <a:defRPr kumimoji="0" kern="1200">
          <a:solidFill>
            <a:schemeClr val="tx1"/>
          </a:solidFill>
          <a:latin typeface="+mn-lt"/>
          <a:ea typeface="+mn-ea"/>
          <a:cs typeface="+mn-cs"/>
        </a:defRPr>
      </a:lvl7pPr>
      <a:lvl8pPr marL="3199470" algn="l" rtl="0" eaLnBrk="1" latinLnBrk="0" hangingPunct="1">
        <a:defRPr kumimoji="0" kern="1200">
          <a:solidFill>
            <a:schemeClr val="tx1"/>
          </a:solidFill>
          <a:latin typeface="+mn-lt"/>
          <a:ea typeface="+mn-ea"/>
          <a:cs typeface="+mn-cs"/>
        </a:defRPr>
      </a:lvl8pPr>
      <a:lvl9pPr marL="365653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5.jpeg"/><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gif"/></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62.gif"/></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41.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57.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image" Target="../media/image91.jpeg"/><Relationship Id="rId1" Type="http://schemas.openxmlformats.org/officeDocument/2006/relationships/slideLayout" Target="../slideLayouts/slideLayout6.xml"/><Relationship Id="rId5" Type="http://schemas.openxmlformats.org/officeDocument/2006/relationships/image" Target="../media/image94.wmf"/><Relationship Id="rId4" Type="http://schemas.openxmlformats.org/officeDocument/2006/relationships/image" Target="../media/image93.jpeg"/></Relationships>
</file>

<file path=ppt/slides/_rels/slide5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94.w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cstate="print"/>
          <a:srcRect/>
          <a:stretch>
            <a:fillRect/>
          </a:stretch>
        </p:blipFill>
        <p:spPr bwMode="auto">
          <a:xfrm>
            <a:off x="0" y="1981200"/>
            <a:ext cx="10066337" cy="3352800"/>
          </a:xfrm>
          <a:prstGeom prst="rect">
            <a:avLst/>
          </a:prstGeom>
          <a:noFill/>
          <a:ln w="9525">
            <a:noFill/>
            <a:miter lim="800000"/>
            <a:headEnd/>
            <a:tailEnd/>
          </a:ln>
        </p:spPr>
      </p:pic>
      <p:sp>
        <p:nvSpPr>
          <p:cNvPr id="13" name="Rectangle 12"/>
          <p:cNvSpPr/>
          <p:nvPr/>
        </p:nvSpPr>
        <p:spPr>
          <a:xfrm>
            <a:off x="990600" y="2895600"/>
            <a:ext cx="8458200" cy="1846631"/>
          </a:xfrm>
          <a:prstGeom prst="rect">
            <a:avLst/>
          </a:prstGeom>
        </p:spPr>
        <p:txBody>
          <a:bodyPr wrap="square" lIns="91414" tIns="45706" rIns="91414" bIns="45706">
            <a:spAutoFit/>
          </a:bodyPr>
          <a:lstStyle/>
          <a:p>
            <a:pPr algn="ctr"/>
            <a:r>
              <a:rPr lang="en-US" sz="6600" b="1" dirty="0">
                <a:solidFill>
                  <a:schemeClr val="bg2">
                    <a:lumMod val="25000"/>
                  </a:schemeClr>
                </a:solidFill>
                <a:latin typeface="Monotype Corsiva" pitchFamily="66" charset="0"/>
                <a:ea typeface="Times New Roman"/>
                <a:cs typeface="Times New Roman" pitchFamily="18" charset="0"/>
              </a:rPr>
              <a:t>The Companies Act, 2013: </a:t>
            </a:r>
          </a:p>
          <a:p>
            <a:pPr algn="ctr"/>
            <a:r>
              <a:rPr lang="en-US" sz="4000" b="1" dirty="0">
                <a:solidFill>
                  <a:schemeClr val="bg2">
                    <a:lumMod val="25000"/>
                  </a:schemeClr>
                </a:solidFill>
                <a:latin typeface="Monotype Corsiva" pitchFamily="66" charset="0"/>
                <a:ea typeface="Times New Roman"/>
                <a:cs typeface="Times New Roman" pitchFamily="18" charset="0"/>
              </a:rPr>
              <a:t> </a:t>
            </a:r>
            <a:r>
              <a:rPr lang="en-US" sz="4800" b="1" dirty="0">
                <a:solidFill>
                  <a:schemeClr val="bg2">
                    <a:lumMod val="25000"/>
                  </a:schemeClr>
                </a:solidFill>
                <a:latin typeface="Monotype Corsiva" pitchFamily="66" charset="0"/>
                <a:ea typeface="Times New Roman"/>
                <a:cs typeface="Times New Roman" pitchFamily="18" charset="0"/>
              </a:rPr>
              <a:t>An Elevated Horizon</a:t>
            </a:r>
            <a:endParaRPr lang="en-US" sz="4000" b="1" dirty="0">
              <a:solidFill>
                <a:schemeClr val="bg2">
                  <a:lumMod val="25000"/>
                </a:schemeClr>
              </a:solidFill>
              <a:latin typeface="Monotype Corsiva" pitchFamily="66" charset="0"/>
              <a:cs typeface="Times New Roman" pitchFamily="18" charset="0"/>
            </a:endParaRPr>
          </a:p>
        </p:txBody>
      </p:sp>
      <p:sp>
        <p:nvSpPr>
          <p:cNvPr id="14" name="Rectangle 13"/>
          <p:cNvSpPr/>
          <p:nvPr/>
        </p:nvSpPr>
        <p:spPr>
          <a:xfrm>
            <a:off x="5791200" y="5257800"/>
            <a:ext cx="4267200" cy="923330"/>
          </a:xfrm>
          <a:prstGeom prst="rect">
            <a:avLst/>
          </a:prstGeom>
        </p:spPr>
        <p:txBody>
          <a:bodyPr wrap="square">
            <a:spAutoFit/>
          </a:bodyPr>
          <a:lstStyle/>
          <a:p>
            <a:pPr algn="ctr"/>
            <a:r>
              <a:rPr lang="en-US" sz="4000" b="1" dirty="0">
                <a:ln>
                  <a:solidFill>
                    <a:schemeClr val="tx1"/>
                  </a:solidFill>
                </a:ln>
                <a:effectLst>
                  <a:outerShdw blurRad="50800" dist="38100" algn="tr" rotWithShape="0">
                    <a:prstClr val="black">
                      <a:alpha val="40000"/>
                    </a:prstClr>
                  </a:outerShdw>
                </a:effectLst>
                <a:latin typeface="Monotype Corsiva" pitchFamily="66" charset="0"/>
              </a:rPr>
              <a:t>Dr. Sanjeev Gupta</a:t>
            </a:r>
            <a:r>
              <a:rPr lang="en-US" dirty="0">
                <a:ln>
                  <a:solidFill>
                    <a:schemeClr val="tx1"/>
                  </a:solidFill>
                </a:ln>
                <a:latin typeface="Monotype Corsiva" pitchFamily="66" charset="0"/>
              </a:rPr>
              <a:t> </a:t>
            </a:r>
          </a:p>
          <a:p>
            <a:pPr algn="ctr"/>
            <a:r>
              <a:rPr lang="en-US" sz="1400" i="1" dirty="0" err="1">
                <a:ln>
                  <a:solidFill>
                    <a:schemeClr val="tx1"/>
                  </a:solidFill>
                </a:ln>
                <a:solidFill>
                  <a:srgbClr val="00B050"/>
                </a:solidFill>
                <a:effectLst>
                  <a:outerShdw blurRad="50800" dist="38100" algn="tr" rotWithShape="0">
                    <a:prstClr val="black">
                      <a:alpha val="40000"/>
                    </a:prstClr>
                  </a:outerShdw>
                </a:effectLst>
                <a:latin typeface="Times New Roman" pitchFamily="18" charset="0"/>
                <a:cs typeface="Times New Roman" pitchFamily="18" charset="0"/>
              </a:rPr>
              <a:t>M.Com</a:t>
            </a:r>
            <a:r>
              <a:rPr lang="en-US" sz="1400" i="1" dirty="0">
                <a:ln>
                  <a:solidFill>
                    <a:schemeClr val="tx1"/>
                  </a:solidFill>
                </a:ln>
                <a:solidFill>
                  <a:srgbClr val="00B050"/>
                </a:solidFill>
                <a:effectLst>
                  <a:outerShdw blurRad="50800" dist="38100" algn="tr" rotWithShape="0">
                    <a:prstClr val="black">
                      <a:alpha val="40000"/>
                    </a:prstClr>
                  </a:outerShdw>
                </a:effectLst>
                <a:latin typeface="Times New Roman" pitchFamily="18" charset="0"/>
                <a:cs typeface="Times New Roman" pitchFamily="18" charset="0"/>
              </a:rPr>
              <a:t>., FCS, LL.B, MIMA, </a:t>
            </a:r>
            <a:r>
              <a:rPr lang="en-US" sz="1400" i="1" dirty="0" err="1">
                <a:ln>
                  <a:solidFill>
                    <a:schemeClr val="tx1"/>
                  </a:solidFill>
                </a:ln>
                <a:solidFill>
                  <a:srgbClr val="00B050"/>
                </a:solidFill>
                <a:effectLst>
                  <a:outerShdw blurRad="50800" dist="38100" algn="tr" rotWithShape="0">
                    <a:prstClr val="black">
                      <a:alpha val="40000"/>
                    </a:prstClr>
                  </a:outerShdw>
                </a:effectLst>
                <a:latin typeface="Times New Roman" pitchFamily="18" charset="0"/>
                <a:cs typeface="Times New Roman" pitchFamily="18" charset="0"/>
              </a:rPr>
              <a:t>Ph.D</a:t>
            </a:r>
            <a:endParaRPr lang="en-US" sz="1400" dirty="0">
              <a:ln>
                <a:solidFill>
                  <a:schemeClr val="tx1"/>
                </a:solidFill>
              </a:ln>
              <a:solidFill>
                <a:srgbClr val="00B050"/>
              </a:solidFill>
            </a:endParaRPr>
          </a:p>
        </p:txBody>
      </p:sp>
      <p:pic>
        <p:nvPicPr>
          <p:cNvPr id="64518" name="Picture 6" descr="http://4.bp.blogspot.com/-CCNrngQdx0Q/UjICHi9UetI/AAAAAAAADwc/nBuUDv6lJvs/s1600/Companies-Act-2013.png"/>
          <p:cNvPicPr>
            <a:picLocks noChangeAspect="1" noChangeArrowheads="1"/>
          </p:cNvPicPr>
          <p:nvPr/>
        </p:nvPicPr>
        <p:blipFill>
          <a:blip r:embed="rId3"/>
          <a:srcRect/>
          <a:stretch>
            <a:fillRect/>
          </a:stretch>
        </p:blipFill>
        <p:spPr bwMode="auto">
          <a:xfrm>
            <a:off x="2895600" y="0"/>
            <a:ext cx="3924300" cy="1962150"/>
          </a:xfrm>
          <a:prstGeom prst="rect">
            <a:avLst/>
          </a:prstGeom>
          <a:noFill/>
        </p:spPr>
      </p:pic>
      <p:sp>
        <p:nvSpPr>
          <p:cNvPr id="6" name="TextBox 5">
            <a:extLst>
              <a:ext uri="{FF2B5EF4-FFF2-40B4-BE49-F238E27FC236}">
                <a16:creationId xmlns:a16="http://schemas.microsoft.com/office/drawing/2014/main" id="{8815FEF8-B2DF-43BC-838D-608C4AD50BDE}"/>
              </a:ext>
            </a:extLst>
          </p:cNvPr>
          <p:cNvSpPr txBox="1"/>
          <p:nvPr/>
        </p:nvSpPr>
        <p:spPr>
          <a:xfrm>
            <a:off x="6477000" y="173623"/>
            <a:ext cx="3353927" cy="338554"/>
          </a:xfrm>
          <a:prstGeom prst="rect">
            <a:avLst/>
          </a:prstGeom>
          <a:noFill/>
        </p:spPr>
        <p:txBody>
          <a:bodyPr wrap="square" rtlCol="0">
            <a:spAutoFit/>
          </a:bodyPr>
          <a:lstStyle/>
          <a:p>
            <a:r>
              <a:rPr lang="en-IN" sz="1600" b="1" i="1" dirty="0">
                <a:latin typeface="Times New Roman" panose="02020603050405020304" pitchFamily="18" charset="0"/>
                <a:cs typeface="Times New Roman" panose="02020603050405020304" pitchFamily="18" charset="0"/>
              </a:rPr>
              <a:t>           Only for Academic purposes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ts4.mm.bing.net/th?id=H.4903608385864683&amp;pid=15.1"/>
          <p:cNvPicPr>
            <a:picLocks noChangeAspect="1" noChangeArrowheads="1"/>
          </p:cNvPicPr>
          <p:nvPr/>
        </p:nvPicPr>
        <p:blipFill>
          <a:blip r:embed="rId2"/>
          <a:srcRect/>
          <a:stretch>
            <a:fillRect/>
          </a:stretch>
        </p:blipFill>
        <p:spPr bwMode="auto">
          <a:xfrm>
            <a:off x="0" y="0"/>
            <a:ext cx="10058400" cy="5715000"/>
          </a:xfrm>
          <a:prstGeom prst="rect">
            <a:avLst/>
          </a:prstGeom>
          <a:noFill/>
        </p:spPr>
      </p:pic>
      <p:sp>
        <p:nvSpPr>
          <p:cNvPr id="13" name="Pentagon 12"/>
          <p:cNvSpPr>
            <a:spLocks noChangeArrowheads="1"/>
          </p:cNvSpPr>
          <p:nvPr/>
        </p:nvSpPr>
        <p:spPr bwMode="auto">
          <a:xfrm rot="16200000">
            <a:off x="4152900" y="-2324100"/>
            <a:ext cx="1066800" cy="6019800"/>
          </a:xfrm>
          <a:prstGeom prst="homePlate">
            <a:avLst/>
          </a:prstGeom>
          <a:solidFill>
            <a:srgbClr val="00B050"/>
          </a:solidFill>
          <a:ln w="12700">
            <a:solidFill>
              <a:schemeClr val="accent1"/>
            </a:solid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flatTx/>
          </a:bodyPr>
          <a:lstStyle/>
          <a:p>
            <a:pPr lvl="0" algn="ctr"/>
            <a:endParaRPr lang="en-US" sz="900" b="1" dirty="0">
              <a:latin typeface="Comic Sans MS" pitchFamily="66" charset="0"/>
            </a:endParaRPr>
          </a:p>
          <a:p>
            <a:pPr lvl="0" algn="ctr"/>
            <a:r>
              <a:rPr lang="en-US" sz="2800" b="1" dirty="0">
                <a:solidFill>
                  <a:schemeClr val="bg1"/>
                </a:solidFill>
                <a:latin typeface="Comic Sans MS" pitchFamily="66" charset="0"/>
              </a:rPr>
              <a:t>New Class of Companies</a:t>
            </a:r>
          </a:p>
        </p:txBody>
      </p:sp>
      <p:sp>
        <p:nvSpPr>
          <p:cNvPr id="15" name="Rectangle 14"/>
          <p:cNvSpPr/>
          <p:nvPr/>
        </p:nvSpPr>
        <p:spPr>
          <a:xfrm>
            <a:off x="3124200" y="2209800"/>
            <a:ext cx="4038600" cy="461637"/>
          </a:xfrm>
          <a:prstGeom prst="rect">
            <a:avLst/>
          </a:prstGeom>
          <a:solidFill>
            <a:srgbClr val="FF0000"/>
          </a:solidFill>
        </p:spPr>
        <p:txBody>
          <a:bodyPr wrap="square" lIns="91414" tIns="45706" rIns="91414" bIns="45706">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One Person Company</a:t>
            </a:r>
          </a:p>
        </p:txBody>
      </p:sp>
      <p:sp>
        <p:nvSpPr>
          <p:cNvPr id="24" name="Rectangle 23"/>
          <p:cNvSpPr/>
          <p:nvPr/>
        </p:nvSpPr>
        <p:spPr>
          <a:xfrm>
            <a:off x="3200400" y="3200400"/>
            <a:ext cx="2895600" cy="461637"/>
          </a:xfrm>
          <a:prstGeom prst="rect">
            <a:avLst/>
          </a:prstGeom>
          <a:solidFill>
            <a:srgbClr val="FF0000"/>
          </a:solidFill>
        </p:spPr>
        <p:txBody>
          <a:bodyPr wrap="square" lIns="91414" tIns="45706" rIns="91414" bIns="45706">
            <a:spAutoFit/>
          </a:bodyPr>
          <a:lstStyle/>
          <a:p>
            <a:r>
              <a:rPr lang="en-US" sz="2400" b="1" dirty="0">
                <a:ln w="17780" cmpd="sng">
                  <a:solidFill>
                    <a:srgbClr val="FFFFFF"/>
                  </a:solidFill>
                  <a:prstDash val="solid"/>
                  <a:miter lim="800000"/>
                </a:ln>
                <a:solidFill>
                  <a:schemeClr val="bg1"/>
                </a:solidFill>
                <a:effectLst>
                  <a:outerShdw blurRad="50800" algn="tl" rotWithShape="0">
                    <a:srgbClr val="000000"/>
                  </a:outerShdw>
                </a:effectLst>
                <a:latin typeface="Comic Sans MS" pitchFamily="66" charset="0"/>
              </a:rPr>
              <a:t>SMALL</a:t>
            </a: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t>
            </a:r>
            <a:r>
              <a:rPr lang="en-US" sz="2400" b="1" dirty="0">
                <a:ln w="17780" cmpd="sng">
                  <a:solidFill>
                    <a:srgbClr val="FFFFFF"/>
                  </a:solidFill>
                  <a:prstDash val="solid"/>
                  <a:miter lim="800000"/>
                </a:ln>
                <a:solidFill>
                  <a:schemeClr val="bg1"/>
                </a:solidFill>
                <a:effectLst>
                  <a:outerShdw blurRad="50800" algn="tl" rotWithShape="0">
                    <a:srgbClr val="000000"/>
                  </a:outerShdw>
                </a:effectLst>
                <a:latin typeface="Comic Sans MS" pitchFamily="66" charset="0"/>
              </a:rPr>
              <a:t>COMPANY</a:t>
            </a:r>
          </a:p>
        </p:txBody>
      </p:sp>
      <p:sp>
        <p:nvSpPr>
          <p:cNvPr id="25" name="Rectangle 24"/>
          <p:cNvSpPr/>
          <p:nvPr/>
        </p:nvSpPr>
        <p:spPr>
          <a:xfrm>
            <a:off x="3276600" y="4267200"/>
            <a:ext cx="3505200" cy="461637"/>
          </a:xfrm>
          <a:prstGeom prst="rect">
            <a:avLst/>
          </a:prstGeom>
          <a:solidFill>
            <a:srgbClr val="FF0000"/>
          </a:solidFill>
        </p:spPr>
        <p:txBody>
          <a:bodyPr wrap="square" lIns="91414" tIns="45706" rIns="91414" bIns="45706">
            <a:spAutoFit/>
          </a:bodyPr>
          <a:lstStyle/>
          <a:p>
            <a:r>
              <a:rPr lang="en-US" sz="2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omic Sans MS" pitchFamily="66" charset="0"/>
              </a:rPr>
              <a:t>Dormant</a:t>
            </a:r>
            <a:r>
              <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omic Sans MS" pitchFamily="66" charset="0"/>
              </a:rPr>
              <a:t> </a:t>
            </a:r>
            <a:r>
              <a:rPr lang="en-US" sz="2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omic Sans MS" pitchFamily="66" charset="0"/>
              </a:rPr>
              <a:t>Company</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omic Sans MS" pitchFamily="66" charset="0"/>
            </a:endParaRPr>
          </a:p>
        </p:txBody>
      </p:sp>
      <p:sp>
        <p:nvSpPr>
          <p:cNvPr id="26" name="Rectangle 25"/>
          <p:cNvSpPr/>
          <p:nvPr/>
        </p:nvSpPr>
        <p:spPr>
          <a:xfrm>
            <a:off x="3124200" y="5181600"/>
            <a:ext cx="3733800" cy="461637"/>
          </a:xfrm>
          <a:prstGeom prst="rect">
            <a:avLst/>
          </a:prstGeom>
          <a:solidFill>
            <a:srgbClr val="FF0000"/>
          </a:solidFill>
        </p:spPr>
        <p:txBody>
          <a:bodyPr wrap="square" lIns="91414" tIns="45706" rIns="91414" bIns="45706">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bg1"/>
                </a:solidFill>
                <a:effectLst>
                  <a:outerShdw blurRad="50800" dist="39000" dir="5460000" algn="tl">
                    <a:srgbClr val="000000">
                      <a:alpha val="38000"/>
                    </a:srgbClr>
                  </a:outerShdw>
                </a:effectLst>
                <a:latin typeface="Comic Sans MS" pitchFamily="66" charset="0"/>
              </a:rPr>
              <a:t>ASSOCIATE COMPANY</a:t>
            </a:r>
          </a:p>
        </p:txBody>
      </p:sp>
      <p:pic>
        <p:nvPicPr>
          <p:cNvPr id="31" name="Picture 2" descr="http://ts1.mm.bing.net/th?id=H.4722773066516296&amp;pid=15.1"/>
          <p:cNvPicPr>
            <a:picLocks noChangeAspect="1" noChangeArrowheads="1"/>
          </p:cNvPicPr>
          <p:nvPr/>
        </p:nvPicPr>
        <p:blipFill>
          <a:blip r:embed="rId3"/>
          <a:srcRect/>
          <a:stretch>
            <a:fillRect/>
          </a:stretch>
        </p:blipFill>
        <p:spPr bwMode="auto">
          <a:xfrm>
            <a:off x="1371600" y="1828800"/>
            <a:ext cx="1371600" cy="914400"/>
          </a:xfrm>
          <a:prstGeom prst="rect">
            <a:avLst/>
          </a:prstGeom>
          <a:noFill/>
        </p:spPr>
      </p:pic>
      <p:pic>
        <p:nvPicPr>
          <p:cNvPr id="32" name="Picture 31" descr="images (10).jpg"/>
          <p:cNvPicPr>
            <a:picLocks noChangeAspect="1"/>
          </p:cNvPicPr>
          <p:nvPr/>
        </p:nvPicPr>
        <p:blipFill>
          <a:blip r:embed="rId4"/>
          <a:stretch>
            <a:fillRect/>
          </a:stretch>
        </p:blipFill>
        <p:spPr>
          <a:xfrm>
            <a:off x="1295401" y="2895600"/>
            <a:ext cx="1524000" cy="990600"/>
          </a:xfrm>
          <a:prstGeom prst="rect">
            <a:avLst/>
          </a:prstGeom>
        </p:spPr>
      </p:pic>
      <p:pic>
        <p:nvPicPr>
          <p:cNvPr id="33" name="Picture 2" descr="http://www.companiesmadesimple.com/project/upload/imgs/img457.jpg"/>
          <p:cNvPicPr>
            <a:picLocks noChangeAspect="1" noChangeArrowheads="1"/>
          </p:cNvPicPr>
          <p:nvPr/>
        </p:nvPicPr>
        <p:blipFill>
          <a:blip r:embed="rId5"/>
          <a:srcRect/>
          <a:stretch>
            <a:fillRect/>
          </a:stretch>
        </p:blipFill>
        <p:spPr bwMode="auto">
          <a:xfrm>
            <a:off x="1219200" y="4114800"/>
            <a:ext cx="1524000" cy="838200"/>
          </a:xfrm>
          <a:prstGeom prst="rect">
            <a:avLst/>
          </a:prstGeom>
          <a:noFill/>
        </p:spPr>
      </p:pic>
      <p:pic>
        <p:nvPicPr>
          <p:cNvPr id="34" name="Picture 33" descr="download (8).jpg"/>
          <p:cNvPicPr/>
          <p:nvPr/>
        </p:nvPicPr>
        <p:blipFill>
          <a:blip r:embed="rId6"/>
          <a:stretch>
            <a:fillRect/>
          </a:stretch>
        </p:blipFill>
        <p:spPr>
          <a:xfrm rot="5400000">
            <a:off x="1104900" y="5067300"/>
            <a:ext cx="1600200" cy="762000"/>
          </a:xfrm>
          <a:prstGeom prst="rect">
            <a:avLst/>
          </a:prstGeom>
          <a:scene3d>
            <a:camera prst="orthographicFront">
              <a:rot lat="0" lon="0" rev="5400000"/>
            </a:camera>
            <a:lightRig rig="threePt" dir="t"/>
          </a:scene3d>
        </p:spPr>
      </p:pic>
      <p:pic>
        <p:nvPicPr>
          <p:cNvPr id="101378" name="Picture 2" descr="http://ts1.mm.bing.net/th?id=H.5011162889388344&amp;pid=15.1"/>
          <p:cNvPicPr>
            <a:picLocks noChangeAspect="1" noChangeArrowheads="1"/>
          </p:cNvPicPr>
          <p:nvPr/>
        </p:nvPicPr>
        <p:blipFill>
          <a:blip r:embed="rId7"/>
          <a:srcRect/>
          <a:stretch>
            <a:fillRect/>
          </a:stretch>
        </p:blipFill>
        <p:spPr bwMode="auto">
          <a:xfrm>
            <a:off x="7620000" y="1066800"/>
            <a:ext cx="2438400" cy="4876800"/>
          </a:xfrm>
          <a:prstGeom prst="rect">
            <a:avLst/>
          </a:prstGeom>
          <a:noFill/>
        </p:spPr>
      </p:pic>
    </p:spTree>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2400" y="2133600"/>
            <a:ext cx="3048000"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dk1"/>
          </a:lnRef>
          <a:fillRef idx="2">
            <a:schemeClr val="dk1"/>
          </a:fillRef>
          <a:effectRef idx="1">
            <a:schemeClr val="dk1"/>
          </a:effectRef>
          <a:fontRef idx="minor">
            <a:schemeClr val="dk1"/>
          </a:fontRef>
        </p:style>
        <p:txBody>
          <a:bodyPr lIns="91414" tIns="45706" rIns="91414" bIns="45706" rtlCol="0" anchor="ctr"/>
          <a:lstStyle/>
          <a:p>
            <a:pPr algn="ctr"/>
            <a:r>
              <a:rPr lang="en-US" sz="2000" b="1" dirty="0">
                <a:solidFill>
                  <a:schemeClr val="tx1"/>
                </a:solidFill>
                <a:latin typeface="Times New Roman" pitchFamily="18" charset="0"/>
                <a:cs typeface="Times New Roman" pitchFamily="18" charset="0"/>
              </a:rPr>
              <a:t>Limited Liability</a:t>
            </a:r>
          </a:p>
        </p:txBody>
      </p:sp>
      <p:sp>
        <p:nvSpPr>
          <p:cNvPr id="9" name="Rectangle 8"/>
          <p:cNvSpPr/>
          <p:nvPr/>
        </p:nvSpPr>
        <p:spPr>
          <a:xfrm>
            <a:off x="4572000" y="4953000"/>
            <a:ext cx="4952999" cy="609600"/>
          </a:xfrm>
          <a:prstGeom prst="rect">
            <a:avLst/>
          </a:prstGeom>
          <a:solidFill>
            <a:schemeClr val="accent2">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1003">
            <a:schemeClr val="lt2"/>
          </a:fillRef>
          <a:effectRef idx="1">
            <a:schemeClr val="accent1"/>
          </a:effectRef>
          <a:fontRef idx="minor">
            <a:schemeClr val="dk1"/>
          </a:fontRef>
        </p:style>
        <p:txBody>
          <a:bodyPr lIns="91414" tIns="45706" rIns="91414" bIns="45706" rtlCol="0" anchor="ctr"/>
          <a:lstStyle/>
          <a:p>
            <a:pPr algn="ctr"/>
            <a:r>
              <a:rPr lang="en-US" sz="2000" b="1" dirty="0">
                <a:latin typeface="Times New Roman" pitchFamily="18" charset="0"/>
                <a:cs typeface="Times New Roman" pitchFamily="18" charset="0"/>
              </a:rPr>
              <a:t>One BM- half yearly Gap- 90 days between 2 meeting</a:t>
            </a:r>
          </a:p>
        </p:txBody>
      </p:sp>
      <p:sp>
        <p:nvSpPr>
          <p:cNvPr id="11" name="Rectangle 10"/>
          <p:cNvSpPr/>
          <p:nvPr/>
        </p:nvSpPr>
        <p:spPr>
          <a:xfrm>
            <a:off x="4038600" y="3276600"/>
            <a:ext cx="3581401" cy="457200"/>
          </a:xfrm>
          <a:prstGeom prst="rect">
            <a:avLst/>
          </a:prstGeom>
          <a:solidFill>
            <a:schemeClr val="accent3"/>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91414" tIns="45706" rIns="91414" bIns="45706" rtlCol="0" anchor="ctr"/>
          <a:lstStyle/>
          <a:p>
            <a:pPr algn="ctr"/>
            <a:r>
              <a:rPr lang="en-US" sz="2000" b="1" dirty="0">
                <a:latin typeface="Times New Roman" pitchFamily="18" charset="0"/>
                <a:cs typeface="Times New Roman" pitchFamily="18" charset="0"/>
              </a:rPr>
              <a:t>Suffix OPC in the name</a:t>
            </a:r>
          </a:p>
        </p:txBody>
      </p:sp>
      <p:sp>
        <p:nvSpPr>
          <p:cNvPr id="12" name="Rectangle 11"/>
          <p:cNvSpPr/>
          <p:nvPr/>
        </p:nvSpPr>
        <p:spPr>
          <a:xfrm>
            <a:off x="4800600" y="3657600"/>
            <a:ext cx="3886200" cy="533400"/>
          </a:xfrm>
          <a:prstGeom prst="rect">
            <a:avLst/>
          </a:prstGeom>
          <a:solidFill>
            <a:schemeClr val="accent6"/>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1"/>
          </a:lnRef>
          <a:fillRef idx="3">
            <a:schemeClr val="accent1"/>
          </a:fillRef>
          <a:effectRef idx="3">
            <a:schemeClr val="accent1"/>
          </a:effectRef>
          <a:fontRef idx="minor">
            <a:schemeClr val="lt1"/>
          </a:fontRef>
        </p:style>
        <p:txBody>
          <a:bodyPr lIns="91414" tIns="45706" rIns="91414" bIns="45706" rtlCol="0" anchor="ctr"/>
          <a:lstStyle/>
          <a:p>
            <a:pPr algn="ctr"/>
            <a:r>
              <a:rPr lang="en-US" sz="2000" b="1" dirty="0">
                <a:solidFill>
                  <a:schemeClr val="tx1"/>
                </a:solidFill>
                <a:latin typeface="Times New Roman" pitchFamily="18" charset="0"/>
                <a:cs typeface="Times New Roman" pitchFamily="18" charset="0"/>
              </a:rPr>
              <a:t>Not required to hold AGM</a:t>
            </a:r>
          </a:p>
        </p:txBody>
      </p:sp>
      <p:sp>
        <p:nvSpPr>
          <p:cNvPr id="13" name="Rectangle 12"/>
          <p:cNvSpPr/>
          <p:nvPr/>
        </p:nvSpPr>
        <p:spPr>
          <a:xfrm>
            <a:off x="3581400" y="4419600"/>
            <a:ext cx="4267200" cy="533400"/>
          </a:xfrm>
          <a:prstGeom prst="rect">
            <a:avLst/>
          </a:prstGeom>
          <a:solidFill>
            <a:schemeClr val="bg2">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lIns="91414" tIns="45706" rIns="91414" bIns="45706" rtlCol="0" anchor="ctr"/>
          <a:lstStyle/>
          <a:p>
            <a:pPr algn="ctr"/>
            <a:r>
              <a:rPr lang="en-US" sz="2000" b="1" dirty="0">
                <a:solidFill>
                  <a:schemeClr val="bg1"/>
                </a:solidFill>
                <a:latin typeface="Times New Roman" pitchFamily="18" charset="0"/>
                <a:cs typeface="Times New Roman" pitchFamily="18" charset="0"/>
              </a:rPr>
              <a:t>Minimum 1 Director &amp; maximum 15</a:t>
            </a:r>
          </a:p>
        </p:txBody>
      </p:sp>
      <p:sp>
        <p:nvSpPr>
          <p:cNvPr id="14" name="Rectangle 13"/>
          <p:cNvSpPr/>
          <p:nvPr/>
        </p:nvSpPr>
        <p:spPr>
          <a:xfrm>
            <a:off x="3886200" y="5867400"/>
            <a:ext cx="5029200" cy="609600"/>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91414" tIns="45706" rIns="91414" bIns="45706" rtlCol="0" anchor="ctr"/>
          <a:lstStyle/>
          <a:p>
            <a:pPr algn="ctr"/>
            <a:r>
              <a:rPr lang="en-US" sz="2000" b="1" dirty="0">
                <a:solidFill>
                  <a:schemeClr val="bg1"/>
                </a:solidFill>
                <a:latin typeface="Times New Roman" pitchFamily="18" charset="0"/>
                <a:cs typeface="Times New Roman" pitchFamily="18" charset="0"/>
              </a:rPr>
              <a:t>A person can incorporate maximum 5 OPC’s</a:t>
            </a:r>
          </a:p>
        </p:txBody>
      </p:sp>
      <p:sp>
        <p:nvSpPr>
          <p:cNvPr id="15" name="Rectangle 14"/>
          <p:cNvSpPr/>
          <p:nvPr/>
        </p:nvSpPr>
        <p:spPr>
          <a:xfrm>
            <a:off x="5181600" y="1524000"/>
            <a:ext cx="2819400" cy="4572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2">
            <a:schemeClr val="accent1"/>
          </a:fillRef>
          <a:effectRef idx="1">
            <a:schemeClr val="accent1"/>
          </a:effectRef>
          <a:fontRef idx="minor">
            <a:schemeClr val="dk1"/>
          </a:fontRef>
        </p:style>
        <p:txBody>
          <a:bodyPr lIns="91414" tIns="45706" rIns="91414" bIns="45706" rtlCol="0" anchor="ctr"/>
          <a:lstStyle/>
          <a:p>
            <a:pPr algn="ctr"/>
            <a:r>
              <a:rPr lang="en-US" sz="2000" b="1" dirty="0">
                <a:latin typeface="Times New Roman" pitchFamily="18" charset="0"/>
                <a:cs typeface="Times New Roman" pitchFamily="18" charset="0"/>
              </a:rPr>
              <a:t>One Member</a:t>
            </a:r>
          </a:p>
        </p:txBody>
      </p:sp>
      <p:sp>
        <p:nvSpPr>
          <p:cNvPr id="16" name="Rectangle 15"/>
          <p:cNvSpPr/>
          <p:nvPr/>
        </p:nvSpPr>
        <p:spPr>
          <a:xfrm>
            <a:off x="4572000" y="2590800"/>
            <a:ext cx="3276600" cy="4572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lIns="91414" tIns="45706" rIns="91414" bIns="45706" rtlCol="0" anchor="ctr"/>
          <a:lstStyle/>
          <a:p>
            <a:pPr algn="ctr"/>
            <a:r>
              <a:rPr lang="en-US" sz="2000" b="1" dirty="0">
                <a:solidFill>
                  <a:schemeClr val="bg1"/>
                </a:solidFill>
                <a:latin typeface="Times New Roman" pitchFamily="18" charset="0"/>
                <a:cs typeface="Times New Roman" pitchFamily="18" charset="0"/>
              </a:rPr>
              <a:t>Separate Legal Entity</a:t>
            </a:r>
          </a:p>
        </p:txBody>
      </p:sp>
      <p:sp>
        <p:nvSpPr>
          <p:cNvPr id="17" name="Rectangle 16"/>
          <p:cNvSpPr>
            <a:spLocks noChangeArrowheads="1"/>
          </p:cNvSpPr>
          <p:nvPr/>
        </p:nvSpPr>
        <p:spPr bwMode="auto">
          <a:xfrm rot="16200000">
            <a:off x="4648201" y="-1600201"/>
            <a:ext cx="914400" cy="4572002"/>
          </a:xfrm>
          <a:prstGeom prst="rect">
            <a:avLst/>
          </a:prstGeom>
          <a:solidFill>
            <a:schemeClr val="tx1"/>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vert" wrap="square" lIns="91414" tIns="45706" rIns="91414" bIns="45706"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lvl="0" algn="ctr" fontAlgn="base">
              <a:spcBef>
                <a:spcPct val="0"/>
              </a:spcBef>
              <a:spcAft>
                <a:spcPct val="0"/>
              </a:spcAft>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One Person Company </a:t>
            </a:r>
          </a:p>
          <a:p>
            <a:pPr lvl="0" algn="ctr" fontAlgn="base">
              <a:spcBef>
                <a:spcPct val="0"/>
              </a:spcBef>
              <a:spcAft>
                <a:spcPct val="0"/>
              </a:spcAft>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Times New Roman" pitchFamily="18" charset="0"/>
              </a:rPr>
              <a:t>Sec. 2(62)</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a:p>
            <a:pPr algn="ctr" fontAlgn="base">
              <a:spcBef>
                <a:spcPct val="0"/>
              </a:spcBef>
              <a:spcAft>
                <a:spcPct val="0"/>
              </a:spcAft>
            </a:pPr>
            <a:endParaRPr lang="en-US" sz="2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a typeface="Times New Roman" pitchFamily="18" charset="0"/>
              <a:cs typeface="Times New Roman" pitchFamily="18" charset="0"/>
            </a:endParaRPr>
          </a:p>
        </p:txBody>
      </p:sp>
      <p:pic>
        <p:nvPicPr>
          <p:cNvPr id="53250" name="Picture 2" descr="http://ts1.mm.bing.net/th?id=H.4722773066516296&amp;pid=15.1"/>
          <p:cNvPicPr>
            <a:picLocks noChangeAspect="1" noChangeArrowheads="1"/>
          </p:cNvPicPr>
          <p:nvPr/>
        </p:nvPicPr>
        <p:blipFill>
          <a:blip r:embed="rId2"/>
          <a:srcRect/>
          <a:stretch>
            <a:fillRect/>
          </a:stretch>
        </p:blipFill>
        <p:spPr bwMode="auto">
          <a:xfrm>
            <a:off x="304800" y="1752600"/>
            <a:ext cx="2838450" cy="2857500"/>
          </a:xfrm>
          <a:prstGeom prst="rect">
            <a:avLst/>
          </a:prstGeom>
          <a:noFill/>
        </p:spPr>
      </p:pic>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ts4.mm.bing.net/th?id=H.4903608385864683&amp;pid=15.1"/>
          <p:cNvPicPr>
            <a:picLocks noChangeAspect="1" noChangeArrowheads="1"/>
          </p:cNvPicPr>
          <p:nvPr/>
        </p:nvPicPr>
        <p:blipFill>
          <a:blip r:embed="rId2"/>
          <a:srcRect/>
          <a:stretch>
            <a:fillRect/>
          </a:stretch>
        </p:blipFill>
        <p:spPr bwMode="auto">
          <a:xfrm>
            <a:off x="0" y="0"/>
            <a:ext cx="10058400" cy="5715000"/>
          </a:xfrm>
          <a:prstGeom prst="rect">
            <a:avLst/>
          </a:prstGeom>
          <a:noFill/>
        </p:spPr>
      </p:pic>
      <p:pic>
        <p:nvPicPr>
          <p:cNvPr id="15" name="Picture 14" descr="images (10).jpg"/>
          <p:cNvPicPr>
            <a:picLocks noChangeAspect="1"/>
          </p:cNvPicPr>
          <p:nvPr/>
        </p:nvPicPr>
        <p:blipFill>
          <a:blip r:embed="rId3"/>
          <a:stretch>
            <a:fillRect/>
          </a:stretch>
        </p:blipFill>
        <p:spPr>
          <a:xfrm>
            <a:off x="5638800" y="4267200"/>
            <a:ext cx="4419600" cy="2590800"/>
          </a:xfrm>
          <a:prstGeom prst="rect">
            <a:avLst/>
          </a:prstGeom>
        </p:spPr>
      </p:pic>
      <p:sp>
        <p:nvSpPr>
          <p:cNvPr id="16" name="Rectangle 15"/>
          <p:cNvSpPr/>
          <p:nvPr/>
        </p:nvSpPr>
        <p:spPr>
          <a:xfrm>
            <a:off x="228600" y="2057400"/>
            <a:ext cx="9829800" cy="2585295"/>
          </a:xfrm>
          <a:prstGeom prst="rect">
            <a:avLst/>
          </a:prstGeom>
        </p:spPr>
        <p:txBody>
          <a:bodyPr wrap="square" lIns="91414" tIns="45706" rIns="91414" bIns="45706">
            <a:spAutoFit/>
          </a:bodyPr>
          <a:lstStyle/>
          <a:p>
            <a:pPr lvl="0" fontAlgn="base">
              <a:lnSpc>
                <a:spcPct val="150000"/>
              </a:lnSpc>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a:t>
            </a:r>
            <a:r>
              <a:rPr lang="en-US" b="1" dirty="0">
                <a:latin typeface="Times New Roman" pitchFamily="18" charset="0"/>
                <a:ea typeface="Times New Roman" pitchFamily="18" charset="0"/>
                <a:cs typeface="Times New Roman" pitchFamily="18" charset="0"/>
              </a:rPr>
              <a:t>A Private Limited Company. </a:t>
            </a:r>
            <a:endParaRPr lang="en-US" sz="900" b="1" dirty="0">
              <a:latin typeface="Times New Roman" pitchFamily="18" charset="0"/>
              <a:ea typeface="Times New Roman" pitchFamily="18" charset="0"/>
              <a:cs typeface="Times New Roman" pitchFamily="18" charset="0"/>
            </a:endParaRPr>
          </a:p>
          <a:p>
            <a:pPr lvl="0" fontAlgn="base">
              <a:lnSpc>
                <a:spcPct val="150000"/>
              </a:lnSpc>
              <a:spcBef>
                <a:spcPct val="0"/>
              </a:spcBef>
              <a:spcAft>
                <a:spcPct val="0"/>
              </a:spcAft>
              <a:buBlip>
                <a:blip r:embed="rId4"/>
              </a:buBlip>
            </a:pPr>
            <a:r>
              <a:rPr lang="en-US" b="1" dirty="0">
                <a:latin typeface="Times New Roman" pitchFamily="18" charset="0"/>
                <a:ea typeface="Times New Roman" pitchFamily="18" charset="0"/>
                <a:cs typeface="Times New Roman" pitchFamily="18" charset="0"/>
              </a:rPr>
              <a:t> Paid up capital not exceeding Rs. 50 </a:t>
            </a:r>
            <a:r>
              <a:rPr lang="en-US" b="1" dirty="0" err="1">
                <a:latin typeface="Times New Roman" pitchFamily="18" charset="0"/>
                <a:ea typeface="Times New Roman" pitchFamily="18" charset="0"/>
                <a:cs typeface="Times New Roman" pitchFamily="18" charset="0"/>
              </a:rPr>
              <a:t>lacs</a:t>
            </a:r>
            <a:r>
              <a:rPr lang="en-US" b="1" dirty="0">
                <a:latin typeface="Times New Roman" pitchFamily="18" charset="0"/>
                <a:ea typeface="Times New Roman" pitchFamily="18" charset="0"/>
                <a:cs typeface="Times New Roman" pitchFamily="18" charset="0"/>
              </a:rPr>
              <a:t> or such higher amount but not exceeding Rs. 5 crore.</a:t>
            </a:r>
            <a:endParaRPr lang="en-US" b="1" dirty="0">
              <a:latin typeface="Times New Roman" pitchFamily="18" charset="0"/>
              <a:cs typeface="Times New Roman" pitchFamily="18" charset="0"/>
            </a:endParaRPr>
          </a:p>
          <a:p>
            <a:pPr lvl="0" eaLnBrk="0" fontAlgn="base" hangingPunct="0">
              <a:lnSpc>
                <a:spcPct val="150000"/>
              </a:lnSpc>
              <a:spcBef>
                <a:spcPct val="0"/>
              </a:spcBef>
              <a:spcAft>
                <a:spcPct val="0"/>
              </a:spcAft>
              <a:buBlip>
                <a:blip r:embed="rId4"/>
              </a:buBlip>
            </a:pPr>
            <a:r>
              <a:rPr lang="en-US" b="1" dirty="0">
                <a:latin typeface="Times New Roman" pitchFamily="18" charset="0"/>
                <a:ea typeface="Times New Roman" pitchFamily="18" charset="0"/>
                <a:cs typeface="Times New Roman" pitchFamily="18" charset="0"/>
              </a:rPr>
              <a:t> Turnover not exceeding Rs. 2 crore or such higher amount of Rs. 20 crore.</a:t>
            </a:r>
            <a:endParaRPr lang="en-US" b="1" dirty="0">
              <a:latin typeface="Times New Roman" pitchFamily="18" charset="0"/>
              <a:cs typeface="Times New Roman" pitchFamily="18" charset="0"/>
            </a:endParaRPr>
          </a:p>
          <a:p>
            <a:pPr lvl="0" eaLnBrk="0" fontAlgn="base" hangingPunct="0">
              <a:lnSpc>
                <a:spcPct val="150000"/>
              </a:lnSpc>
              <a:spcBef>
                <a:spcPct val="0"/>
              </a:spcBef>
              <a:spcAft>
                <a:spcPct val="0"/>
              </a:spcAft>
              <a:buBlip>
                <a:blip r:embed="rId4"/>
              </a:buBlip>
            </a:pPr>
            <a:r>
              <a:rPr lang="en-US" b="1" dirty="0">
                <a:latin typeface="Times New Roman" pitchFamily="18" charset="0"/>
                <a:ea typeface="Times New Roman" pitchFamily="18" charset="0"/>
                <a:cs typeface="Times New Roman" pitchFamily="18" charset="0"/>
              </a:rPr>
              <a:t> One meeting of board in 6 months.</a:t>
            </a:r>
            <a:endParaRPr lang="en-US" b="1" dirty="0">
              <a:latin typeface="Times New Roman" pitchFamily="18" charset="0"/>
              <a:cs typeface="Times New Roman" pitchFamily="18" charset="0"/>
            </a:endParaRPr>
          </a:p>
          <a:p>
            <a:pPr>
              <a:lnSpc>
                <a:spcPct val="150000"/>
              </a:lnSpc>
              <a:buBlip>
                <a:blip r:embed="rId4"/>
              </a:buBlip>
            </a:pPr>
            <a:r>
              <a:rPr lang="en-US" b="1" dirty="0">
                <a:latin typeface="Times New Roman" pitchFamily="18" charset="0"/>
                <a:ea typeface="Times New Roman" pitchFamily="18" charset="0"/>
                <a:cs typeface="Times New Roman" pitchFamily="18" charset="0"/>
              </a:rPr>
              <a:t> </a:t>
            </a:r>
            <a:r>
              <a:rPr lang="en-US" b="1" dirty="0">
                <a:solidFill>
                  <a:schemeClr val="tx1">
                    <a:lumMod val="95000"/>
                    <a:lumOff val="5000"/>
                  </a:schemeClr>
                </a:solidFill>
                <a:latin typeface="Times New Roman" pitchFamily="18" charset="0"/>
                <a:cs typeface="Times New Roman" pitchFamily="18" charset="0"/>
              </a:rPr>
              <a:t>Can not be a Holding or Subsidiary Company.</a:t>
            </a:r>
          </a:p>
          <a:p>
            <a:pPr>
              <a:lnSpc>
                <a:spcPct val="150000"/>
              </a:lnSpc>
              <a:buBlip>
                <a:blip r:embed="rId4"/>
              </a:buBlip>
            </a:pPr>
            <a:r>
              <a:rPr lang="en-US" b="1" dirty="0">
                <a:solidFill>
                  <a:schemeClr val="tx1">
                    <a:lumMod val="95000"/>
                    <a:lumOff val="5000"/>
                  </a:schemeClr>
                </a:solidFill>
                <a:latin typeface="Times New Roman" pitchFamily="18" charset="0"/>
                <a:cs typeface="Times New Roman" pitchFamily="18" charset="0"/>
              </a:rPr>
              <a:t> Can not be Registered under Section 8.</a:t>
            </a:r>
            <a:endParaRPr lang="en-US" dirty="0">
              <a:latin typeface="Times New Roman" pitchFamily="18" charset="0"/>
              <a:cs typeface="Times New Roman" pitchFamily="18" charset="0"/>
            </a:endParaRPr>
          </a:p>
        </p:txBody>
      </p:sp>
      <p:sp>
        <p:nvSpPr>
          <p:cNvPr id="17" name="TextBox 16"/>
          <p:cNvSpPr txBox="1"/>
          <p:nvPr/>
        </p:nvSpPr>
        <p:spPr>
          <a:xfrm>
            <a:off x="457200" y="1524000"/>
            <a:ext cx="1752600" cy="369304"/>
          </a:xfrm>
          <a:prstGeom prst="rect">
            <a:avLst/>
          </a:prstGeom>
          <a:noFill/>
        </p:spPr>
        <p:txBody>
          <a:bodyPr wrap="square" lIns="91414" tIns="45706" rIns="91414" bIns="45706" rtlCol="0">
            <a:spAutoFit/>
          </a:bodyPr>
          <a:lstStyle/>
          <a:p>
            <a:r>
              <a:rPr lang="en-US" b="1" u="sng" dirty="0">
                <a:solidFill>
                  <a:schemeClr val="accent2"/>
                </a:solidFill>
                <a:latin typeface="Times New Roman" pitchFamily="18" charset="0"/>
                <a:cs typeface="Times New Roman" pitchFamily="18" charset="0"/>
              </a:rPr>
              <a:t>PROVISIONS</a:t>
            </a:r>
          </a:p>
        </p:txBody>
      </p:sp>
      <p:sp>
        <p:nvSpPr>
          <p:cNvPr id="18" name="Rectangle 17"/>
          <p:cNvSpPr>
            <a:spLocks noChangeArrowheads="1"/>
          </p:cNvSpPr>
          <p:nvPr/>
        </p:nvSpPr>
        <p:spPr bwMode="auto">
          <a:xfrm rot="16200000">
            <a:off x="5029201" y="-1524001"/>
            <a:ext cx="914400" cy="4572002"/>
          </a:xfrm>
          <a:prstGeom prst="rect">
            <a:avLst/>
          </a:prstGeom>
          <a:solidFill>
            <a:schemeClr val="tx1"/>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vert" wrap="square" lIns="91414" tIns="45706" rIns="91414" bIns="45706"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lvl="0" algn="ctr" fontAlgn="base">
              <a:spcBef>
                <a:spcPct val="0"/>
              </a:spcBef>
              <a:spcAft>
                <a:spcPct val="0"/>
              </a:spcAft>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Small Company</a:t>
            </a:r>
          </a:p>
          <a:p>
            <a:pPr lvl="0" algn="ctr" fontAlgn="base">
              <a:spcBef>
                <a:spcPct val="0"/>
              </a:spcBef>
              <a:spcAft>
                <a:spcPct val="0"/>
              </a:spcAft>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Sec. 2(85)</a:t>
            </a:r>
          </a:p>
          <a:p>
            <a:pPr algn="ctr" fontAlgn="base">
              <a:spcBef>
                <a:spcPct val="0"/>
              </a:spcBef>
              <a:spcAft>
                <a:spcPct val="0"/>
              </a:spcAft>
            </a:pPr>
            <a:endParaRPr lang="en-US" sz="2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a typeface="Times New Roman" pitchFamily="18" charset="0"/>
              <a:cs typeface="Times New Roman" pitchFamily="18" charset="0"/>
            </a:endParaRPr>
          </a:p>
        </p:txBody>
      </p:sp>
    </p:spTree>
  </p:cSld>
  <p:clrMapOvr>
    <a:masterClrMapping/>
  </p:clrMapOvr>
  <p:transition spd="slow" advTm="400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ts4.mm.bing.net/th?id=H.4903608385864683&amp;pid=15.1"/>
          <p:cNvPicPr>
            <a:picLocks noChangeAspect="1" noChangeArrowheads="1"/>
          </p:cNvPicPr>
          <p:nvPr/>
        </p:nvPicPr>
        <p:blipFill>
          <a:blip r:embed="rId3"/>
          <a:srcRect/>
          <a:stretch>
            <a:fillRect/>
          </a:stretch>
        </p:blipFill>
        <p:spPr bwMode="auto">
          <a:xfrm>
            <a:off x="0" y="0"/>
            <a:ext cx="10058400" cy="5791200"/>
          </a:xfrm>
          <a:prstGeom prst="rect">
            <a:avLst/>
          </a:prstGeom>
          <a:noFill/>
        </p:spPr>
      </p:pic>
      <p:sp>
        <p:nvSpPr>
          <p:cNvPr id="12" name="Rectangle 1"/>
          <p:cNvSpPr>
            <a:spLocks noChangeArrowheads="1"/>
          </p:cNvSpPr>
          <p:nvPr/>
        </p:nvSpPr>
        <p:spPr bwMode="auto">
          <a:xfrm>
            <a:off x="1676400" y="1219200"/>
            <a:ext cx="7696200" cy="1615799"/>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indent="146006" algn="just" fontAlgn="base">
              <a:spcBef>
                <a:spcPct val="0"/>
              </a:spcBef>
              <a:spcAft>
                <a:spcPct val="0"/>
              </a:spcAft>
            </a:pPr>
            <a:r>
              <a:rPr lang="en-US" b="1" u="sng" dirty="0">
                <a:solidFill>
                  <a:srgbClr val="FF0000"/>
                </a:solidFill>
                <a:latin typeface="Times New Roman" pitchFamily="18" charset="0"/>
                <a:cs typeface="Times New Roman" pitchFamily="18" charset="0"/>
              </a:rPr>
              <a:t>PROVISIONS</a:t>
            </a:r>
          </a:p>
          <a:p>
            <a:pPr indent="146006" algn="just" fontAlgn="base">
              <a:spcBef>
                <a:spcPct val="0"/>
              </a:spcBef>
              <a:spcAft>
                <a:spcPct val="0"/>
              </a:spcAft>
            </a:pPr>
            <a:endParaRPr kumimoji="0" lang="en-US" sz="9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indent="146006" algn="just" fontAlgn="base">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Formed to hold an asset, or </a:t>
            </a:r>
          </a:p>
          <a:p>
            <a:pPr indent="146006" algn="just" fontAlgn="base">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Registered for a future project and </a:t>
            </a:r>
          </a:p>
          <a:p>
            <a:pPr indent="146006" algn="just" fontAlgn="base">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No significant accounting transaction.</a:t>
            </a:r>
          </a:p>
          <a:p>
            <a:pPr indent="146006" algn="just" eaLnBrk="0" fontAlgn="base" hangingPunct="0">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Defaulting in filing financial statements or annual return for 2 financial years.</a:t>
            </a:r>
            <a:endParaRPr lang="en-US" dirty="0">
              <a:latin typeface="Times New Roman" pitchFamily="18" charset="0"/>
              <a:cs typeface="Times New Roman" pitchFamily="18" charset="0"/>
            </a:endParaRPr>
          </a:p>
        </p:txBody>
      </p:sp>
      <p:sp>
        <p:nvSpPr>
          <p:cNvPr id="15" name="Rectangle 2"/>
          <p:cNvSpPr>
            <a:spLocks noChangeArrowheads="1"/>
          </p:cNvSpPr>
          <p:nvPr/>
        </p:nvSpPr>
        <p:spPr bwMode="auto">
          <a:xfrm>
            <a:off x="3017520" y="4876800"/>
            <a:ext cx="3017520" cy="477025"/>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fontAlgn="base">
              <a:spcBef>
                <a:spcPct val="0"/>
              </a:spcBef>
              <a:spcAft>
                <a:spcPct val="0"/>
              </a:spcAft>
            </a:pPr>
            <a:r>
              <a:rPr lang="en-US" sz="2500" u="sng" dirty="0">
                <a:solidFill>
                  <a:srgbClr val="FF0066"/>
                </a:solidFill>
                <a:latin typeface="Impact" pitchFamily="34" charset="0"/>
                <a:ea typeface="Times New Roman" pitchFamily="18" charset="0"/>
                <a:cs typeface="Times New Roman" pitchFamily="18" charset="0"/>
              </a:rPr>
              <a:t> </a:t>
            </a:r>
            <a:endParaRPr lang="en-US" sz="2500" u="sng" dirty="0">
              <a:solidFill>
                <a:srgbClr val="FF0066"/>
              </a:solidFill>
              <a:latin typeface="Impact" pitchFamily="34" charset="0"/>
            </a:endParaRPr>
          </a:p>
        </p:txBody>
      </p:sp>
      <p:sp>
        <p:nvSpPr>
          <p:cNvPr id="16" name="Rectangle 3"/>
          <p:cNvSpPr>
            <a:spLocks noChangeArrowheads="1"/>
          </p:cNvSpPr>
          <p:nvPr/>
        </p:nvSpPr>
        <p:spPr bwMode="auto">
          <a:xfrm>
            <a:off x="1752600" y="4724400"/>
            <a:ext cx="7010400" cy="1200300"/>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indent="226946" fontAlgn="base">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A company having significant influence on other company </a:t>
            </a:r>
          </a:p>
          <a:p>
            <a:pPr indent="226946" fontAlgn="base">
              <a:spcBef>
                <a:spcPct val="0"/>
              </a:spcBef>
              <a:spcAft>
                <a:spcPct val="0"/>
              </a:spcAft>
              <a:buBlip>
                <a:blip r:embed="rId4"/>
              </a:buBlip>
            </a:pPr>
            <a:r>
              <a:rPr lang="en-US" dirty="0">
                <a:latin typeface="Times New Roman" pitchFamily="18" charset="0"/>
                <a:ea typeface="Times New Roman" pitchFamily="18" charset="0"/>
                <a:cs typeface="Times New Roman" pitchFamily="18" charset="0"/>
              </a:rPr>
              <a:t> not a subsidiary company.</a:t>
            </a:r>
          </a:p>
          <a:p>
            <a:pPr indent="226946" fontAlgn="base">
              <a:spcBef>
                <a:spcPct val="0"/>
              </a:spcBef>
              <a:spcAft>
                <a:spcPct val="0"/>
              </a:spcAft>
              <a:buBlip>
                <a:blip r:embed="rId4"/>
              </a:buBlip>
            </a:pPr>
            <a:r>
              <a:rPr lang="en-US" dirty="0">
                <a:latin typeface="Times New Roman" pitchFamily="18" charset="0"/>
                <a:cs typeface="Times New Roman" pitchFamily="18" charset="0"/>
              </a:rPr>
              <a:t> Covered in the ambit of Related Party Transaction.</a:t>
            </a:r>
          </a:p>
          <a:p>
            <a:pPr indent="226946" fontAlgn="base">
              <a:spcBef>
                <a:spcPct val="0"/>
              </a:spcBef>
              <a:spcAft>
                <a:spcPct val="0"/>
              </a:spcAft>
              <a:buBlip>
                <a:blip r:embed="rId4"/>
              </a:buBlip>
            </a:pPr>
            <a:r>
              <a:rPr lang="en-US" dirty="0">
                <a:latin typeface="Times New Roman" pitchFamily="18" charset="0"/>
                <a:cs typeface="Times New Roman" pitchFamily="18" charset="0"/>
              </a:rPr>
              <a:t> Status of Associate Companies to be disclosed in the Financial Report.</a:t>
            </a:r>
          </a:p>
        </p:txBody>
      </p:sp>
      <p:pic>
        <p:nvPicPr>
          <p:cNvPr id="17" name="Picture 16" descr="download (8).jpg"/>
          <p:cNvPicPr/>
          <p:nvPr/>
        </p:nvPicPr>
        <p:blipFill>
          <a:blip r:embed="rId5"/>
          <a:stretch>
            <a:fillRect/>
          </a:stretch>
        </p:blipFill>
        <p:spPr>
          <a:xfrm rot="5400000">
            <a:off x="6248400" y="3352800"/>
            <a:ext cx="3048000" cy="1066800"/>
          </a:xfrm>
          <a:prstGeom prst="rect">
            <a:avLst/>
          </a:prstGeom>
          <a:scene3d>
            <a:camera prst="orthographicFront">
              <a:rot lat="0" lon="0" rev="5400000"/>
            </a:camera>
            <a:lightRig rig="threePt" dir="t"/>
          </a:scene3d>
        </p:spPr>
      </p:pic>
      <p:sp>
        <p:nvSpPr>
          <p:cNvPr id="18" name="Rectangle 17"/>
          <p:cNvSpPr/>
          <p:nvPr/>
        </p:nvSpPr>
        <p:spPr>
          <a:xfrm>
            <a:off x="1981201" y="4267200"/>
            <a:ext cx="1620904" cy="369304"/>
          </a:xfrm>
          <a:prstGeom prst="rect">
            <a:avLst/>
          </a:prstGeom>
        </p:spPr>
        <p:txBody>
          <a:bodyPr wrap="none" lIns="91414" tIns="45706" rIns="91414" bIns="45706">
            <a:spAutoFit/>
          </a:bodyPr>
          <a:lstStyle/>
          <a:p>
            <a:r>
              <a:rPr lang="en-US" b="1" u="sng" dirty="0">
                <a:solidFill>
                  <a:srgbClr val="FF0000"/>
                </a:solidFill>
                <a:latin typeface="Times New Roman" pitchFamily="18" charset="0"/>
                <a:cs typeface="Times New Roman" pitchFamily="18" charset="0"/>
              </a:rPr>
              <a:t>PROVISIONS</a:t>
            </a:r>
          </a:p>
        </p:txBody>
      </p:sp>
      <p:pic>
        <p:nvPicPr>
          <p:cNvPr id="19" name="Picture 2" descr="http://www.companiesmadesimple.com/project/upload/imgs/img457.jpg"/>
          <p:cNvPicPr>
            <a:picLocks noChangeAspect="1" noChangeArrowheads="1"/>
          </p:cNvPicPr>
          <p:nvPr/>
        </p:nvPicPr>
        <p:blipFill>
          <a:blip r:embed="rId6"/>
          <a:srcRect/>
          <a:stretch>
            <a:fillRect/>
          </a:stretch>
        </p:blipFill>
        <p:spPr bwMode="auto">
          <a:xfrm>
            <a:off x="6096000" y="0"/>
            <a:ext cx="1981200" cy="1655717"/>
          </a:xfrm>
          <a:prstGeom prst="rect">
            <a:avLst/>
          </a:prstGeom>
          <a:noFill/>
        </p:spPr>
      </p:pic>
      <p:sp>
        <p:nvSpPr>
          <p:cNvPr id="20" name="Rectangle 19"/>
          <p:cNvSpPr>
            <a:spLocks noChangeArrowheads="1"/>
          </p:cNvSpPr>
          <p:nvPr/>
        </p:nvSpPr>
        <p:spPr bwMode="auto">
          <a:xfrm rot="16200000">
            <a:off x="2095501" y="-1485901"/>
            <a:ext cx="762000" cy="4191002"/>
          </a:xfrm>
          <a:prstGeom prst="rect">
            <a:avLst/>
          </a:prstGeom>
          <a:solidFill>
            <a:schemeClr val="accent3">
              <a:lumMod val="60000"/>
              <a:lumOff val="40000"/>
            </a:schemeClr>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vert" wrap="square" lIns="91414" tIns="45706" rIns="91414" bIns="45706"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lvl="0" algn="ctr" fontAlgn="base">
              <a:spcBef>
                <a:spcPct val="0"/>
              </a:spcBef>
              <a:spcAft>
                <a:spcPct val="0"/>
              </a:spcAft>
            </a:pPr>
            <a:r>
              <a:rPr lang="en-US" sz="24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Dormant Company</a:t>
            </a:r>
          </a:p>
          <a:p>
            <a:pPr lvl="0" algn="ctr" fontAlgn="base">
              <a:spcBef>
                <a:spcPct val="0"/>
              </a:spcBef>
              <a:spcAft>
                <a:spcPct val="0"/>
              </a:spcAft>
            </a:pPr>
            <a:r>
              <a:rPr lang="en-US"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Sec. 455</a:t>
            </a:r>
          </a:p>
          <a:p>
            <a:pPr algn="ctr" fontAlgn="base">
              <a:spcBef>
                <a:spcPct val="0"/>
              </a:spcBef>
              <a:spcAft>
                <a:spcPct val="0"/>
              </a:spcAft>
            </a:pPr>
            <a:endParaRPr lang="en-US" sz="2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a typeface="Times New Roman" pitchFamily="18" charset="0"/>
              <a:cs typeface="Times New Roman" pitchFamily="18" charset="0"/>
            </a:endParaRPr>
          </a:p>
        </p:txBody>
      </p:sp>
      <p:sp>
        <p:nvSpPr>
          <p:cNvPr id="21" name="Rectangle 20"/>
          <p:cNvSpPr>
            <a:spLocks noChangeArrowheads="1"/>
          </p:cNvSpPr>
          <p:nvPr/>
        </p:nvSpPr>
        <p:spPr bwMode="auto">
          <a:xfrm rot="16200000">
            <a:off x="2095501" y="1562099"/>
            <a:ext cx="762000" cy="4191002"/>
          </a:xfrm>
          <a:prstGeom prst="rect">
            <a:avLst/>
          </a:prstGeom>
          <a:solidFill>
            <a:srgbClr val="7030A0"/>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 wrap="square" lIns="91414" tIns="45706" rIns="91414" bIns="45706"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lvl="0" algn="ctr" fontAlgn="base">
              <a:spcBef>
                <a:spcPct val="0"/>
              </a:spcBef>
              <a:spcAft>
                <a:spcPct val="0"/>
              </a:spcAft>
            </a:pPr>
            <a:r>
              <a:rPr lang="en-US" sz="24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Associate Company</a:t>
            </a:r>
          </a:p>
          <a:p>
            <a:pPr lvl="0" algn="ctr" fontAlgn="base">
              <a:spcBef>
                <a:spcPct val="0"/>
              </a:spcBef>
              <a:spcAft>
                <a:spcPct val="0"/>
              </a:spcAft>
            </a:pPr>
            <a:r>
              <a:rPr lang="en-US"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omic Sans MS" pitchFamily="66" charset="0"/>
                <a:ea typeface="Times New Roman" pitchFamily="18" charset="0"/>
                <a:cs typeface="Times New Roman" pitchFamily="18" charset="0"/>
              </a:rPr>
              <a:t>Sec. 2(6)</a:t>
            </a:r>
          </a:p>
          <a:p>
            <a:pPr algn="ctr" fontAlgn="base">
              <a:spcBef>
                <a:spcPct val="0"/>
              </a:spcBef>
              <a:spcAft>
                <a:spcPct val="0"/>
              </a:spcAft>
            </a:pPr>
            <a:endParaRPr lang="en-US" sz="2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a typeface="Times New Roman" pitchFamily="18" charset="0"/>
              <a:cs typeface="Times New Roman" pitchFamily="18" charset="0"/>
            </a:endParaRPr>
          </a:p>
        </p:txBody>
      </p:sp>
    </p:spTree>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7" name="Rectangle 1"/>
          <p:cNvSpPr>
            <a:spLocks noChangeArrowheads="1"/>
          </p:cNvSpPr>
          <p:nvPr/>
        </p:nvSpPr>
        <p:spPr bwMode="auto">
          <a:xfrm>
            <a:off x="228600" y="1600200"/>
            <a:ext cx="7924800" cy="3277792"/>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fontAlgn="base">
              <a:spcBef>
                <a:spcPct val="0"/>
              </a:spcBef>
              <a:spcAft>
                <a:spcPct val="0"/>
              </a:spcAft>
            </a:pPr>
            <a:r>
              <a:rPr lang="en-US" b="1" u="sng" dirty="0">
                <a:solidFill>
                  <a:schemeClr val="accent1">
                    <a:lumMod val="75000"/>
                  </a:schemeClr>
                </a:solidFill>
                <a:latin typeface="Times New Roman" pitchFamily="18" charset="0"/>
                <a:cs typeface="Times New Roman" pitchFamily="18" charset="0"/>
              </a:rPr>
              <a:t>PROVISIONS</a:t>
            </a:r>
          </a:p>
          <a:p>
            <a:pPr algn="just" fontAlgn="base">
              <a:spcBef>
                <a:spcPct val="0"/>
              </a:spcBef>
              <a:spcAft>
                <a:spcPct val="0"/>
              </a:spcAft>
            </a:pPr>
            <a:endParaRPr lang="en-US" sz="900" dirty="0">
              <a:latin typeface="Times New Roman" pitchFamily="18" charset="0"/>
              <a:ea typeface="Times New Roman" pitchFamily="18" charset="0"/>
              <a:cs typeface="Times New Roman" pitchFamily="18" charset="0"/>
            </a:endParaRPr>
          </a:p>
          <a:p>
            <a:pPr algn="just" fontAlgn="base">
              <a:spcBef>
                <a:spcPct val="0"/>
              </a:spcBef>
              <a:spcAft>
                <a:spcPct val="0"/>
              </a:spcAft>
              <a:buBlip>
                <a:blip r:embed="rId3"/>
              </a:buBlip>
            </a:pPr>
            <a:r>
              <a:rPr lang="en-US" b="1" dirty="0">
                <a:latin typeface="Times New Roman" pitchFamily="18" charset="0"/>
                <a:ea typeface="Times New Roman" pitchFamily="18" charset="0"/>
                <a:cs typeface="Times New Roman" pitchFamily="18" charset="0"/>
              </a:rPr>
              <a:t> Certain companies have to appoint  KMP.</a:t>
            </a:r>
          </a:p>
          <a:p>
            <a:pPr algn="just" fontAlgn="base">
              <a:spcBef>
                <a:spcPct val="0"/>
              </a:spcBef>
              <a:spcAft>
                <a:spcPct val="0"/>
              </a:spcAft>
            </a:pPr>
            <a:endParaRPr lang="en-US" sz="900" b="1"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Blip>
                <a:blip r:embed="rId3"/>
              </a:buBlip>
            </a:pPr>
            <a:r>
              <a:rPr lang="en-US" b="1" dirty="0">
                <a:latin typeface="Times New Roman" pitchFamily="18" charset="0"/>
                <a:ea typeface="Times New Roman" pitchFamily="18" charset="0"/>
                <a:cs typeface="Times New Roman" pitchFamily="18" charset="0"/>
              </a:rPr>
              <a:t> KMP include:</a:t>
            </a:r>
            <a:endParaRPr lang="en-US" b="1" dirty="0">
              <a:latin typeface="Times New Roman" pitchFamily="18" charset="0"/>
              <a:cs typeface="Times New Roman" pitchFamily="18" charset="0"/>
            </a:endParaRPr>
          </a:p>
          <a:p>
            <a:pPr lvl="1" algn="just" eaLnBrk="0" fontAlgn="base" hangingPunct="0">
              <a:spcBef>
                <a:spcPct val="0"/>
              </a:spcBef>
              <a:spcAft>
                <a:spcPct val="0"/>
              </a:spcAft>
              <a:buFont typeface="Wingdings" pitchFamily="2" charset="2"/>
              <a:buChar char="v"/>
            </a:pPr>
            <a:r>
              <a:rPr lang="en-US" b="1" dirty="0">
                <a:latin typeface="Times New Roman" pitchFamily="18" charset="0"/>
                <a:ea typeface="Times New Roman" pitchFamily="18" charset="0"/>
                <a:cs typeface="Times New Roman" pitchFamily="18" charset="0"/>
              </a:rPr>
              <a:t> Managing Director, Chief Executive Officer, Whole Time Director;</a:t>
            </a:r>
          </a:p>
          <a:p>
            <a:pPr lvl="1" algn="just" eaLnBrk="0" fontAlgn="base" hangingPunct="0">
              <a:spcBef>
                <a:spcPct val="0"/>
              </a:spcBef>
              <a:spcAft>
                <a:spcPct val="0"/>
              </a:spcAft>
              <a:buFont typeface="Wingdings" pitchFamily="2" charset="2"/>
              <a:buChar char="v"/>
            </a:pPr>
            <a:r>
              <a:rPr lang="en-US" b="1" dirty="0">
                <a:latin typeface="Times New Roman" pitchFamily="18" charset="0"/>
                <a:cs typeface="Times New Roman" pitchFamily="18" charset="0"/>
              </a:rPr>
              <a:t> </a:t>
            </a:r>
            <a:r>
              <a:rPr lang="en-US" b="1" dirty="0">
                <a:latin typeface="Times New Roman" pitchFamily="18" charset="0"/>
                <a:ea typeface="Times New Roman" pitchFamily="18" charset="0"/>
                <a:cs typeface="Times New Roman" pitchFamily="18" charset="0"/>
              </a:rPr>
              <a:t>Company Secretary; and</a:t>
            </a:r>
          </a:p>
          <a:p>
            <a:pPr lvl="1" algn="just" eaLnBrk="0" fontAlgn="base" hangingPunct="0">
              <a:spcBef>
                <a:spcPct val="0"/>
              </a:spcBef>
              <a:spcAft>
                <a:spcPct val="0"/>
              </a:spcAft>
              <a:buFont typeface="Wingdings" pitchFamily="2" charset="2"/>
              <a:buChar char="v"/>
            </a:pPr>
            <a:r>
              <a:rPr lang="en-US" b="1" dirty="0">
                <a:latin typeface="Times New Roman" pitchFamily="18" charset="0"/>
                <a:ea typeface="Times New Roman" pitchFamily="18" charset="0"/>
                <a:cs typeface="Times New Roman" pitchFamily="18" charset="0"/>
              </a:rPr>
              <a:t> Chief Financial Officer</a:t>
            </a:r>
          </a:p>
          <a:p>
            <a:pPr lvl="1" algn="just" eaLnBrk="0" fontAlgn="base" hangingPunct="0">
              <a:spcBef>
                <a:spcPct val="0"/>
              </a:spcBef>
              <a:spcAft>
                <a:spcPct val="0"/>
              </a:spcAft>
            </a:pPr>
            <a:endParaRPr lang="en-US" sz="900" b="1" dirty="0">
              <a:latin typeface="Times New Roman" pitchFamily="18" charset="0"/>
              <a:cs typeface="Times New Roman" pitchFamily="18" charset="0"/>
            </a:endParaRPr>
          </a:p>
          <a:p>
            <a:pPr algn="just" eaLnBrk="0" fontAlgn="base" hangingPunct="0">
              <a:spcBef>
                <a:spcPct val="0"/>
              </a:spcBef>
              <a:spcAft>
                <a:spcPct val="0"/>
              </a:spcAft>
              <a:buBlip>
                <a:blip r:embed="rId3"/>
              </a:buBlip>
            </a:pPr>
            <a:r>
              <a:rPr lang="en-US" b="1" dirty="0">
                <a:latin typeface="Times New Roman" pitchFamily="18" charset="0"/>
                <a:ea typeface="Times New Roman" pitchFamily="18" charset="0"/>
                <a:cs typeface="Times New Roman" pitchFamily="18" charset="0"/>
              </a:rPr>
              <a:t> Appointment through board resolution.</a:t>
            </a:r>
          </a:p>
          <a:p>
            <a:pPr algn="just" eaLnBrk="0" fontAlgn="base" hangingPunct="0">
              <a:spcBef>
                <a:spcPct val="0"/>
              </a:spcBef>
              <a:spcAft>
                <a:spcPct val="0"/>
              </a:spcAft>
            </a:pPr>
            <a:endParaRPr lang="en-US" sz="900" b="1" dirty="0">
              <a:latin typeface="Times New Roman" pitchFamily="18" charset="0"/>
              <a:cs typeface="Times New Roman" pitchFamily="18" charset="0"/>
            </a:endParaRPr>
          </a:p>
          <a:p>
            <a:pPr algn="just" eaLnBrk="0" fontAlgn="base" hangingPunct="0">
              <a:spcBef>
                <a:spcPct val="0"/>
              </a:spcBef>
              <a:spcAft>
                <a:spcPct val="0"/>
              </a:spcAft>
              <a:buBlip>
                <a:blip r:embed="rId3"/>
              </a:buBlip>
            </a:pPr>
            <a:r>
              <a:rPr lang="en-US" b="1" dirty="0">
                <a:latin typeface="Times New Roman" pitchFamily="18" charset="0"/>
                <a:ea typeface="Times New Roman" pitchFamily="18" charset="0"/>
                <a:cs typeface="Times New Roman" pitchFamily="18" charset="0"/>
              </a:rPr>
              <a:t> Resulting vacancy in the board meeting within 6 months.</a:t>
            </a:r>
          </a:p>
          <a:p>
            <a:pPr algn="just" eaLnBrk="0" fontAlgn="base" hangingPunct="0">
              <a:spcBef>
                <a:spcPct val="0"/>
              </a:spcBef>
              <a:spcAft>
                <a:spcPct val="0"/>
              </a:spcAft>
            </a:pPr>
            <a:endParaRPr lang="en-US" sz="900" b="1"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Blip>
                <a:blip r:embed="rId3"/>
              </a:buBlip>
            </a:pPr>
            <a:r>
              <a:rPr lang="en-US" b="1" dirty="0">
                <a:latin typeface="Times New Roman" pitchFamily="18" charset="0"/>
                <a:ea typeface="Times New Roman" pitchFamily="18" charset="0"/>
                <a:cs typeface="Times New Roman" pitchFamily="18" charset="0"/>
              </a:rPr>
              <a:t> Not to hold office in more than one company at the same time</a:t>
            </a:r>
            <a:r>
              <a:rPr lang="en-US" dirty="0">
                <a:latin typeface="Times New Roman" pitchFamily="18" charset="0"/>
                <a:ea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pic>
        <p:nvPicPr>
          <p:cNvPr id="8" name="Picture 7" descr="images (11).jpg"/>
          <p:cNvPicPr>
            <a:picLocks noChangeAspect="1"/>
          </p:cNvPicPr>
          <p:nvPr/>
        </p:nvPicPr>
        <p:blipFill>
          <a:blip r:embed="rId4"/>
          <a:stretch>
            <a:fillRect/>
          </a:stretch>
        </p:blipFill>
        <p:spPr>
          <a:xfrm>
            <a:off x="6934199" y="3276600"/>
            <a:ext cx="3124201" cy="3581400"/>
          </a:xfrm>
          <a:prstGeom prst="rect">
            <a:avLst/>
          </a:prstGeom>
        </p:spPr>
      </p:pic>
      <p:sp>
        <p:nvSpPr>
          <p:cNvPr id="9" name="Rectangle 8"/>
          <p:cNvSpPr>
            <a:spLocks noChangeArrowheads="1"/>
          </p:cNvSpPr>
          <p:nvPr/>
        </p:nvSpPr>
        <p:spPr bwMode="auto">
          <a:xfrm rot="16200000">
            <a:off x="4343400" y="-1600200"/>
            <a:ext cx="1143000" cy="4953000"/>
          </a:xfrm>
          <a:prstGeom prst="rect">
            <a:avLst/>
          </a:prstGeom>
          <a:solidFill>
            <a:schemeClr val="tx1"/>
          </a:solidFill>
          <a:ln w="12700">
            <a:solidFill>
              <a:schemeClr val="accent1"/>
            </a:solidFill>
            <a:miter lim="800000"/>
            <a:headEnd/>
            <a:tailEnd/>
          </a:ln>
          <a:effectLst>
            <a:outerShdw blurRad="184150" dist="241300" dir="11520000" sx="110000" sy="110000" algn="ctr">
              <a:srgbClr val="000000">
                <a:alpha val="18000"/>
              </a:srgbClr>
            </a:outerShdw>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bodyPr>
          <a:lstStyle/>
          <a:p>
            <a:pPr lvl="0" algn="ctr"/>
            <a:endParaRPr lang="en-US" sz="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endParaRPr>
          </a:p>
          <a:p>
            <a:pPr lvl="0" algn="ctr"/>
            <a:r>
              <a:rPr lang="en-US" sz="24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Comic Sans MS" pitchFamily="66" charset="0"/>
              </a:rPr>
              <a:t>Key Managerial Personnel </a:t>
            </a:r>
          </a:p>
          <a:p>
            <a:pPr lvl="0" algn="ctr"/>
            <a:r>
              <a:rPr lang="en-US" sz="24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Comic Sans MS" pitchFamily="66" charset="0"/>
              </a:rPr>
              <a:t>(KMP)</a:t>
            </a:r>
          </a:p>
        </p:txBody>
      </p:sp>
    </p:spTree>
  </p:cSld>
  <p:clrMapOvr>
    <a:masterClrMapping/>
  </p:clrMapOvr>
  <p:transition spd="slow" advTm="4000">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Rectangle 4"/>
          <p:cNvSpPr/>
          <p:nvPr/>
        </p:nvSpPr>
        <p:spPr>
          <a:xfrm>
            <a:off x="304800" y="1447800"/>
            <a:ext cx="7772400" cy="4108789"/>
          </a:xfrm>
          <a:prstGeom prst="rect">
            <a:avLst/>
          </a:prstGeom>
        </p:spPr>
        <p:txBody>
          <a:bodyPr wrap="square" lIns="91414" tIns="45706" rIns="91414" bIns="45706">
            <a:spAutoFit/>
          </a:bodyPr>
          <a:lstStyle/>
          <a:p>
            <a:pPr algn="just" fontAlgn="base">
              <a:spcBef>
                <a:spcPct val="0"/>
              </a:spcBef>
              <a:spcAft>
                <a:spcPct val="0"/>
              </a:spcAft>
              <a:tabLst>
                <a:tab pos="571334" algn="l"/>
              </a:tabLst>
            </a:pPr>
            <a:r>
              <a:rPr lang="en-US" b="1" u="sng" dirty="0">
                <a:solidFill>
                  <a:schemeClr val="accent3">
                    <a:lumMod val="50000"/>
                  </a:schemeClr>
                </a:solidFill>
                <a:latin typeface="Times New Roman" pitchFamily="18" charset="0"/>
                <a:cs typeface="Times New Roman" pitchFamily="18" charset="0"/>
              </a:rPr>
              <a:t>PROVISIONS</a:t>
            </a:r>
          </a:p>
          <a:p>
            <a:pPr algn="just" fontAlgn="base">
              <a:spcBef>
                <a:spcPct val="0"/>
              </a:spcBef>
              <a:spcAft>
                <a:spcPct val="0"/>
              </a:spcAft>
              <a:tabLst>
                <a:tab pos="571334" algn="l"/>
              </a:tabLst>
            </a:pPr>
            <a:endParaRPr lang="en-US" sz="900" dirty="0">
              <a:solidFill>
                <a:schemeClr val="accent3"/>
              </a:solidFill>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ea typeface="Times New Roman" pitchFamily="18" charset="0"/>
                <a:cs typeface="Times New Roman" pitchFamily="18" charset="0"/>
              </a:rPr>
              <a:t>India first country to include concept of CSR in law.</a:t>
            </a:r>
          </a:p>
          <a:p>
            <a:pPr algn="just" fontAlgn="base">
              <a:spcBef>
                <a:spcPct val="0"/>
              </a:spcBef>
              <a:spcAft>
                <a:spcPct val="0"/>
              </a:spcAft>
              <a:tabLst>
                <a:tab pos="571334"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ea typeface="Times New Roman" pitchFamily="18" charset="0"/>
                <a:cs typeface="Times New Roman" pitchFamily="18" charset="0"/>
              </a:rPr>
              <a:t> CSR is not a new concept rather has been nurtured by our rich ethical 	tradition.</a:t>
            </a:r>
          </a:p>
          <a:p>
            <a:pPr algn="just" fontAlgn="base">
              <a:spcBef>
                <a:spcPct val="0"/>
              </a:spcBef>
              <a:spcAft>
                <a:spcPct val="0"/>
              </a:spcAft>
              <a:tabLst>
                <a:tab pos="571334"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ea typeface="Times New Roman" pitchFamily="18" charset="0"/>
                <a:cs typeface="Times New Roman" pitchFamily="18" charset="0"/>
              </a:rPr>
              <a:t> Applicable to companies :</a:t>
            </a:r>
          </a:p>
          <a:p>
            <a:pPr algn="just" fontAlgn="base">
              <a:spcBef>
                <a:spcPct val="0"/>
              </a:spcBef>
              <a:spcAft>
                <a:spcPct val="0"/>
              </a:spcAft>
              <a:tabLst>
                <a:tab pos="571334" algn="l"/>
              </a:tabLst>
            </a:pPr>
            <a:endParaRPr lang="en-US" sz="900" b="1" dirty="0">
              <a:latin typeface="Times New Roman" pitchFamily="18" charset="0"/>
              <a:cs typeface="Times New Roman" pitchFamily="18" charset="0"/>
            </a:endParaRPr>
          </a:p>
          <a:p>
            <a:pPr lvl="1" algn="just" eaLnBrk="0" fontAlgn="base" hangingPunct="0">
              <a:spcBef>
                <a:spcPct val="0"/>
              </a:spcBef>
              <a:spcAft>
                <a:spcPct val="0"/>
              </a:spcAft>
              <a:buBlip>
                <a:blip r:embed="rId3"/>
              </a:buBlip>
              <a:tabLst>
                <a:tab pos="571334" algn="l"/>
              </a:tabLst>
            </a:pPr>
            <a:r>
              <a:rPr lang="en-US" sz="1600" b="1" dirty="0">
                <a:latin typeface="Times New Roman" pitchFamily="18" charset="0"/>
                <a:ea typeface="Times New Roman" pitchFamily="18" charset="0"/>
                <a:cs typeface="Times New Roman" pitchFamily="18" charset="0"/>
              </a:rPr>
              <a:t> </a:t>
            </a:r>
            <a:r>
              <a:rPr lang="en-US" b="1" dirty="0" err="1">
                <a:latin typeface="Times New Roman" pitchFamily="18" charset="0"/>
                <a:ea typeface="Times New Roman" pitchFamily="18" charset="0"/>
                <a:cs typeface="Times New Roman" pitchFamily="18" charset="0"/>
              </a:rPr>
              <a:t>Networth</a:t>
            </a:r>
            <a:r>
              <a:rPr lang="en-US" b="1" dirty="0">
                <a:latin typeface="Times New Roman" pitchFamily="18" charset="0"/>
                <a:ea typeface="Times New Roman" pitchFamily="18" charset="0"/>
                <a:cs typeface="Times New Roman" pitchFamily="18" charset="0"/>
              </a:rPr>
              <a:t>           - Rs. 500 crore or more;</a:t>
            </a:r>
            <a:endParaRPr lang="en-US" b="1" dirty="0">
              <a:latin typeface="Times New Roman" pitchFamily="18" charset="0"/>
              <a:cs typeface="Times New Roman" pitchFamily="18" charset="0"/>
            </a:endParaRPr>
          </a:p>
          <a:p>
            <a:pPr lvl="1" algn="just" eaLnBrk="0" fontAlgn="base" hangingPunct="0">
              <a:spcBef>
                <a:spcPct val="0"/>
              </a:spcBef>
              <a:spcAft>
                <a:spcPct val="0"/>
              </a:spcAft>
              <a:buBlip>
                <a:blip r:embed="rId3"/>
              </a:buBlip>
              <a:tabLst>
                <a:tab pos="571334" algn="l"/>
              </a:tabLst>
            </a:pPr>
            <a:r>
              <a:rPr lang="en-US" b="1" dirty="0">
                <a:latin typeface="Times New Roman" pitchFamily="18" charset="0"/>
                <a:ea typeface="Times New Roman" pitchFamily="18" charset="0"/>
                <a:cs typeface="Times New Roman" pitchFamily="18" charset="0"/>
              </a:rPr>
              <a:t> Turnover            -  Rs. 1000 crore or more; </a:t>
            </a:r>
            <a:endParaRPr lang="en-US" b="1" dirty="0">
              <a:latin typeface="Times New Roman" pitchFamily="18" charset="0"/>
              <a:cs typeface="Times New Roman" pitchFamily="18" charset="0"/>
            </a:endParaRPr>
          </a:p>
          <a:p>
            <a:pPr lvl="1" algn="just" eaLnBrk="0" fontAlgn="base" hangingPunct="0">
              <a:spcBef>
                <a:spcPct val="0"/>
              </a:spcBef>
              <a:spcAft>
                <a:spcPct val="0"/>
              </a:spcAft>
              <a:buBlip>
                <a:blip r:embed="rId3"/>
              </a:buBlip>
              <a:tabLst>
                <a:tab pos="571334" algn="l"/>
              </a:tabLst>
            </a:pPr>
            <a:r>
              <a:rPr lang="en-US" b="1" dirty="0">
                <a:latin typeface="Times New Roman" pitchFamily="18" charset="0"/>
                <a:ea typeface="Times New Roman" pitchFamily="18" charset="0"/>
                <a:cs typeface="Times New Roman" pitchFamily="18" charset="0"/>
              </a:rPr>
              <a:t> Net profit           -  Rs. 5 crore or more.</a:t>
            </a:r>
          </a:p>
          <a:p>
            <a:pPr lvl="1" algn="just" eaLnBrk="0" fontAlgn="base" hangingPunct="0">
              <a:spcBef>
                <a:spcPct val="0"/>
              </a:spcBef>
              <a:spcAft>
                <a:spcPct val="0"/>
              </a:spcAft>
              <a:tabLst>
                <a:tab pos="571334"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ea typeface="Times New Roman" pitchFamily="18" charset="0"/>
                <a:cs typeface="Times New Roman" pitchFamily="18" charset="0"/>
              </a:rPr>
              <a:t> To spend </a:t>
            </a:r>
            <a:r>
              <a:rPr lang="en-US" b="1" dirty="0" err="1">
                <a:latin typeface="Times New Roman" pitchFamily="18" charset="0"/>
                <a:ea typeface="Times New Roman" pitchFamily="18" charset="0"/>
                <a:cs typeface="Times New Roman" pitchFamily="18" charset="0"/>
              </a:rPr>
              <a:t>atleast</a:t>
            </a:r>
            <a:r>
              <a:rPr lang="en-US" b="1" dirty="0">
                <a:latin typeface="Times New Roman" pitchFamily="18" charset="0"/>
                <a:ea typeface="Times New Roman" pitchFamily="18" charset="0"/>
                <a:cs typeface="Times New Roman" pitchFamily="18" charset="0"/>
              </a:rPr>
              <a:t> 2% of average net profit of 3 preceding financial years.</a:t>
            </a:r>
          </a:p>
          <a:p>
            <a:pPr algn="just" fontAlgn="base">
              <a:spcBef>
                <a:spcPct val="0"/>
              </a:spcBef>
              <a:spcAft>
                <a:spcPct val="0"/>
              </a:spcAft>
              <a:tabLst>
                <a:tab pos="571334"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ea typeface="Times New Roman" pitchFamily="18" charset="0"/>
                <a:cs typeface="Times New Roman" pitchFamily="18" charset="0"/>
              </a:rPr>
              <a:t> CSR committee- </a:t>
            </a:r>
            <a:r>
              <a:rPr lang="en-US" b="1" dirty="0" err="1">
                <a:latin typeface="Times New Roman" pitchFamily="18" charset="0"/>
                <a:ea typeface="Times New Roman" pitchFamily="18" charset="0"/>
                <a:cs typeface="Times New Roman" pitchFamily="18" charset="0"/>
              </a:rPr>
              <a:t>atleast</a:t>
            </a:r>
            <a:r>
              <a:rPr lang="en-US" b="1" dirty="0">
                <a:latin typeface="Times New Roman" pitchFamily="18" charset="0"/>
                <a:ea typeface="Times New Roman" pitchFamily="18" charset="0"/>
                <a:cs typeface="Times New Roman" pitchFamily="18" charset="0"/>
              </a:rPr>
              <a:t> 3 directors, one  should be independent director.</a:t>
            </a:r>
          </a:p>
          <a:p>
            <a:pPr algn="just" fontAlgn="base">
              <a:spcBef>
                <a:spcPct val="0"/>
              </a:spcBef>
              <a:spcAft>
                <a:spcPct val="0"/>
              </a:spcAft>
              <a:tabLst>
                <a:tab pos="571334"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tabLst>
                <a:tab pos="571334" algn="l"/>
              </a:tabLst>
            </a:pPr>
            <a:r>
              <a:rPr lang="en-US" b="1" dirty="0">
                <a:latin typeface="Times New Roman" pitchFamily="18" charset="0"/>
                <a:cs typeface="Times New Roman" pitchFamily="18" charset="0"/>
              </a:rPr>
              <a:t> No penalty if not spent on CSR, merely to disclose in BOD report.</a:t>
            </a:r>
            <a:endParaRPr lang="en-US" sz="2500" b="1" dirty="0">
              <a:latin typeface="Monotype Corsiva" pitchFamily="66" charset="0"/>
            </a:endParaRPr>
          </a:p>
        </p:txBody>
      </p:sp>
      <p:pic>
        <p:nvPicPr>
          <p:cNvPr id="6" name="Picture 5" descr="images (8).jpg"/>
          <p:cNvPicPr>
            <a:picLocks noChangeAspect="1"/>
          </p:cNvPicPr>
          <p:nvPr/>
        </p:nvPicPr>
        <p:blipFill>
          <a:blip r:embed="rId4"/>
          <a:stretch>
            <a:fillRect/>
          </a:stretch>
        </p:blipFill>
        <p:spPr>
          <a:xfrm>
            <a:off x="6934200" y="5181600"/>
            <a:ext cx="3124200" cy="1676400"/>
          </a:xfrm>
          <a:prstGeom prst="rect">
            <a:avLst/>
          </a:prstGeom>
        </p:spPr>
      </p:pic>
      <p:pic>
        <p:nvPicPr>
          <p:cNvPr id="7" name="Picture 6" descr="images (9).jpg"/>
          <p:cNvPicPr>
            <a:picLocks noChangeAspect="1"/>
          </p:cNvPicPr>
          <p:nvPr/>
        </p:nvPicPr>
        <p:blipFill>
          <a:blip r:embed="rId5"/>
          <a:stretch>
            <a:fillRect/>
          </a:stretch>
        </p:blipFill>
        <p:spPr>
          <a:xfrm>
            <a:off x="8077200" y="685800"/>
            <a:ext cx="1828800" cy="1676400"/>
          </a:xfrm>
          <a:prstGeom prst="rect">
            <a:avLst/>
          </a:prstGeom>
        </p:spPr>
      </p:pic>
      <p:sp>
        <p:nvSpPr>
          <p:cNvPr id="9" name="Rectangle 8"/>
          <p:cNvSpPr>
            <a:spLocks noChangeArrowheads="1"/>
          </p:cNvSpPr>
          <p:nvPr/>
        </p:nvSpPr>
        <p:spPr bwMode="auto">
          <a:xfrm rot="16200000">
            <a:off x="4038600" y="-2362200"/>
            <a:ext cx="1066800" cy="6248400"/>
          </a:xfrm>
          <a:prstGeom prst="rect">
            <a:avLst/>
          </a:prstGeom>
          <a:solidFill>
            <a:schemeClr val="tx1"/>
          </a:solidFill>
          <a:ln w="12700">
            <a:solidFill>
              <a:schemeClr val="accent1"/>
            </a:solidFill>
            <a:miter lim="800000"/>
            <a:headEnd/>
            <a:tailEnd/>
          </a:ln>
          <a:effectLst>
            <a:outerShdw blurRad="184150" dist="241300" dir="11520000" sx="110000" sy="110000" algn="ctr">
              <a:srgbClr val="000000">
                <a:alpha val="18000"/>
              </a:srgbClr>
            </a:outerShdw>
          </a:effectLst>
          <a:scene3d>
            <a:camera prst="perspectiveBelow"/>
            <a:lightRig rig="threePt" dir="t"/>
          </a:scene3d>
        </p:spPr>
        <p:txBody>
          <a:bodyPr vert="vert" wrap="square" lIns="91414" tIns="45706" rIns="91414" bIns="45706" numCol="1" anchor="t" anchorCtr="0" compatLnSpc="1">
            <a:prstTxWarp prst="textNoShape">
              <a:avLst/>
            </a:prstTxWarp>
          </a:bodyPr>
          <a:lstStyle/>
          <a:p>
            <a:pPr lvl="0" algn="ctr"/>
            <a:endParaRPr lang="en-US" sz="800" b="1" spc="100" dirty="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latin typeface="Comic Sans MS" pitchFamily="66" charset="0"/>
            </a:endParaRPr>
          </a:p>
          <a:p>
            <a:pPr lvl="0" algn="ctr"/>
            <a:r>
              <a:rPr lang="en-US" sz="2400" b="1" dirty="0">
                <a:solidFill>
                  <a:srgbClr val="FFFF00"/>
                </a:solidFill>
                <a:latin typeface="Comic Sans MS" pitchFamily="66" charset="0"/>
              </a:rPr>
              <a:t>Corporate Social Responsibility (CSR) Sec.135</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ts4.mm.bing.net/th?id=H.4903608385864683&amp;pid=15.1"/>
          <p:cNvPicPr>
            <a:picLocks noChangeAspect="1" noChangeArrowheads="1"/>
          </p:cNvPicPr>
          <p:nvPr/>
        </p:nvPicPr>
        <p:blipFill>
          <a:blip r:embed="rId3"/>
          <a:srcRect/>
          <a:stretch>
            <a:fillRect/>
          </a:stretch>
        </p:blipFill>
        <p:spPr bwMode="auto">
          <a:xfrm>
            <a:off x="0" y="0"/>
            <a:ext cx="10058400" cy="5791200"/>
          </a:xfrm>
          <a:prstGeom prst="rect">
            <a:avLst/>
          </a:prstGeom>
          <a:noFill/>
        </p:spPr>
      </p:pic>
      <p:sp>
        <p:nvSpPr>
          <p:cNvPr id="4" name="Rounded Rectangle 3"/>
          <p:cNvSpPr>
            <a:spLocks noChangeArrowheads="1"/>
          </p:cNvSpPr>
          <p:nvPr/>
        </p:nvSpPr>
        <p:spPr bwMode="auto">
          <a:xfrm rot="5400000">
            <a:off x="3238501" y="-1104901"/>
            <a:ext cx="914400" cy="4343402"/>
          </a:xfrm>
          <a:prstGeom prst="roundRect">
            <a:avLst/>
          </a:prstGeom>
          <a:solidFill>
            <a:schemeClr val="accent2">
              <a:lumMod val="75000"/>
            </a:schemeClr>
          </a:solidFill>
          <a:ln w="28575">
            <a:solidFill>
              <a:schemeClr val="bg2">
                <a:lumMod val="50000"/>
              </a:schemeClr>
            </a:solidFill>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2"/>
          </a:lnRef>
          <a:fillRef idx="2">
            <a:schemeClr val="accent2"/>
          </a:fillRef>
          <a:effectRef idx="1">
            <a:schemeClr val="accent2"/>
          </a:effectRef>
          <a:fontRef idx="minor">
            <a:schemeClr val="dk1"/>
          </a:fontRef>
        </p:style>
        <p:txBody>
          <a:bodyPr vert="horz" wrap="square" lIns="91414" tIns="45706" rIns="91414" bIns="45706" numCol="1" anchor="t" anchorCtr="0" compatLnSpc="1">
            <a:prstTxWarp prst="textNoShape">
              <a:avLst/>
            </a:prstTxWarp>
            <a:flatTx/>
          </a:bodyPr>
          <a:lstStyle/>
          <a:p>
            <a:pPr algn="ctr" fontAlgn="base">
              <a:spcBef>
                <a:spcPct val="0"/>
              </a:spcBef>
              <a:spcAft>
                <a:spcPts val="999"/>
              </a:spcAft>
            </a:pPr>
            <a:endParaRPr lang="en-US" dirty="0">
              <a:solidFill>
                <a:schemeClr val="tx1"/>
              </a:solidFill>
              <a:latin typeface="Arial" pitchFamily="34" charset="0"/>
            </a:endParaRPr>
          </a:p>
        </p:txBody>
      </p:sp>
      <p:sp>
        <p:nvSpPr>
          <p:cNvPr id="6" name="Rectangle 5"/>
          <p:cNvSpPr/>
          <p:nvPr/>
        </p:nvSpPr>
        <p:spPr>
          <a:xfrm>
            <a:off x="228600" y="2057400"/>
            <a:ext cx="7620000" cy="2169796"/>
          </a:xfrm>
          <a:prstGeom prst="rect">
            <a:avLst/>
          </a:prstGeom>
        </p:spPr>
        <p:txBody>
          <a:bodyPr wrap="square" lIns="91414" tIns="45706" rIns="91414" bIns="45706">
            <a:spAutoFit/>
          </a:bodyPr>
          <a:lstStyle/>
          <a:p>
            <a:r>
              <a:rPr lang="en-US" b="1" u="sng" dirty="0">
                <a:solidFill>
                  <a:schemeClr val="accent2">
                    <a:lumMod val="75000"/>
                  </a:schemeClr>
                </a:solidFill>
                <a:latin typeface="Times New Roman" pitchFamily="18" charset="0"/>
                <a:cs typeface="Times New Roman" pitchFamily="18" charset="0"/>
              </a:rPr>
              <a:t>PROVISIONS</a:t>
            </a:r>
          </a:p>
          <a:p>
            <a:endParaRPr lang="en-US" b="1" u="sng" dirty="0">
              <a:solidFill>
                <a:schemeClr val="accent2"/>
              </a:solidFill>
            </a:endParaRPr>
          </a:p>
          <a:p>
            <a:pPr lvl="1">
              <a:buBlip>
                <a:blip r:embed="rId4"/>
              </a:buBlip>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Certain class of companies to appoint Independent Director.</a:t>
            </a:r>
          </a:p>
          <a:p>
            <a:pPr lvl="1"/>
            <a:endParaRPr lang="en-US" sz="900" b="1" dirty="0">
              <a:latin typeface="Times New Roman" pitchFamily="18" charset="0"/>
              <a:cs typeface="Times New Roman" pitchFamily="18" charset="0"/>
            </a:endParaRPr>
          </a:p>
          <a:p>
            <a:pPr lvl="1">
              <a:buBlip>
                <a:blip r:embed="rId4"/>
              </a:buBlip>
            </a:pPr>
            <a:r>
              <a:rPr lang="en-US" b="1" dirty="0">
                <a:latin typeface="Times New Roman" pitchFamily="18" charset="0"/>
                <a:cs typeface="Times New Roman" pitchFamily="18" charset="0"/>
              </a:rPr>
              <a:t> Appointment in general meeting for a term of 5 consecutive years.</a:t>
            </a:r>
          </a:p>
          <a:p>
            <a:pPr lvl="1"/>
            <a:endParaRPr lang="en-US" sz="900" b="1" dirty="0">
              <a:latin typeface="Times New Roman" pitchFamily="18" charset="0"/>
              <a:cs typeface="Times New Roman" pitchFamily="18" charset="0"/>
            </a:endParaRPr>
          </a:p>
          <a:p>
            <a:pPr lvl="1">
              <a:buBlip>
                <a:blip r:embed="rId4"/>
              </a:buBlip>
            </a:pPr>
            <a:r>
              <a:rPr lang="en-US" b="1" dirty="0">
                <a:latin typeface="Times New Roman" pitchFamily="18" charset="0"/>
                <a:cs typeface="Times New Roman" pitchFamily="18" charset="0"/>
              </a:rPr>
              <a:t> At least one meeting of Independent Director’s in a year.</a:t>
            </a:r>
          </a:p>
          <a:p>
            <a:pPr lvl="1"/>
            <a:endParaRPr lang="en-US" sz="900" b="1" dirty="0">
              <a:latin typeface="Times New Roman" pitchFamily="18" charset="0"/>
              <a:cs typeface="Times New Roman" pitchFamily="18" charset="0"/>
            </a:endParaRPr>
          </a:p>
          <a:p>
            <a:pPr lvl="1">
              <a:buBlip>
                <a:blip r:embed="rId4"/>
              </a:buBlip>
            </a:pPr>
            <a:r>
              <a:rPr lang="en-US" b="1" dirty="0">
                <a:latin typeface="Times New Roman" pitchFamily="18" charset="0"/>
                <a:cs typeface="Times New Roman" pitchFamily="18" charset="0"/>
              </a:rPr>
              <a:t> Not entitled for any remuneration except sitting fee.</a:t>
            </a:r>
          </a:p>
        </p:txBody>
      </p:sp>
      <p:sp>
        <p:nvSpPr>
          <p:cNvPr id="7" name="Rectangle 1"/>
          <p:cNvSpPr>
            <a:spLocks noChangeArrowheads="1"/>
          </p:cNvSpPr>
          <p:nvPr/>
        </p:nvSpPr>
        <p:spPr bwMode="auto">
          <a:xfrm>
            <a:off x="2209800" y="685800"/>
            <a:ext cx="3429000" cy="738635"/>
          </a:xfrm>
          <a:prstGeom prst="rect">
            <a:avLst/>
          </a:prstGeom>
          <a:noFill/>
          <a:ln w="9525">
            <a:noFill/>
            <a:miter lim="800000"/>
            <a:headEnd/>
            <a:tailEnd/>
          </a:ln>
          <a:effectLst>
            <a:glow rad="228600">
              <a:schemeClr val="accent1">
                <a:satMod val="175000"/>
                <a:alpha val="40000"/>
              </a:schemeClr>
            </a:glow>
          </a:effectLst>
        </p:spPr>
        <p:txBody>
          <a:bodyPr vert="horz" wrap="square" lIns="91414" tIns="45706" rIns="91414" bIns="45706" numCol="1" anchor="ctr" anchorCtr="0" compatLnSpc="1">
            <a:prstTxWarp prst="textNoShape">
              <a:avLst/>
            </a:prstTxWarp>
            <a:spAutoFit/>
          </a:bodyPr>
          <a:lstStyle/>
          <a:p>
            <a:pPr algn="ctr" fontAlgn="base">
              <a:spcBef>
                <a:spcPct val="0"/>
              </a:spcBef>
              <a:spcAft>
                <a:spcPct val="0"/>
              </a:spcAft>
              <a:tabLst>
                <a:tab pos="2026649" algn="l"/>
              </a:tabLst>
            </a:pPr>
            <a:r>
              <a:rPr kumimoji="0" lang="en-US" sz="2400" b="1" i="0" u="none" strike="noStrike" cap="none" normalizeH="0" baseline="0" dirty="0">
                <a:ln>
                  <a:noFill/>
                </a:ln>
                <a:solidFill>
                  <a:schemeClr val="bg1"/>
                </a:solidFill>
                <a:effectLst/>
                <a:latin typeface="Comic Sans MS" pitchFamily="66" charset="0"/>
                <a:ea typeface="Times New Roman" pitchFamily="18" charset="0"/>
                <a:cs typeface="Times New Roman" pitchFamily="18" charset="0"/>
              </a:rPr>
              <a:t>Independent </a:t>
            </a:r>
            <a:r>
              <a:rPr lang="en-US" sz="2400" b="1" dirty="0">
                <a:solidFill>
                  <a:schemeClr val="bg1"/>
                </a:solidFill>
                <a:latin typeface="Comic Sans MS" pitchFamily="66" charset="0"/>
                <a:ea typeface="Times New Roman" pitchFamily="18" charset="0"/>
                <a:cs typeface="Times New Roman" pitchFamily="18" charset="0"/>
              </a:rPr>
              <a:t>Director </a:t>
            </a:r>
          </a:p>
          <a:p>
            <a:pPr algn="ctr" fontAlgn="base">
              <a:spcBef>
                <a:spcPct val="0"/>
              </a:spcBef>
              <a:spcAft>
                <a:spcPct val="0"/>
              </a:spcAft>
              <a:tabLst>
                <a:tab pos="2026649" algn="l"/>
              </a:tabLst>
            </a:pPr>
            <a:r>
              <a:rPr lang="en-US" b="1" dirty="0">
                <a:solidFill>
                  <a:schemeClr val="bg1"/>
                </a:solidFill>
                <a:latin typeface="Comic Sans MS" pitchFamily="66" charset="0"/>
                <a:ea typeface="Times New Roman" pitchFamily="18" charset="0"/>
                <a:cs typeface="Times New Roman" pitchFamily="18" charset="0"/>
              </a:rPr>
              <a:t>Sec. 2(47)</a:t>
            </a:r>
            <a:endParaRPr kumimoji="0" lang="en-US" b="0" i="0" u="none" strike="noStrike" cap="none" normalizeH="0" baseline="0" dirty="0">
              <a:ln>
                <a:noFill/>
              </a:ln>
              <a:effectLst/>
              <a:latin typeface="Comic Sans MS" pitchFamily="66" charset="0"/>
            </a:endParaRPr>
          </a:p>
        </p:txBody>
      </p:sp>
      <p:pic>
        <p:nvPicPr>
          <p:cNvPr id="46082" name="Picture 2" descr="http://ts4.mm.bing.net/th?id=H.4581159399981659&amp;pid=15.1"/>
          <p:cNvPicPr>
            <a:picLocks noChangeAspect="1" noChangeArrowheads="1"/>
          </p:cNvPicPr>
          <p:nvPr/>
        </p:nvPicPr>
        <p:blipFill>
          <a:blip r:embed="rId5"/>
          <a:srcRect/>
          <a:stretch>
            <a:fillRect/>
          </a:stretch>
        </p:blipFill>
        <p:spPr bwMode="auto">
          <a:xfrm>
            <a:off x="7620000" y="0"/>
            <a:ext cx="2438400" cy="68580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Rectangle 4"/>
          <p:cNvSpPr/>
          <p:nvPr/>
        </p:nvSpPr>
        <p:spPr>
          <a:xfrm>
            <a:off x="533400" y="1828800"/>
            <a:ext cx="9067800" cy="1223384"/>
          </a:xfrm>
          <a:prstGeom prst="rect">
            <a:avLst/>
          </a:prstGeom>
        </p:spPr>
        <p:txBody>
          <a:bodyPr wrap="square" lIns="91414" tIns="45706" rIns="91414" bIns="45706">
            <a:spAutoFit/>
          </a:bodyPr>
          <a:lstStyle/>
          <a:p>
            <a:r>
              <a:rPr lang="en-US" b="1" u="sng" dirty="0">
                <a:solidFill>
                  <a:schemeClr val="accent2">
                    <a:lumMod val="75000"/>
                  </a:schemeClr>
                </a:solidFill>
                <a:latin typeface="Times New Roman" pitchFamily="18" charset="0"/>
                <a:cs typeface="Times New Roman" pitchFamily="18" charset="0"/>
              </a:rPr>
              <a:t>PROVISIONS</a:t>
            </a:r>
            <a:endParaRPr lang="en-US" dirty="0">
              <a:solidFill>
                <a:schemeClr val="accent2">
                  <a:lumMod val="75000"/>
                </a:schemeClr>
              </a:solidFill>
              <a:latin typeface="Times New Roman" pitchFamily="18" charset="0"/>
              <a:cs typeface="Times New Roman" pitchFamily="18" charset="0"/>
            </a:endParaRPr>
          </a:p>
          <a:p>
            <a:endParaRPr lang="en-US" sz="900"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An attempt to improve diversity and remove glass ceiling for woman.</a:t>
            </a:r>
          </a:p>
          <a:p>
            <a:endParaRPr lang="en-US" sz="900" b="1" dirty="0">
              <a:latin typeface="Times New Roman" pitchFamily="18" charset="0"/>
              <a:cs typeface="Times New Roman" pitchFamily="18" charset="0"/>
            </a:endParaRPr>
          </a:p>
          <a:p>
            <a:pPr>
              <a:buFont typeface="Wingdings" pitchFamily="2" charset="2"/>
              <a:buChar char="v"/>
            </a:pPr>
            <a:r>
              <a:rPr lang="en-US" b="1" dirty="0">
                <a:latin typeface="Times New Roman" pitchFamily="18" charset="0"/>
                <a:cs typeface="Times New Roman" pitchFamily="18" charset="0"/>
              </a:rPr>
              <a:t> Certain class of companies will be required to have </a:t>
            </a:r>
            <a:r>
              <a:rPr lang="en-US" b="1" dirty="0" err="1">
                <a:latin typeface="Times New Roman" pitchFamily="18" charset="0"/>
                <a:cs typeface="Times New Roman" pitchFamily="18" charset="0"/>
              </a:rPr>
              <a:t>atleast</a:t>
            </a:r>
            <a:r>
              <a:rPr lang="en-US" b="1" dirty="0">
                <a:latin typeface="Times New Roman" pitchFamily="18" charset="0"/>
                <a:cs typeface="Times New Roman" pitchFamily="18" charset="0"/>
              </a:rPr>
              <a:t> one woman director.</a:t>
            </a:r>
          </a:p>
        </p:txBody>
      </p:sp>
      <p:pic>
        <p:nvPicPr>
          <p:cNvPr id="6" name="Picture 2" descr="http://www.eastbayri.com/wp-content/uploads/2012/11/DSCN0626-300x224.jpg"/>
          <p:cNvPicPr>
            <a:picLocks noChangeAspect="1" noChangeArrowheads="1"/>
          </p:cNvPicPr>
          <p:nvPr/>
        </p:nvPicPr>
        <p:blipFill>
          <a:blip r:embed="rId3"/>
          <a:srcRect/>
          <a:stretch>
            <a:fillRect/>
          </a:stretch>
        </p:blipFill>
        <p:spPr bwMode="auto">
          <a:xfrm>
            <a:off x="7711169" y="0"/>
            <a:ext cx="2347231" cy="2514600"/>
          </a:xfrm>
          <a:prstGeom prst="rect">
            <a:avLst/>
          </a:prstGeom>
          <a:noFill/>
        </p:spPr>
      </p:pic>
      <p:sp>
        <p:nvSpPr>
          <p:cNvPr id="8" name="Rectangle 7"/>
          <p:cNvSpPr/>
          <p:nvPr/>
        </p:nvSpPr>
        <p:spPr>
          <a:xfrm>
            <a:off x="609600" y="4495800"/>
            <a:ext cx="6218638" cy="1200300"/>
          </a:xfrm>
          <a:prstGeom prst="rect">
            <a:avLst/>
          </a:prstGeom>
        </p:spPr>
        <p:txBody>
          <a:bodyPr wrap="none" lIns="91414" tIns="45706" rIns="91414" bIns="45706">
            <a:spAutoFit/>
          </a:bodyPr>
          <a:lstStyle/>
          <a:p>
            <a:r>
              <a:rPr lang="en-US" b="1" u="sng" dirty="0">
                <a:solidFill>
                  <a:schemeClr val="accent2">
                    <a:lumMod val="75000"/>
                  </a:schemeClr>
                </a:solidFill>
                <a:latin typeface="Times New Roman" pitchFamily="18" charset="0"/>
                <a:cs typeface="Times New Roman" pitchFamily="18" charset="0"/>
              </a:rPr>
              <a:t>PROVISIONS</a:t>
            </a:r>
          </a:p>
          <a:p>
            <a:pPr algn="ctr"/>
            <a:endParaRPr lang="en-US" sz="900" dirty="0">
              <a:solidFill>
                <a:srgbClr val="FF0066"/>
              </a:solidFill>
              <a:latin typeface="Impact" pitchFamily="34" charset="0"/>
            </a:endParaRPr>
          </a:p>
          <a:p>
            <a:pPr lvl="0">
              <a:buFont typeface="Wingdings" pitchFamily="2" charset="2"/>
              <a:buChar char="v"/>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 person who stays in India for 182 days in previous year.</a:t>
            </a:r>
          </a:p>
          <a:p>
            <a:pPr lvl="0"/>
            <a:endParaRPr lang="en-US" sz="900" b="1" dirty="0">
              <a:latin typeface="Times New Roman" pitchFamily="18" charset="0"/>
              <a:cs typeface="Times New Roman" pitchFamily="18" charset="0"/>
            </a:endParaRPr>
          </a:p>
          <a:p>
            <a:pPr lvl="0">
              <a:buFont typeface="Wingdings" pitchFamily="2" charset="2"/>
              <a:buChar char="v"/>
            </a:pPr>
            <a:r>
              <a:rPr lang="en-US" b="1" dirty="0">
                <a:latin typeface="Times New Roman" pitchFamily="18" charset="0"/>
                <a:cs typeface="Times New Roman" pitchFamily="18" charset="0"/>
              </a:rPr>
              <a:t> Every company shall have a resident director on its Board.</a:t>
            </a:r>
            <a:endParaRPr lang="en-US" sz="2100" b="1" dirty="0">
              <a:latin typeface="Times New Roman" pitchFamily="18" charset="0"/>
              <a:cs typeface="Times New Roman" pitchFamily="18" charset="0"/>
            </a:endParaRPr>
          </a:p>
        </p:txBody>
      </p:sp>
      <p:pic>
        <p:nvPicPr>
          <p:cNvPr id="9" name="Picture 8" descr="images (4).jpg"/>
          <p:cNvPicPr>
            <a:picLocks noChangeAspect="1"/>
          </p:cNvPicPr>
          <p:nvPr/>
        </p:nvPicPr>
        <p:blipFill>
          <a:blip r:embed="rId4"/>
          <a:stretch>
            <a:fillRect/>
          </a:stretch>
        </p:blipFill>
        <p:spPr>
          <a:xfrm>
            <a:off x="7620000" y="4020596"/>
            <a:ext cx="2438400" cy="2837408"/>
          </a:xfrm>
          <a:prstGeom prst="rect">
            <a:avLst/>
          </a:prstGeom>
          <a:ln>
            <a:noFill/>
          </a:ln>
        </p:spPr>
      </p:pic>
      <p:sp>
        <p:nvSpPr>
          <p:cNvPr id="10" name="Rounded Rectangle 9"/>
          <p:cNvSpPr>
            <a:spLocks noChangeArrowheads="1"/>
          </p:cNvSpPr>
          <p:nvPr/>
        </p:nvSpPr>
        <p:spPr bwMode="auto">
          <a:xfrm rot="5400000">
            <a:off x="3429000" y="-762000"/>
            <a:ext cx="762000" cy="3048000"/>
          </a:xfrm>
          <a:prstGeom prst="roundRect">
            <a:avLst/>
          </a:prstGeom>
          <a:solidFill>
            <a:schemeClr val="accent2">
              <a:lumMod val="75000"/>
            </a:schemeClr>
          </a:solidFill>
          <a:ln w="28575">
            <a:solidFill>
              <a:schemeClr val="bg2">
                <a:lumMod val="50000"/>
              </a:schemeClr>
            </a:solidFill>
            <a:headEnd/>
            <a:tailEnd/>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2"/>
          </a:lnRef>
          <a:fillRef idx="2">
            <a:schemeClr val="accent2"/>
          </a:fillRef>
          <a:effectRef idx="1">
            <a:schemeClr val="accent2"/>
          </a:effectRef>
          <a:fontRef idx="minor">
            <a:schemeClr val="dk1"/>
          </a:fontRef>
        </p:style>
        <p:txBody>
          <a:bodyPr vert="vert270" wrap="square" lIns="91414" tIns="45706" rIns="91414" bIns="45706" numCol="1" anchor="t" anchorCtr="0" compatLnSpc="1">
            <a:prstTxWarp prst="textNoShape">
              <a:avLst/>
            </a:prstTxWarp>
            <a:flatTx/>
          </a:bodyPr>
          <a:lstStyle/>
          <a:p>
            <a:pPr lvl="0" algn="ctr" fontAlgn="base">
              <a:spcBef>
                <a:spcPct val="0"/>
              </a:spcBef>
              <a:spcAft>
                <a:spcPct val="0"/>
              </a:spcAft>
              <a:tabLst>
                <a:tab pos="2026649" algn="l"/>
              </a:tabLst>
            </a:pPr>
            <a:r>
              <a:rPr lang="en-US" sz="2000" b="1" dirty="0">
                <a:solidFill>
                  <a:schemeClr val="bg1"/>
                </a:solidFill>
                <a:latin typeface="Comic Sans MS" pitchFamily="66" charset="0"/>
                <a:ea typeface="Times New Roman" pitchFamily="18" charset="0"/>
                <a:cs typeface="Times New Roman" pitchFamily="18" charset="0"/>
              </a:rPr>
              <a:t>Woman Director </a:t>
            </a:r>
          </a:p>
          <a:p>
            <a:pPr lvl="0" algn="ctr" fontAlgn="base">
              <a:spcBef>
                <a:spcPct val="0"/>
              </a:spcBef>
              <a:spcAft>
                <a:spcPct val="0"/>
              </a:spcAft>
              <a:tabLst>
                <a:tab pos="2026649" algn="l"/>
              </a:tabLst>
            </a:pPr>
            <a:r>
              <a:rPr lang="en-US" b="1" dirty="0">
                <a:solidFill>
                  <a:schemeClr val="bg1"/>
                </a:solidFill>
                <a:latin typeface="Comic Sans MS" pitchFamily="66" charset="0"/>
                <a:ea typeface="Times New Roman" pitchFamily="18" charset="0"/>
                <a:cs typeface="Times New Roman" pitchFamily="18" charset="0"/>
              </a:rPr>
              <a:t>Sec. 149</a:t>
            </a:r>
          </a:p>
        </p:txBody>
      </p:sp>
      <p:sp>
        <p:nvSpPr>
          <p:cNvPr id="11" name="Rounded Rectangle 10"/>
          <p:cNvSpPr>
            <a:spLocks noChangeArrowheads="1"/>
          </p:cNvSpPr>
          <p:nvPr/>
        </p:nvSpPr>
        <p:spPr bwMode="auto">
          <a:xfrm rot="5400000">
            <a:off x="3581400" y="2209800"/>
            <a:ext cx="762000" cy="3200400"/>
          </a:xfrm>
          <a:prstGeom prst="roundRect">
            <a:avLst/>
          </a:prstGeom>
          <a:solidFill>
            <a:schemeClr val="accent1">
              <a:lumMod val="50000"/>
            </a:schemeClr>
          </a:solidFill>
          <a:ln w="28575">
            <a:solidFill>
              <a:schemeClr val="bg2">
                <a:lumMod val="50000"/>
              </a:schemeClr>
            </a:solidFill>
            <a:headEnd/>
            <a:tailEnd/>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2"/>
          </a:lnRef>
          <a:fillRef idx="2">
            <a:schemeClr val="accent2"/>
          </a:fillRef>
          <a:effectRef idx="1">
            <a:schemeClr val="accent2"/>
          </a:effectRef>
          <a:fontRef idx="minor">
            <a:schemeClr val="dk1"/>
          </a:fontRef>
        </p:style>
        <p:txBody>
          <a:bodyPr vert="vert270" wrap="square" lIns="91414" tIns="45706" rIns="91414" bIns="45706" numCol="1" anchor="t" anchorCtr="0" compatLnSpc="1">
            <a:prstTxWarp prst="textNoShape">
              <a:avLst/>
            </a:prstTxWarp>
            <a:flatTx/>
          </a:bodyPr>
          <a:lstStyle/>
          <a:p>
            <a:pPr algn="ctr" fontAlgn="base">
              <a:spcBef>
                <a:spcPct val="0"/>
              </a:spcBef>
              <a:spcAft>
                <a:spcPct val="0"/>
              </a:spcAft>
              <a:tabLst>
                <a:tab pos="2026649" algn="l"/>
              </a:tabLst>
            </a:pPr>
            <a:r>
              <a:rPr lang="en-US" sz="2000" b="1" dirty="0">
                <a:solidFill>
                  <a:schemeClr val="accent3">
                    <a:lumMod val="40000"/>
                    <a:lumOff val="60000"/>
                  </a:schemeClr>
                </a:solidFill>
                <a:latin typeface="Comic Sans MS" pitchFamily="66" charset="0"/>
                <a:ea typeface="Times New Roman" pitchFamily="18" charset="0"/>
                <a:cs typeface="Times New Roman" pitchFamily="18" charset="0"/>
              </a:rPr>
              <a:t>Resident Director </a:t>
            </a:r>
          </a:p>
          <a:p>
            <a:pPr algn="ctr" fontAlgn="base">
              <a:spcBef>
                <a:spcPct val="0"/>
              </a:spcBef>
              <a:spcAft>
                <a:spcPct val="0"/>
              </a:spcAft>
              <a:tabLst>
                <a:tab pos="2026649" algn="l"/>
              </a:tabLst>
            </a:pPr>
            <a:r>
              <a:rPr lang="en-US" b="1" dirty="0">
                <a:solidFill>
                  <a:schemeClr val="accent3">
                    <a:lumMod val="40000"/>
                    <a:lumOff val="60000"/>
                  </a:schemeClr>
                </a:solidFill>
                <a:latin typeface="Comic Sans MS" pitchFamily="66" charset="0"/>
                <a:ea typeface="Times New Roman" pitchFamily="18" charset="0"/>
                <a:cs typeface="Times New Roman" pitchFamily="18" charset="0"/>
              </a:rPr>
              <a:t>Sec. 149 </a:t>
            </a:r>
            <a:endParaRPr lang="en-US" dirty="0">
              <a:solidFill>
                <a:schemeClr val="accent3">
                  <a:lumMod val="40000"/>
                  <a:lumOff val="60000"/>
                </a:schemeClr>
              </a:solidFill>
              <a:latin typeface="Comic Sans MS" pitchFamily="66"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Rectangle 2"/>
          <p:cNvSpPr/>
          <p:nvPr/>
        </p:nvSpPr>
        <p:spPr>
          <a:xfrm>
            <a:off x="381000" y="1371600"/>
            <a:ext cx="9220200" cy="4493510"/>
          </a:xfrm>
          <a:prstGeom prst="rect">
            <a:avLst/>
          </a:prstGeom>
        </p:spPr>
        <p:txBody>
          <a:bodyPr wrap="square" lIns="91414" tIns="45706" rIns="91414" bIns="45706">
            <a:spAutoFit/>
          </a:bodyPr>
          <a:lstStyle/>
          <a:p>
            <a:pPr fontAlgn="base">
              <a:spcBef>
                <a:spcPct val="0"/>
              </a:spcBef>
              <a:spcAft>
                <a:spcPct val="0"/>
              </a:spcAft>
              <a:tabLst>
                <a:tab pos="685600" algn="l"/>
              </a:tabLst>
            </a:pPr>
            <a:r>
              <a:rPr lang="en-US" b="1" u="sng" dirty="0">
                <a:solidFill>
                  <a:schemeClr val="accent1">
                    <a:lumMod val="50000"/>
                  </a:schemeClr>
                </a:solidFill>
                <a:latin typeface="Times New Roman" pitchFamily="18" charset="0"/>
                <a:cs typeface="Times New Roman" pitchFamily="18" charset="0"/>
              </a:rPr>
              <a:t>PROVISIONS</a:t>
            </a:r>
            <a:endParaRPr lang="en-US" dirty="0">
              <a:solidFill>
                <a:schemeClr val="accent1">
                  <a:lumMod val="50000"/>
                </a:schemeClr>
              </a:solidFill>
              <a:latin typeface="Times New Roman" pitchFamily="18" charset="0"/>
              <a:ea typeface="Times New Roman" pitchFamily="18" charset="0"/>
              <a:cs typeface="Times New Roman" pitchFamily="18" charset="0"/>
            </a:endParaRPr>
          </a:p>
          <a:p>
            <a:pPr>
              <a:buBlip>
                <a:blip r:embed="rId3"/>
              </a:buBlip>
            </a:pPr>
            <a:endParaRPr lang="en-US" dirty="0">
              <a:solidFill>
                <a:srgbClr val="FF0000"/>
              </a:solidFill>
              <a:latin typeface="Times New Roman" pitchFamily="18" charset="0"/>
              <a:cs typeface="Times New Roman" pitchFamily="18" charset="0"/>
            </a:endParaRPr>
          </a:p>
          <a:p>
            <a:pPr>
              <a:buBlip>
                <a:blip r:embed="rId3"/>
              </a:buBlip>
            </a:pPr>
            <a:r>
              <a:rPr lang="en-US"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No requirement to make an application to the NCLT/ HC for affecting mergers.</a:t>
            </a:r>
          </a:p>
          <a:p>
            <a:endParaRPr lang="en-US" sz="900" b="1" dirty="0">
              <a:latin typeface="Times New Roman" pitchFamily="18" charset="0"/>
              <a:cs typeface="Times New Roman" pitchFamily="18" charset="0"/>
            </a:endParaRPr>
          </a:p>
          <a:p>
            <a:pPr>
              <a:buBlip>
                <a:blip r:embed="rId3"/>
              </a:buBlip>
            </a:pPr>
            <a:r>
              <a:rPr lang="en-US" b="1" dirty="0">
                <a:latin typeface="Times New Roman" pitchFamily="18" charset="0"/>
                <a:cs typeface="Times New Roman" pitchFamily="18" charset="0"/>
              </a:rPr>
              <a:t> Simplified Procedure:</a:t>
            </a:r>
          </a:p>
          <a:p>
            <a:endParaRPr lang="en-US" sz="900" b="1" dirty="0">
              <a:latin typeface="Times New Roman" pitchFamily="18" charset="0"/>
              <a:cs typeface="Times New Roman" pitchFamily="18" charset="0"/>
            </a:endParaRPr>
          </a:p>
          <a:p>
            <a:pPr marL="914134" lvl="1" indent="-457067">
              <a:buAutoNum type="arabicPeriod"/>
            </a:pPr>
            <a:r>
              <a:rPr lang="en-US" b="1" dirty="0">
                <a:latin typeface="Times New Roman" pitchFamily="18" charset="0"/>
                <a:cs typeface="Times New Roman" pitchFamily="18" charset="0"/>
              </a:rPr>
              <a:t>Approval by 90 per cent of each class of shareholders and creditors  and  to file a 	‘</a:t>
            </a:r>
            <a:r>
              <a:rPr lang="en-US" b="1" i="1" dirty="0">
                <a:latin typeface="Times New Roman" pitchFamily="18" charset="0"/>
                <a:cs typeface="Times New Roman" pitchFamily="18" charset="0"/>
              </a:rPr>
              <a:t>Declaration of Solvency</a:t>
            </a:r>
            <a:r>
              <a:rPr lang="en-US" b="1" dirty="0">
                <a:latin typeface="Times New Roman" pitchFamily="18" charset="0"/>
                <a:cs typeface="Times New Roman" pitchFamily="18" charset="0"/>
              </a:rPr>
              <a:t>’ with Registrar of Companies (ROC) by the 	directors of both transferor and transferee company;</a:t>
            </a:r>
          </a:p>
          <a:p>
            <a:pPr marL="914134" lvl="1" indent="-457067">
              <a:buAutoNum type="arabicPeriod"/>
            </a:pPr>
            <a:endParaRPr lang="en-US" sz="900" b="1" dirty="0">
              <a:latin typeface="Times New Roman" pitchFamily="18" charset="0"/>
              <a:cs typeface="Times New Roman" pitchFamily="18" charset="0"/>
            </a:endParaRPr>
          </a:p>
          <a:p>
            <a:pPr marL="914134" lvl="1" indent="-457067">
              <a:buAutoNum type="arabicPeriod"/>
            </a:pPr>
            <a:r>
              <a:rPr lang="en-US" b="1" dirty="0">
                <a:latin typeface="Times New Roman" pitchFamily="18" charset="0"/>
                <a:cs typeface="Times New Roman" pitchFamily="18" charset="0"/>
              </a:rPr>
              <a:t> Approved scheme to be filed to CG, ROC and OL;</a:t>
            </a:r>
          </a:p>
          <a:p>
            <a:pPr marL="914134" lvl="1" indent="-457067">
              <a:buAutoNum type="arabicPeriod"/>
            </a:pPr>
            <a:endParaRPr lang="en-US" sz="900" b="1" dirty="0">
              <a:latin typeface="Times New Roman" pitchFamily="18" charset="0"/>
              <a:cs typeface="Times New Roman" pitchFamily="18" charset="0"/>
            </a:endParaRPr>
          </a:p>
          <a:p>
            <a:pPr marL="914134" lvl="1" indent="-457067">
              <a:buAutoNum type="arabicPeriod"/>
            </a:pPr>
            <a:r>
              <a:rPr lang="en-US" b="1" dirty="0">
                <a:latin typeface="Times New Roman" pitchFamily="18" charset="0"/>
                <a:cs typeface="Times New Roman" pitchFamily="18" charset="0"/>
              </a:rPr>
              <a:t> If ROC or OL has no objection- CG shall register the same;</a:t>
            </a:r>
          </a:p>
          <a:p>
            <a:pPr marL="914134" lvl="1" indent="-457067">
              <a:buAutoNum type="arabicPeriod"/>
            </a:pPr>
            <a:endParaRPr lang="en-US" sz="900" b="1" dirty="0">
              <a:latin typeface="Times New Roman" pitchFamily="18" charset="0"/>
              <a:cs typeface="Times New Roman" pitchFamily="18" charset="0"/>
            </a:endParaRPr>
          </a:p>
          <a:p>
            <a:pPr marL="914134" lvl="1" indent="-457067">
              <a:buAutoNum type="arabicPeriod"/>
            </a:pPr>
            <a:r>
              <a:rPr lang="en-US" b="1" dirty="0">
                <a:latin typeface="Times New Roman" pitchFamily="18" charset="0"/>
                <a:cs typeface="Times New Roman" pitchFamily="18" charset="0"/>
              </a:rPr>
              <a:t> If ROC or OL has objection - submit its objection or suggestion to CG within 30 days who shall file application to tribunal within 60 days and order of the tribunal will be final.</a:t>
            </a:r>
          </a:p>
          <a:p>
            <a:endParaRPr lang="en-US" sz="1600" dirty="0">
              <a:solidFill>
                <a:srgbClr val="FF0000"/>
              </a:solidFill>
            </a:endParaRPr>
          </a:p>
        </p:txBody>
      </p:sp>
      <p:pic>
        <p:nvPicPr>
          <p:cNvPr id="4" name="Picture 3" descr="images (1).jpg"/>
          <p:cNvPicPr>
            <a:picLocks noChangeAspect="1"/>
          </p:cNvPicPr>
          <p:nvPr/>
        </p:nvPicPr>
        <p:blipFill>
          <a:blip r:embed="rId4"/>
          <a:stretch>
            <a:fillRect/>
          </a:stretch>
        </p:blipFill>
        <p:spPr>
          <a:xfrm>
            <a:off x="7543800" y="5087314"/>
            <a:ext cx="2514600" cy="1770685"/>
          </a:xfrm>
          <a:prstGeom prst="rect">
            <a:avLst/>
          </a:prstGeom>
        </p:spPr>
      </p:pic>
      <p:pic>
        <p:nvPicPr>
          <p:cNvPr id="5" name="Picture 4" descr="download (3).jpg"/>
          <p:cNvPicPr>
            <a:picLocks noChangeAspect="1"/>
          </p:cNvPicPr>
          <p:nvPr/>
        </p:nvPicPr>
        <p:blipFill>
          <a:blip r:embed="rId5"/>
          <a:stretch>
            <a:fillRect/>
          </a:stretch>
        </p:blipFill>
        <p:spPr>
          <a:xfrm>
            <a:off x="0" y="0"/>
            <a:ext cx="2248348" cy="1447800"/>
          </a:xfrm>
          <a:prstGeom prst="rect">
            <a:avLst/>
          </a:prstGeom>
        </p:spPr>
      </p:pic>
      <p:sp>
        <p:nvSpPr>
          <p:cNvPr id="12" name="Teardrop 11"/>
          <p:cNvSpPr>
            <a:spLocks noChangeArrowheads="1"/>
          </p:cNvSpPr>
          <p:nvPr/>
        </p:nvSpPr>
        <p:spPr bwMode="auto">
          <a:xfrm rot="16200000">
            <a:off x="5219700" y="-2171700"/>
            <a:ext cx="1447800" cy="6248400"/>
          </a:xfrm>
          <a:prstGeom prst="teardrop">
            <a:avLst/>
          </a:prstGeom>
          <a:solidFill>
            <a:schemeClr val="tx1"/>
          </a:solidFill>
          <a:ln w="12700">
            <a:noFill/>
            <a:miter lim="800000"/>
            <a:headEnd/>
            <a:tailEnd/>
          </a:ln>
          <a:effectLst>
            <a:outerShdw blurRad="184150" dist="241300" dir="11520000" sx="110000" sy="110000" algn="ctr">
              <a:srgbClr val="000000">
                <a:alpha val="18000"/>
              </a:srgbClr>
            </a:outerShdw>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flatTx/>
          </a:bodyPr>
          <a:lstStyle/>
          <a:p>
            <a:pPr lvl="0" algn="ctr"/>
            <a:r>
              <a:rPr lang="en-US" sz="2000" b="1" dirty="0">
                <a:solidFill>
                  <a:schemeClr val="accent3">
                    <a:lumMod val="60000"/>
                    <a:lumOff val="40000"/>
                  </a:schemeClr>
                </a:solidFill>
                <a:latin typeface="Comic Sans MS" pitchFamily="66" charset="0"/>
              </a:rPr>
              <a:t>Holding- Subsidiary Company and Small Companies Merger </a:t>
            </a:r>
          </a:p>
          <a:p>
            <a:pPr lvl="0" algn="ctr"/>
            <a:r>
              <a:rPr lang="en-US" b="1" dirty="0">
                <a:solidFill>
                  <a:schemeClr val="accent3">
                    <a:lumMod val="60000"/>
                    <a:lumOff val="40000"/>
                  </a:schemeClr>
                </a:solidFill>
                <a:latin typeface="Comic Sans MS" pitchFamily="66" charset="0"/>
              </a:rPr>
              <a:t>Sec. 233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Rectangle 2"/>
          <p:cNvSpPr>
            <a:spLocks noChangeArrowheads="1"/>
          </p:cNvSpPr>
          <p:nvPr/>
        </p:nvSpPr>
        <p:spPr bwMode="auto">
          <a:xfrm>
            <a:off x="609600" y="1371600"/>
            <a:ext cx="8991601" cy="2662239"/>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fontAlgn="base">
              <a:spcBef>
                <a:spcPct val="0"/>
              </a:spcBef>
              <a:spcAft>
                <a:spcPct val="0"/>
              </a:spcAft>
              <a:tabLst>
                <a:tab pos="685600" algn="l"/>
              </a:tabLst>
            </a:pPr>
            <a:r>
              <a:rPr lang="en-US" b="1" u="sng" dirty="0">
                <a:solidFill>
                  <a:srgbClr val="00B050"/>
                </a:solidFill>
                <a:latin typeface="Times New Roman" pitchFamily="18" charset="0"/>
                <a:cs typeface="Times New Roman" pitchFamily="18" charset="0"/>
              </a:rPr>
              <a:t>PROVISIONS</a:t>
            </a:r>
            <a:endParaRPr lang="en-US" dirty="0">
              <a:solidFill>
                <a:srgbClr val="00B050"/>
              </a:solidFill>
              <a:latin typeface="Times New Roman" pitchFamily="18" charset="0"/>
              <a:ea typeface="Times New Roman" pitchFamily="18" charset="0"/>
              <a:cs typeface="Times New Roman" pitchFamily="18" charset="0"/>
            </a:endParaRPr>
          </a:p>
          <a:p>
            <a:pPr fontAlgn="base">
              <a:spcBef>
                <a:spcPct val="0"/>
              </a:spcBef>
              <a:spcAft>
                <a:spcPct val="0"/>
              </a:spcAft>
              <a:tabLst>
                <a:tab pos="685600" algn="l"/>
              </a:tabLst>
            </a:pPr>
            <a:endParaRPr lang="en-US" sz="900" dirty="0">
              <a:latin typeface="Times New Roman" pitchFamily="18" charset="0"/>
              <a:ea typeface="Times New Roman" pitchFamily="18" charset="0"/>
              <a:cs typeface="Times New Roman" pitchFamily="18" charset="0"/>
            </a:endParaRPr>
          </a:p>
          <a:p>
            <a:pPr fontAlgn="base">
              <a:spcBef>
                <a:spcPct val="0"/>
              </a:spcBef>
              <a:spcAft>
                <a:spcPct val="0"/>
              </a:spcAft>
              <a:buBlip>
                <a:blip r:embed="rId3"/>
              </a:buBlip>
              <a:tabLst>
                <a:tab pos="685600" algn="l"/>
              </a:tabLst>
            </a:pPr>
            <a:r>
              <a:rPr lang="en-US" sz="2100" dirty="0">
                <a:latin typeface="Times New Roman" pitchFamily="18" charset="0"/>
                <a:ea typeface="Times New Roman" pitchFamily="18" charset="0"/>
                <a:cs typeface="Times New Roman" pitchFamily="18" charset="0"/>
              </a:rPr>
              <a:t> </a:t>
            </a:r>
            <a:r>
              <a:rPr lang="en-US" b="1" dirty="0">
                <a:latin typeface="Times New Roman" pitchFamily="18" charset="0"/>
                <a:ea typeface="Times New Roman" pitchFamily="18" charset="0"/>
                <a:cs typeface="Times New Roman" pitchFamily="18" charset="0"/>
              </a:rPr>
              <a:t>Company can accept deposits from its members subject to approval in general meeting.</a:t>
            </a:r>
          </a:p>
          <a:p>
            <a:pPr fontAlgn="base">
              <a:spcBef>
                <a:spcPct val="0"/>
              </a:spcBef>
              <a:spcAft>
                <a:spcPct val="0"/>
              </a:spcAft>
              <a:tabLst>
                <a:tab pos="685600" algn="l"/>
              </a:tabLst>
            </a:pPr>
            <a:endParaRPr lang="en-US" b="1"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Deposits other than its members, to comply provisions:</a:t>
            </a:r>
          </a:p>
          <a:p>
            <a:pPr eaLnBrk="0" fontAlgn="base" hangingPunct="0">
              <a:spcBef>
                <a:spcPct val="0"/>
              </a:spcBef>
              <a:spcAft>
                <a:spcPct val="0"/>
              </a:spcAft>
              <a:tabLst>
                <a:tab pos="685600" algn="l"/>
              </a:tabLst>
            </a:pPr>
            <a:endParaRPr lang="en-US" sz="800" b="1" dirty="0">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
              <a:tabLst>
                <a:tab pos="685600" algn="l"/>
              </a:tabLst>
            </a:pPr>
            <a:r>
              <a:rPr lang="en-US" b="1" dirty="0">
                <a:latin typeface="Times New Roman" pitchFamily="18" charset="0"/>
                <a:ea typeface="Times New Roman" pitchFamily="18" charset="0"/>
                <a:cs typeface="Times New Roman" pitchFamily="18" charset="0"/>
              </a:rPr>
              <a:t>  to obtain rating from credit rating  agencies.</a:t>
            </a:r>
          </a:p>
          <a:p>
            <a:pPr lvl="1" eaLnBrk="0" fontAlgn="base" hangingPunct="0">
              <a:spcBef>
                <a:spcPct val="0"/>
              </a:spcBef>
              <a:spcAft>
                <a:spcPct val="0"/>
              </a:spcAft>
              <a:buFont typeface="Wingdings" pitchFamily="2" charset="2"/>
              <a:buChar char="§"/>
              <a:tabLst>
                <a:tab pos="685600" algn="l"/>
              </a:tabLst>
            </a:pPr>
            <a:r>
              <a:rPr lang="en-US" b="1" dirty="0">
                <a:latin typeface="Times New Roman" pitchFamily="18" charset="0"/>
                <a:ea typeface="Times New Roman" pitchFamily="18" charset="0"/>
                <a:cs typeface="Times New Roman" pitchFamily="18" charset="0"/>
              </a:rPr>
              <a:t>  to do deposit insurance.</a:t>
            </a:r>
            <a:endParaRPr lang="en-US" b="1" dirty="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
              <a:tabLst>
                <a:tab pos="685600" algn="l"/>
              </a:tabLst>
            </a:pPr>
            <a:r>
              <a:rPr lang="en-US" b="1" dirty="0">
                <a:latin typeface="Times New Roman" pitchFamily="18" charset="0"/>
                <a:ea typeface="Times New Roman" pitchFamily="18" charset="0"/>
                <a:cs typeface="Times New Roman" pitchFamily="18" charset="0"/>
              </a:rPr>
              <a:t>  to deposit 15% of amount of its deposit to be matured.</a:t>
            </a:r>
            <a:endParaRPr lang="en-US" b="1" dirty="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
              <a:tabLst>
                <a:tab pos="685600" algn="l"/>
              </a:tabLst>
            </a:pPr>
            <a:r>
              <a:rPr lang="en-US" b="1" dirty="0">
                <a:latin typeface="Times New Roman" pitchFamily="18" charset="0"/>
                <a:ea typeface="Times New Roman" pitchFamily="18" charset="0"/>
                <a:cs typeface="Times New Roman" pitchFamily="18" charset="0"/>
              </a:rPr>
              <a:t>  to create charge on the property and assets of the company.</a:t>
            </a:r>
            <a:endParaRPr lang="en-US" b="1" dirty="0">
              <a:latin typeface="Times New Roman" pitchFamily="18" charset="0"/>
              <a:cs typeface="Times New Roman" pitchFamily="18" charset="0"/>
            </a:endParaRPr>
          </a:p>
        </p:txBody>
      </p:sp>
      <p:pic>
        <p:nvPicPr>
          <p:cNvPr id="4" name="Picture 3" descr="download (4).jpg"/>
          <p:cNvPicPr>
            <a:picLocks noChangeAspect="1"/>
          </p:cNvPicPr>
          <p:nvPr/>
        </p:nvPicPr>
        <p:blipFill>
          <a:blip r:embed="rId4"/>
          <a:stretch>
            <a:fillRect/>
          </a:stretch>
        </p:blipFill>
        <p:spPr>
          <a:xfrm>
            <a:off x="6035040" y="4572001"/>
            <a:ext cx="4023360" cy="2286000"/>
          </a:xfrm>
          <a:prstGeom prst="rect">
            <a:avLst/>
          </a:prstGeom>
          <a:ln>
            <a:solidFill>
              <a:schemeClr val="tx1"/>
            </a:solidFill>
          </a:ln>
        </p:spPr>
      </p:pic>
      <p:sp>
        <p:nvSpPr>
          <p:cNvPr id="5" name="Folded Corner 4"/>
          <p:cNvSpPr>
            <a:spLocks noChangeArrowheads="1"/>
          </p:cNvSpPr>
          <p:nvPr/>
        </p:nvSpPr>
        <p:spPr bwMode="auto">
          <a:xfrm rot="16200000">
            <a:off x="4686300" y="-1943100"/>
            <a:ext cx="762000" cy="5257800"/>
          </a:xfrm>
          <a:prstGeom prst="foldedCorner">
            <a:avLst>
              <a:gd name="adj" fmla="val 50000"/>
            </a:avLst>
          </a:prstGeom>
          <a:solidFill>
            <a:schemeClr val="accent2">
              <a:lumMod val="75000"/>
            </a:schemeClr>
          </a:solidFill>
          <a:ln w="12700">
            <a:noFill/>
            <a:miter lim="800000"/>
            <a:headEnd/>
            <a:tailEnd/>
          </a:ln>
          <a:effectLst>
            <a:outerShdw blurRad="184150" dist="241300" dir="11520000" sx="110000" sy="110000" algn="ctr">
              <a:srgbClr val="000000">
                <a:alpha val="18000"/>
              </a:srgbClr>
            </a:outerShdw>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flatTx/>
          </a:bodyPr>
          <a:lstStyle/>
          <a:p>
            <a:pPr lvl="0" algn="ctr"/>
            <a:endParaRPr lang="en-US" sz="900" b="1" dirty="0">
              <a:latin typeface="Comic Sans MS" pitchFamily="66" charset="0"/>
            </a:endParaRPr>
          </a:p>
          <a:p>
            <a:pPr lvl="0" algn="ctr"/>
            <a:r>
              <a:rPr lang="en-US" sz="2000" b="1" dirty="0">
                <a:solidFill>
                  <a:schemeClr val="bg1"/>
                </a:solidFill>
                <a:latin typeface="Comic Sans MS" pitchFamily="66" charset="0"/>
              </a:rPr>
              <a:t>Acceptance of Public Deposits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http://ts4.mm.bing.net/th?id=H.4903608385864683&amp;pid=15.1"/>
          <p:cNvPicPr>
            <a:picLocks noChangeAspect="1" noChangeArrowheads="1"/>
          </p:cNvPicPr>
          <p:nvPr/>
        </p:nvPicPr>
        <p:blipFill>
          <a:blip r:embed="rId2"/>
          <a:srcRect/>
          <a:stretch>
            <a:fillRect/>
          </a:stretch>
        </p:blipFill>
        <p:spPr bwMode="auto">
          <a:xfrm>
            <a:off x="0" y="0"/>
            <a:ext cx="10058400" cy="6858000"/>
          </a:xfrm>
          <a:prstGeom prst="rect">
            <a:avLst/>
          </a:prstGeom>
          <a:noFill/>
        </p:spPr>
      </p:pic>
      <p:sp>
        <p:nvSpPr>
          <p:cNvPr id="12" name="Rectangle 11"/>
          <p:cNvSpPr/>
          <p:nvPr/>
        </p:nvSpPr>
        <p:spPr>
          <a:xfrm>
            <a:off x="685801" y="990600"/>
            <a:ext cx="8382000" cy="5216784"/>
          </a:xfrm>
          <a:prstGeom prst="rect">
            <a:avLst/>
          </a:prstGeom>
        </p:spPr>
        <p:txBody>
          <a:bodyPr wrap="square" lIns="91414" tIns="45706" rIns="91414" bIns="45706">
            <a:spAutoFit/>
          </a:bodyPr>
          <a:lstStyle/>
          <a:p>
            <a:pPr algn="just"/>
            <a:r>
              <a:rPr lang="en-US" b="1" dirty="0">
                <a:solidFill>
                  <a:schemeClr val="accent2"/>
                </a:solidFill>
                <a:latin typeface="Times New Roman" pitchFamily="18" charset="0"/>
                <a:cs typeface="Times New Roman" pitchFamily="18" charset="0"/>
              </a:rPr>
              <a:t>The Companies Bill-2012 passed by:</a:t>
            </a:r>
          </a:p>
          <a:p>
            <a:pPr algn="just"/>
            <a:endParaRPr lang="en-US" sz="900"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Sabha</a:t>
            </a:r>
            <a:r>
              <a:rPr lang="en-US" dirty="0">
                <a:latin typeface="Times New Roman" pitchFamily="18" charset="0"/>
                <a:cs typeface="Times New Roman" pitchFamily="18" charset="0"/>
              </a:rPr>
              <a:t> on 18</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December, 2012</a:t>
            </a:r>
          </a:p>
          <a:p>
            <a:pPr algn="just">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Rajya</a:t>
            </a:r>
            <a:r>
              <a:rPr lang="en-US" dirty="0">
                <a:latin typeface="Times New Roman" pitchFamily="18" charset="0"/>
                <a:cs typeface="Times New Roman" pitchFamily="18" charset="0"/>
              </a:rPr>
              <a:t> Sabha on 8</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August, 2013</a:t>
            </a:r>
          </a:p>
          <a:p>
            <a:pPr algn="just">
              <a:buFont typeface="Wingdings" pitchFamily="2" charset="2"/>
              <a:buChar char="Ø"/>
            </a:pPr>
            <a:r>
              <a:rPr lang="en-US" dirty="0">
                <a:latin typeface="Times New Roman" pitchFamily="18" charset="0"/>
                <a:cs typeface="Times New Roman" pitchFamily="18" charset="0"/>
              </a:rPr>
              <a:t> President’s assent on 29</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August, 2013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Replaced existing 57 years old Act of 1956</a:t>
            </a:r>
          </a:p>
          <a:p>
            <a:pPr algn="just"/>
            <a:endParaRPr lang="en-US" dirty="0">
              <a:latin typeface="Comic Sans MS" pitchFamily="66" charset="0"/>
            </a:endParaRPr>
          </a:p>
          <a:p>
            <a:pPr lvl="8" algn="just"/>
            <a:r>
              <a:rPr lang="en-US" dirty="0">
                <a:solidFill>
                  <a:schemeClr val="accent2">
                    <a:lumMod val="60000"/>
                    <a:lumOff val="40000"/>
                  </a:schemeClr>
                </a:solidFill>
                <a:latin typeface="Comic Sans MS" pitchFamily="66" charset="0"/>
              </a:rPr>
              <a:t>     </a:t>
            </a:r>
          </a:p>
          <a:p>
            <a:pPr lvl="8" algn="just"/>
            <a:r>
              <a:rPr lang="en-US" b="1" dirty="0">
                <a:solidFill>
                  <a:schemeClr val="accent2"/>
                </a:solidFill>
                <a:latin typeface="Times New Roman" pitchFamily="18" charset="0"/>
                <a:cs typeface="Times New Roman" pitchFamily="18" charset="0"/>
              </a:rPr>
              <a:t>Objectives:</a:t>
            </a:r>
          </a:p>
          <a:p>
            <a:pPr lvl="8" algn="just"/>
            <a:endParaRPr lang="en-US" sz="900" dirty="0">
              <a:latin typeface="Times New Roman" pitchFamily="18" charset="0"/>
              <a:cs typeface="Times New Roman" pitchFamily="18" charset="0"/>
            </a:endParaRPr>
          </a:p>
          <a:p>
            <a:pPr lvl="8" algn="just">
              <a:buFont typeface="Wingdings" pitchFamily="2" charset="2"/>
              <a:buChar char=""/>
            </a:pPr>
            <a:r>
              <a:rPr lang="en-US" dirty="0">
                <a:latin typeface="Times New Roman" pitchFamily="18" charset="0"/>
                <a:cs typeface="Times New Roman" pitchFamily="18" charset="0"/>
              </a:rPr>
              <a:t> Fewer regulations;</a:t>
            </a:r>
          </a:p>
          <a:p>
            <a:pPr lvl="8" algn="just">
              <a:buFont typeface="Wingdings" pitchFamily="2" charset="2"/>
              <a:buChar char=""/>
            </a:pPr>
            <a:r>
              <a:rPr lang="en-US" dirty="0">
                <a:latin typeface="Times New Roman" pitchFamily="18" charset="0"/>
                <a:cs typeface="Times New Roman" pitchFamily="18" charset="0"/>
              </a:rPr>
              <a:t> Self governance;</a:t>
            </a:r>
          </a:p>
          <a:p>
            <a:pPr lvl="8" algn="just">
              <a:buFont typeface="Wingdings" pitchFamily="2" charset="2"/>
              <a:buChar char=""/>
            </a:pPr>
            <a:r>
              <a:rPr lang="en-US" dirty="0">
                <a:latin typeface="Times New Roman" pitchFamily="18" charset="0"/>
                <a:cs typeface="Times New Roman" pitchFamily="18" charset="0"/>
              </a:rPr>
              <a:t> Self reporting;</a:t>
            </a:r>
          </a:p>
          <a:p>
            <a:pPr lvl="8" algn="just">
              <a:buFont typeface="Wingdings" pitchFamily="2" charset="2"/>
              <a:buChar char=""/>
            </a:pPr>
            <a:r>
              <a:rPr lang="en-US" dirty="0">
                <a:latin typeface="Times New Roman" pitchFamily="18" charset="0"/>
                <a:cs typeface="Times New Roman" pitchFamily="18" charset="0"/>
              </a:rPr>
              <a:t> More disclosures;</a:t>
            </a:r>
          </a:p>
          <a:p>
            <a:pPr lvl="8" algn="just">
              <a:buFont typeface="Wingdings" pitchFamily="2" charset="2"/>
              <a:buChar char=""/>
            </a:pPr>
            <a:r>
              <a:rPr lang="en-US" dirty="0">
                <a:latin typeface="Times New Roman" pitchFamily="18" charset="0"/>
                <a:cs typeface="Times New Roman" pitchFamily="18" charset="0"/>
              </a:rPr>
              <a:t> Optimistic and forward looking; and </a:t>
            </a:r>
          </a:p>
          <a:p>
            <a:pPr lvl="8" algn="just">
              <a:buFont typeface="Wingdings" pitchFamily="2" charset="2"/>
              <a:buChar char=""/>
            </a:pPr>
            <a:r>
              <a:rPr lang="en-US" dirty="0">
                <a:latin typeface="Times New Roman" pitchFamily="18" charset="0"/>
                <a:cs typeface="Times New Roman" pitchFamily="18" charset="0"/>
              </a:rPr>
              <a:t> reform-oriented legislation. </a:t>
            </a:r>
          </a:p>
          <a:p>
            <a:pPr algn="just"/>
            <a:endParaRPr lang="en-US" dirty="0">
              <a:latin typeface="Comic Sans MS" pitchFamily="66" charset="0"/>
            </a:endParaRPr>
          </a:p>
          <a:p>
            <a:pPr algn="just"/>
            <a:endParaRPr lang="en-US" dirty="0">
              <a:latin typeface="Comic Sans MS" pitchFamily="66" charset="0"/>
            </a:endParaRPr>
          </a:p>
        </p:txBody>
      </p:sp>
      <p:pic>
        <p:nvPicPr>
          <p:cNvPr id="14" name="Picture 4" descr="http://farm6.staticflickr.com/5491/9938941536_440e21b0e5_z.jpg"/>
          <p:cNvPicPr>
            <a:picLocks noChangeAspect="1" noChangeArrowheads="1"/>
          </p:cNvPicPr>
          <p:nvPr/>
        </p:nvPicPr>
        <p:blipFill>
          <a:blip r:embed="rId3"/>
          <a:srcRect/>
          <a:stretch>
            <a:fillRect/>
          </a:stretch>
        </p:blipFill>
        <p:spPr bwMode="auto">
          <a:xfrm>
            <a:off x="762002" y="3429000"/>
            <a:ext cx="3429000" cy="2209800"/>
          </a:xfrm>
          <a:prstGeom prst="rect">
            <a:avLst/>
          </a:prstGeom>
          <a:noFill/>
        </p:spPr>
      </p:pic>
      <p:sp>
        <p:nvSpPr>
          <p:cNvPr id="15" name="TextBox 14"/>
          <p:cNvSpPr txBox="1"/>
          <p:nvPr/>
        </p:nvSpPr>
        <p:spPr>
          <a:xfrm>
            <a:off x="1981200" y="457200"/>
            <a:ext cx="6841562" cy="447913"/>
          </a:xfrm>
          <a:prstGeom prst="parallelogram">
            <a:avLst>
              <a:gd name="adj" fmla="val 104538"/>
            </a:avLst>
          </a:prstGeom>
          <a:noFill/>
        </p:spPr>
        <p:txBody>
          <a:bodyPr wrap="none" rtlCol="0">
            <a:spAutoFit/>
          </a:bodyPr>
          <a:lstStyle/>
          <a:p>
            <a:r>
              <a:rPr lang="en-US" dirty="0"/>
              <a:t>Events and Objectives of the new Companies Act</a:t>
            </a:r>
          </a:p>
        </p:txBody>
      </p:sp>
      <p:sp>
        <p:nvSpPr>
          <p:cNvPr id="16" name="Rectangle 15"/>
          <p:cNvSpPr/>
          <p:nvPr/>
        </p:nvSpPr>
        <p:spPr>
          <a:xfrm>
            <a:off x="152400" y="914400"/>
            <a:ext cx="1524000" cy="152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dirty="0">
              <a:ln w="18415" cmpd="sng">
                <a:solidFill>
                  <a:schemeClr val="tx1"/>
                </a:solidFill>
                <a:prstDash val="solid"/>
              </a:ln>
              <a:solidFill>
                <a:srgbClr val="92D050"/>
              </a:solidFill>
              <a:effectLst>
                <a:outerShdw blurRad="63500" dir="3600000" algn="tl" rotWithShape="0">
                  <a:srgbClr val="000000">
                    <a:alpha val="70000"/>
                  </a:srgbClr>
                </a:outerShdw>
              </a:effectLst>
            </a:endParaRPr>
          </a:p>
        </p:txBody>
      </p:sp>
      <p:pic>
        <p:nvPicPr>
          <p:cNvPr id="17" name="Picture 4" descr="India Flag Waving Powerpoint animation"/>
          <p:cNvPicPr>
            <a:picLocks noChangeAspect="1" noChangeArrowheads="1" noCrop="1"/>
          </p:cNvPicPr>
          <p:nvPr/>
        </p:nvPicPr>
        <p:blipFill>
          <a:blip r:embed="rId4" cstate="print"/>
          <a:srcRect/>
          <a:stretch>
            <a:fillRect/>
          </a:stretch>
        </p:blipFill>
        <p:spPr bwMode="auto">
          <a:xfrm>
            <a:off x="7878535" y="5486401"/>
            <a:ext cx="2179865" cy="1371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pic>
      <p:sp>
        <p:nvSpPr>
          <p:cNvPr id="18" name="Rectangle 17"/>
          <p:cNvSpPr/>
          <p:nvPr/>
        </p:nvSpPr>
        <p:spPr>
          <a:xfrm>
            <a:off x="8077200" y="6553200"/>
            <a:ext cx="1676400" cy="152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dirty="0">
              <a:ln w="18415" cmpd="sng">
                <a:solidFill>
                  <a:schemeClr val="tx1"/>
                </a:solidFill>
                <a:prstDash val="solid"/>
              </a:ln>
              <a:solidFill>
                <a:srgbClr val="92D050"/>
              </a:solidFill>
              <a:effectLst>
                <a:outerShdw blurRad="63500" dir="3600000" algn="tl" rotWithShape="0">
                  <a:srgbClr val="000000">
                    <a:alpha val="70000"/>
                  </a:srgbClr>
                </a:outerShdw>
              </a:effectLst>
            </a:endParaRPr>
          </a:p>
        </p:txBody>
      </p:sp>
      <p:pic>
        <p:nvPicPr>
          <p:cNvPr id="63490" name="Picture 2" descr="http://economictimes.indiatimes.com/photo/22522771.cms"/>
          <p:cNvPicPr>
            <a:picLocks noChangeAspect="1" noChangeArrowheads="1"/>
          </p:cNvPicPr>
          <p:nvPr/>
        </p:nvPicPr>
        <p:blipFill>
          <a:blip r:embed="rId5"/>
          <a:srcRect/>
          <a:stretch>
            <a:fillRect/>
          </a:stretch>
        </p:blipFill>
        <p:spPr bwMode="auto">
          <a:xfrm>
            <a:off x="5562600" y="914400"/>
            <a:ext cx="3581400" cy="2095500"/>
          </a:xfrm>
          <a:prstGeom prst="rect">
            <a:avLst/>
          </a:prstGeom>
          <a:noFill/>
        </p:spPr>
      </p:pic>
    </p:spTree>
  </p:cSld>
  <p:clrMapOvr>
    <a:masterClrMapping/>
  </p:clrMapOvr>
  <p:transition spd="slow" advTm="4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905000" y="381000"/>
            <a:ext cx="5562600" cy="1066800"/>
          </a:xfrm>
          <a:prstGeom prst="flowChartTerminator">
            <a:avLst/>
          </a:prstGeom>
          <a:solidFill>
            <a:schemeClr val="accent1">
              <a:lumMod val="50000"/>
            </a:schemeClr>
          </a:solidFill>
          <a:ln w="34925">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lvl="0" algn="ctr"/>
            <a:r>
              <a:rPr lang="en-US" sz="2400" b="1" dirty="0">
                <a:solidFill>
                  <a:schemeClr val="bg1"/>
                </a:solidFill>
                <a:latin typeface="Times New Roman" pitchFamily="18" charset="0"/>
                <a:cs typeface="Times New Roman" pitchFamily="18" charset="0"/>
              </a:rPr>
              <a:t>National Financial Reporting Authority (NFRA) </a:t>
            </a:r>
          </a:p>
          <a:p>
            <a:pPr algn="ctr"/>
            <a:endParaRPr lang="en-US" dirty="0"/>
          </a:p>
        </p:txBody>
      </p:sp>
      <p:pic>
        <p:nvPicPr>
          <p:cNvPr id="11" name="Picture 6"/>
          <p:cNvPicPr>
            <a:picLocks noChangeAspect="1" noChangeArrowheads="1"/>
          </p:cNvPicPr>
          <p:nvPr/>
        </p:nvPicPr>
        <p:blipFill>
          <a:blip r:embed="rId2"/>
          <a:srcRect/>
          <a:stretch>
            <a:fillRect/>
          </a:stretch>
        </p:blipFill>
        <p:spPr bwMode="auto">
          <a:xfrm>
            <a:off x="1981199" y="1981200"/>
            <a:ext cx="744069" cy="152400"/>
          </a:xfrm>
          <a:prstGeom prst="rect">
            <a:avLst/>
          </a:prstGeom>
          <a:noFill/>
          <a:ln w="9525">
            <a:noFill/>
            <a:miter lim="800000"/>
            <a:headEnd/>
            <a:tailEnd/>
          </a:ln>
          <a:effectLst/>
        </p:spPr>
      </p:pic>
      <p:pic>
        <p:nvPicPr>
          <p:cNvPr id="41985" name="Picture 1"/>
          <p:cNvPicPr>
            <a:picLocks noChangeAspect="1" noChangeArrowheads="1"/>
          </p:cNvPicPr>
          <p:nvPr/>
        </p:nvPicPr>
        <p:blipFill>
          <a:blip r:embed="rId3"/>
          <a:srcRect/>
          <a:stretch>
            <a:fillRect/>
          </a:stretch>
        </p:blipFill>
        <p:spPr bwMode="auto">
          <a:xfrm>
            <a:off x="0" y="2133600"/>
            <a:ext cx="4648200" cy="2457450"/>
          </a:xfrm>
          <a:prstGeom prst="rect">
            <a:avLst/>
          </a:prstGeom>
          <a:noFill/>
          <a:ln w="9525">
            <a:noFill/>
            <a:miter lim="800000"/>
            <a:headEnd/>
            <a:tailEnd/>
          </a:ln>
          <a:effectLst/>
        </p:spPr>
      </p:pic>
      <p:pic>
        <p:nvPicPr>
          <p:cNvPr id="41986" name="Picture 2"/>
          <p:cNvPicPr>
            <a:picLocks noChangeAspect="1" noChangeArrowheads="1"/>
          </p:cNvPicPr>
          <p:nvPr/>
        </p:nvPicPr>
        <p:blipFill>
          <a:blip r:embed="rId4"/>
          <a:srcRect/>
          <a:stretch>
            <a:fillRect/>
          </a:stretch>
        </p:blipFill>
        <p:spPr bwMode="auto">
          <a:xfrm>
            <a:off x="1981200" y="4343400"/>
            <a:ext cx="761999" cy="771525"/>
          </a:xfrm>
          <a:prstGeom prst="rect">
            <a:avLst/>
          </a:prstGeom>
          <a:noFill/>
          <a:ln w="9525">
            <a:noFill/>
            <a:miter lim="800000"/>
            <a:headEnd/>
            <a:tailEnd/>
          </a:ln>
          <a:effectLst/>
        </p:spPr>
      </p:pic>
      <p:sp>
        <p:nvSpPr>
          <p:cNvPr id="9" name="Flowchart: Terminator 8"/>
          <p:cNvSpPr/>
          <p:nvPr/>
        </p:nvSpPr>
        <p:spPr>
          <a:xfrm>
            <a:off x="4800600" y="1447800"/>
            <a:ext cx="5562600" cy="1066800"/>
          </a:xfrm>
          <a:prstGeom prst="flowChartTerminator">
            <a:avLst/>
          </a:prstGeom>
          <a:solidFill>
            <a:schemeClr val="bg2">
              <a:lumMod val="50000"/>
            </a:schemeClr>
          </a:solidFill>
          <a:ln w="34925">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lvl="0" algn="ctr"/>
            <a:r>
              <a:rPr lang="en-US" sz="2400" b="1" dirty="0">
                <a:solidFill>
                  <a:schemeClr val="bg1"/>
                </a:solidFill>
                <a:latin typeface="Times New Roman" pitchFamily="18" charset="0"/>
                <a:cs typeface="Times New Roman" pitchFamily="18" charset="0"/>
              </a:rPr>
              <a:t>Stringent Penalties on Independent Professionals</a:t>
            </a:r>
          </a:p>
          <a:p>
            <a:pPr algn="ctr"/>
            <a:endParaRPr lang="en-US" dirty="0"/>
          </a:p>
        </p:txBody>
      </p:sp>
      <p:sp>
        <p:nvSpPr>
          <p:cNvPr id="10" name="Flowchart: Terminator 9"/>
          <p:cNvSpPr/>
          <p:nvPr/>
        </p:nvSpPr>
        <p:spPr>
          <a:xfrm>
            <a:off x="5029200" y="3352800"/>
            <a:ext cx="5562600" cy="1066800"/>
          </a:xfrm>
          <a:prstGeom prst="flowChartTerminator">
            <a:avLst/>
          </a:prstGeom>
          <a:solidFill>
            <a:schemeClr val="accent2">
              <a:lumMod val="75000"/>
            </a:schemeClr>
          </a:solidFill>
          <a:ln w="34925">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Serious Fraud Investigation Office (SFIO)</a:t>
            </a:r>
            <a:endParaRPr lang="en-US" sz="2400" dirty="0">
              <a:solidFill>
                <a:schemeClr val="bg1"/>
              </a:solidFill>
              <a:latin typeface="Times New Roman" pitchFamily="18" charset="0"/>
              <a:cs typeface="Times New Roman" pitchFamily="18" charset="0"/>
            </a:endParaRPr>
          </a:p>
          <a:p>
            <a:pPr algn="ctr"/>
            <a:endParaRPr lang="en-US" dirty="0"/>
          </a:p>
        </p:txBody>
      </p:sp>
      <p:sp>
        <p:nvSpPr>
          <p:cNvPr id="12" name="Flowchart: Terminator 11"/>
          <p:cNvSpPr/>
          <p:nvPr/>
        </p:nvSpPr>
        <p:spPr>
          <a:xfrm>
            <a:off x="3810000" y="5257800"/>
            <a:ext cx="5562600" cy="1066800"/>
          </a:xfrm>
          <a:prstGeom prst="flowChartTerminator">
            <a:avLst/>
          </a:prstGeom>
          <a:solidFill>
            <a:srgbClr val="7030A0"/>
          </a:solidFill>
          <a:ln w="34925">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Provisions Related to Corporate Frauds</a:t>
            </a:r>
            <a:endParaRPr lang="en-US" sz="24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152400"/>
            <a:ext cx="10058400" cy="5562600"/>
          </a:xfrm>
          <a:prstGeom prst="rect">
            <a:avLst/>
          </a:prstGeom>
          <a:noFill/>
        </p:spPr>
      </p:pic>
      <p:sp>
        <p:nvSpPr>
          <p:cNvPr id="3" name="TextBox 2"/>
          <p:cNvSpPr txBox="1"/>
          <p:nvPr/>
        </p:nvSpPr>
        <p:spPr>
          <a:xfrm>
            <a:off x="304800" y="1676404"/>
            <a:ext cx="9425940" cy="3185459"/>
          </a:xfrm>
          <a:prstGeom prst="rect">
            <a:avLst/>
          </a:prstGeom>
          <a:noFill/>
        </p:spPr>
        <p:txBody>
          <a:bodyPr wrap="square" lIns="91414" tIns="45706" rIns="91414" bIns="45706" rtlCol="0">
            <a:spAutoFit/>
          </a:bodyPr>
          <a:lstStyle/>
          <a:p>
            <a:pPr algn="just"/>
            <a:r>
              <a:rPr lang="en-US" b="1" u="sng" dirty="0">
                <a:solidFill>
                  <a:schemeClr val="bg2">
                    <a:lumMod val="25000"/>
                  </a:schemeClr>
                </a:solidFill>
                <a:latin typeface="Times New Roman" pitchFamily="18" charset="0"/>
                <a:cs typeface="Times New Roman" pitchFamily="18" charset="0"/>
              </a:rPr>
              <a:t>PROVISIONS</a:t>
            </a:r>
            <a:endParaRPr lang="en-US" dirty="0">
              <a:solidFill>
                <a:schemeClr val="bg2">
                  <a:lumMod val="25000"/>
                </a:schemeClr>
              </a:solidFill>
              <a:latin typeface="Times New Roman" pitchFamily="18" charset="0"/>
              <a:cs typeface="Times New Roman" pitchFamily="18" charset="0"/>
            </a:endParaRPr>
          </a:p>
          <a:p>
            <a:pPr algn="just"/>
            <a:endParaRPr lang="en-US" sz="900" dirty="0">
              <a:latin typeface="Times New Roman" pitchFamily="18" charset="0"/>
              <a:cs typeface="Times New Roman" pitchFamily="18" charset="0"/>
            </a:endParaRPr>
          </a:p>
          <a:p>
            <a:pPr algn="just">
              <a:buFont typeface="Wingdings" pitchFamily="2" charset="2"/>
              <a:buChar char="v"/>
            </a:pPr>
            <a:r>
              <a:rPr lang="en-US" b="1" dirty="0">
                <a:latin typeface="Times New Roman" pitchFamily="18" charset="0"/>
                <a:cs typeface="Times New Roman" pitchFamily="18" charset="0"/>
              </a:rPr>
              <a:t> CG may by notification constitute the NFRA:</a:t>
            </a:r>
          </a:p>
          <a:p>
            <a:pPr algn="just"/>
            <a:endParaRPr lang="en-US" sz="900" b="1" dirty="0">
              <a:latin typeface="Times New Roman" pitchFamily="18" charset="0"/>
              <a:cs typeface="Times New Roman" pitchFamily="18" charset="0"/>
            </a:endParaRPr>
          </a:p>
          <a:p>
            <a:pPr lvl="1" algn="just"/>
            <a:r>
              <a:rPr lang="en-US" b="1" dirty="0">
                <a:latin typeface="Times New Roman" pitchFamily="18" charset="0"/>
                <a:cs typeface="Times New Roman" pitchFamily="18" charset="0"/>
              </a:rPr>
              <a:t>-    to advice on Accounting Standards  (AS) &amp; Auditing Standards  (AS).</a:t>
            </a:r>
          </a:p>
          <a:p>
            <a:pPr lvl="1" algn="just"/>
            <a:r>
              <a:rPr lang="en-US" b="1" dirty="0">
                <a:latin typeface="Times New Roman" pitchFamily="18" charset="0"/>
                <a:cs typeface="Times New Roman" pitchFamily="18" charset="0"/>
              </a:rPr>
              <a:t>-  to monitor, enforce, compliance and overseeing the quality of service of associated 	professionals.</a:t>
            </a:r>
          </a:p>
          <a:p>
            <a:pPr algn="just"/>
            <a:endParaRPr lang="en-US" sz="900" b="1" dirty="0">
              <a:latin typeface="Times New Roman" pitchFamily="18" charset="0"/>
              <a:cs typeface="Times New Roman" pitchFamily="18" charset="0"/>
            </a:endParaRPr>
          </a:p>
          <a:p>
            <a:pPr algn="just">
              <a:buFont typeface="Wingdings" pitchFamily="2" charset="2"/>
              <a:buChar char="v"/>
            </a:pPr>
            <a:r>
              <a:rPr lang="en-US" b="1" dirty="0">
                <a:latin typeface="Times New Roman" pitchFamily="18" charset="0"/>
                <a:cs typeface="Times New Roman" pitchFamily="18" charset="0"/>
              </a:rPr>
              <a:t> Power to investigate the matters of misconduct committed by any member of ICAI or any 	other prescribed profession and pass order.</a:t>
            </a:r>
          </a:p>
          <a:p>
            <a:pPr algn="just"/>
            <a:endParaRPr lang="en-US" sz="900" b="1" dirty="0">
              <a:latin typeface="Times New Roman" pitchFamily="18" charset="0"/>
              <a:cs typeface="Times New Roman" pitchFamily="18" charset="0"/>
            </a:endParaRPr>
          </a:p>
          <a:p>
            <a:pPr algn="just">
              <a:buFont typeface="Wingdings" pitchFamily="2" charset="2"/>
              <a:buChar char="v"/>
            </a:pPr>
            <a:r>
              <a:rPr lang="en-US" b="1" dirty="0">
                <a:latin typeface="Times New Roman" pitchFamily="18" charset="0"/>
                <a:cs typeface="Times New Roman" pitchFamily="18" charset="0"/>
              </a:rPr>
              <a:t> H</a:t>
            </a:r>
            <a:r>
              <a:rPr lang="en-US" b="1" dirty="0">
                <a:latin typeface="Times New Roman" pitchFamily="18" charset="0"/>
                <a:ea typeface="Times New Roman" pitchFamily="18" charset="0"/>
                <a:cs typeface="Times New Roman" pitchFamily="18" charset="0"/>
              </a:rPr>
              <a:t>eaded by Chairperson and consists of  maximum15 members.</a:t>
            </a:r>
            <a:endParaRPr lang="en-US" b="1" dirty="0">
              <a:latin typeface="Times New Roman" pitchFamily="18" charset="0"/>
              <a:cs typeface="Times New Roman" pitchFamily="18" charset="0"/>
            </a:endParaRPr>
          </a:p>
          <a:p>
            <a:pPr algn="just"/>
            <a:endParaRPr lang="en-US" sz="2100" dirty="0">
              <a:latin typeface="Times New Roman" pitchFamily="18" charset="0"/>
              <a:cs typeface="Times New Roman" pitchFamily="18" charset="0"/>
            </a:endParaRPr>
          </a:p>
        </p:txBody>
      </p:sp>
      <p:pic>
        <p:nvPicPr>
          <p:cNvPr id="5" name="Picture 2" descr="https://encrypted-tbn3.gstatic.com/images?q=tbn:ANd9GcTuzzR8NAoBx9nNYtT0jYLpgpmWMRt6ni3AFUE0I4n4XcNWUXD2BA"/>
          <p:cNvPicPr>
            <a:picLocks noChangeAspect="1" noChangeArrowheads="1"/>
          </p:cNvPicPr>
          <p:nvPr/>
        </p:nvPicPr>
        <p:blipFill>
          <a:blip r:embed="rId3"/>
          <a:srcRect/>
          <a:stretch>
            <a:fillRect/>
          </a:stretch>
        </p:blipFill>
        <p:spPr bwMode="auto">
          <a:xfrm>
            <a:off x="7010399" y="4829692"/>
            <a:ext cx="3048001" cy="2028308"/>
          </a:xfrm>
          <a:prstGeom prst="rect">
            <a:avLst/>
          </a:prstGeom>
          <a:noFill/>
        </p:spPr>
      </p:pic>
      <p:sp>
        <p:nvSpPr>
          <p:cNvPr id="6" name="Flowchart: Terminator 5"/>
          <p:cNvSpPr/>
          <p:nvPr/>
        </p:nvSpPr>
        <p:spPr>
          <a:xfrm>
            <a:off x="2438400" y="381000"/>
            <a:ext cx="5562600" cy="1066800"/>
          </a:xfrm>
          <a:prstGeom prst="flowChartTerminator">
            <a:avLst/>
          </a:prstGeom>
          <a:solidFill>
            <a:schemeClr val="accent1">
              <a:lumMod val="50000"/>
            </a:schemeClr>
          </a:solidFill>
          <a:ln w="34925">
            <a:noFill/>
          </a:ln>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lvl="0" algn="ctr"/>
            <a:r>
              <a:rPr lang="en-US" sz="2400" b="1" dirty="0">
                <a:solidFill>
                  <a:schemeClr val="bg1"/>
                </a:solidFill>
                <a:latin typeface="Times New Roman" pitchFamily="18" charset="0"/>
                <a:cs typeface="Times New Roman" pitchFamily="18" charset="0"/>
              </a:rPr>
              <a:t>National Financial Reporting Authority (NFRA) </a:t>
            </a:r>
          </a:p>
          <a:p>
            <a:pPr algn="ct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152400"/>
            <a:ext cx="10058400" cy="5638800"/>
          </a:xfrm>
          <a:prstGeom prst="rect">
            <a:avLst/>
          </a:prstGeom>
          <a:noFill/>
        </p:spPr>
      </p:pic>
      <p:sp>
        <p:nvSpPr>
          <p:cNvPr id="3" name="Rectangle 2"/>
          <p:cNvSpPr>
            <a:spLocks noChangeArrowheads="1"/>
          </p:cNvSpPr>
          <p:nvPr/>
        </p:nvSpPr>
        <p:spPr bwMode="auto">
          <a:xfrm>
            <a:off x="381000" y="1524000"/>
            <a:ext cx="9144000" cy="3000793"/>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fontAlgn="base">
              <a:spcBef>
                <a:spcPct val="0"/>
              </a:spcBef>
              <a:spcAft>
                <a:spcPct val="0"/>
              </a:spcAft>
              <a:tabLst>
                <a:tab pos="685600" algn="l"/>
              </a:tabLst>
            </a:pPr>
            <a:r>
              <a:rPr lang="en-US" b="1" u="sng" dirty="0">
                <a:solidFill>
                  <a:schemeClr val="accent2">
                    <a:lumMod val="60000"/>
                    <a:lumOff val="40000"/>
                  </a:schemeClr>
                </a:solidFill>
                <a:latin typeface="Times New Roman" pitchFamily="18" charset="0"/>
                <a:cs typeface="Times New Roman" pitchFamily="18" charset="0"/>
              </a:rPr>
              <a:t>PROVISIONS</a:t>
            </a:r>
            <a:endParaRPr lang="en-US" b="1" dirty="0">
              <a:solidFill>
                <a:schemeClr val="accent2">
                  <a:lumMod val="60000"/>
                  <a:lumOff val="40000"/>
                </a:schemeClr>
              </a:solidFill>
              <a:latin typeface="Times New Roman" pitchFamily="18" charset="0"/>
              <a:cs typeface="Times New Roman" pitchFamily="18" charset="0"/>
            </a:endParaRPr>
          </a:p>
          <a:p>
            <a:pPr algn="just" fontAlgn="base">
              <a:spcBef>
                <a:spcPct val="0"/>
              </a:spcBef>
              <a:spcAft>
                <a:spcPct val="0"/>
              </a:spcAft>
              <a:tabLst>
                <a:tab pos="685600" algn="l"/>
              </a:tabLst>
            </a:pPr>
            <a:endParaRPr lang="en-US" b="1" dirty="0">
              <a:solidFill>
                <a:srgbClr val="0D0D0D"/>
              </a:solidFill>
              <a:latin typeface="Times New Roman" pitchFamily="18" charset="0"/>
              <a:cs typeface="Times New Roman" pitchFamily="18" charset="0"/>
            </a:endParaRPr>
          </a:p>
          <a:p>
            <a:pPr algn="just" fontAlgn="base">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CA’s are liable u/s 447 if acted in fraudulent manner or found guilty of colluding in 	any fraud by the company/ director/ officer.</a:t>
            </a:r>
          </a:p>
          <a:p>
            <a:pPr algn="just" fontAlgn="base">
              <a:spcBef>
                <a:spcPct val="0"/>
              </a:spcBef>
              <a:spcAft>
                <a:spcPct val="0"/>
              </a:spcAft>
              <a:tabLst>
                <a:tab pos="685600"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CS who certifies the Annual Return otherwise than in conformity shall be 	punishable with fine which shall not be less than Rs. 50,000/- but which may 	extend 	to Rs. 5,00,000/-.</a:t>
            </a:r>
          </a:p>
          <a:p>
            <a:pPr algn="just" fontAlgn="base">
              <a:spcBef>
                <a:spcPct val="0"/>
              </a:spcBef>
              <a:spcAft>
                <a:spcPct val="0"/>
              </a:spcAft>
              <a:tabLst>
                <a:tab pos="685600" algn="l"/>
              </a:tabLs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buBlip>
                <a:blip r:embed="rId3"/>
              </a:buBlip>
              <a:tabLst>
                <a:tab pos="685600" algn="l"/>
              </a:tabLst>
            </a:pPr>
            <a:r>
              <a:rPr lang="en-US" b="1" dirty="0">
                <a:latin typeface="Times New Roman" pitchFamily="18" charset="0"/>
                <a:cs typeface="Times New Roman" pitchFamily="18" charset="0"/>
              </a:rPr>
              <a:t> Professional furnishing false or incorrect information during incorporation.</a:t>
            </a:r>
          </a:p>
          <a:p>
            <a:pPr algn="just" fontAlgn="base">
              <a:spcBef>
                <a:spcPct val="0"/>
              </a:spcBef>
              <a:spcAft>
                <a:spcPct val="0"/>
              </a:spcAft>
              <a:tabLst>
                <a:tab pos="685600" algn="l"/>
              </a:tabLst>
            </a:pPr>
            <a:endParaRPr lang="en-US" sz="900" b="1" dirty="0">
              <a:latin typeface="Times New Roman" pitchFamily="18" charset="0"/>
              <a:cs typeface="Times New Roman" pitchFamily="18" charset="0"/>
            </a:endParaRPr>
          </a:p>
          <a:p>
            <a:pPr algn="just" fontAlgn="base">
              <a:spcBef>
                <a:spcPct val="0"/>
              </a:spcBef>
              <a:spcAft>
                <a:spcPct val="0"/>
              </a:spcAft>
              <a:buBlip>
                <a:blip r:embed="rId3"/>
              </a:buBlip>
              <a:tabLst>
                <a:tab pos="685600" algn="l"/>
              </a:tabLst>
            </a:pPr>
            <a:r>
              <a:rPr lang="en-US" b="1" dirty="0">
                <a:latin typeface="Times New Roman" pitchFamily="18" charset="0"/>
                <a:cs typeface="Times New Roman" pitchFamily="18" charset="0"/>
              </a:rPr>
              <a:t> Professional making false statement in any certificate.</a:t>
            </a:r>
          </a:p>
        </p:txBody>
      </p:sp>
      <p:pic>
        <p:nvPicPr>
          <p:cNvPr id="5" name="Picture 2" descr="http://3.bp.blogspot.com/_3DyuTnYJa2I/SViOQhwKQ4I/AAAAAAAAADo/68ixnbviDt8/s200/Untitled-TrueColor-06.jpg"/>
          <p:cNvPicPr>
            <a:picLocks noChangeAspect="1" noChangeArrowheads="1"/>
          </p:cNvPicPr>
          <p:nvPr/>
        </p:nvPicPr>
        <p:blipFill>
          <a:blip r:embed="rId4"/>
          <a:srcRect/>
          <a:stretch>
            <a:fillRect/>
          </a:stretch>
        </p:blipFill>
        <p:spPr bwMode="auto">
          <a:xfrm>
            <a:off x="8534400" y="762000"/>
            <a:ext cx="1286933" cy="990600"/>
          </a:xfrm>
          <a:prstGeom prst="rect">
            <a:avLst/>
          </a:prstGeom>
          <a:noFill/>
        </p:spPr>
      </p:pic>
      <p:pic>
        <p:nvPicPr>
          <p:cNvPr id="6" name="Picture 4" descr="http://f1.pepst.com/c/A937B7/213862/ssc3/home/013/wapdon/albums/ca_logo_icai.jpg_480_480_0_64000_0_1_0.jpg"/>
          <p:cNvPicPr>
            <a:picLocks noChangeAspect="1" noChangeArrowheads="1"/>
          </p:cNvPicPr>
          <p:nvPr/>
        </p:nvPicPr>
        <p:blipFill>
          <a:blip r:embed="rId5"/>
          <a:srcRect/>
          <a:stretch>
            <a:fillRect/>
          </a:stretch>
        </p:blipFill>
        <p:spPr bwMode="auto">
          <a:xfrm>
            <a:off x="1676400" y="4724400"/>
            <a:ext cx="1676400" cy="1274763"/>
          </a:xfrm>
          <a:prstGeom prst="rect">
            <a:avLst/>
          </a:prstGeom>
          <a:noFill/>
        </p:spPr>
      </p:pic>
      <p:pic>
        <p:nvPicPr>
          <p:cNvPr id="7" name="Picture 6" descr="http://spearcpa.files.wordpress.com/2010/12/irs-penalties.jpg"/>
          <p:cNvPicPr>
            <a:picLocks noChangeAspect="1" noChangeArrowheads="1"/>
          </p:cNvPicPr>
          <p:nvPr/>
        </p:nvPicPr>
        <p:blipFill>
          <a:blip r:embed="rId6"/>
          <a:srcRect/>
          <a:stretch>
            <a:fillRect/>
          </a:stretch>
        </p:blipFill>
        <p:spPr bwMode="auto">
          <a:xfrm>
            <a:off x="6217922" y="4724400"/>
            <a:ext cx="3840480" cy="2133600"/>
          </a:xfrm>
          <a:prstGeom prst="rect">
            <a:avLst/>
          </a:prstGeom>
          <a:noFill/>
        </p:spPr>
      </p:pic>
      <p:sp>
        <p:nvSpPr>
          <p:cNvPr id="8" name="Flowchart: Terminator 7"/>
          <p:cNvSpPr/>
          <p:nvPr/>
        </p:nvSpPr>
        <p:spPr>
          <a:xfrm>
            <a:off x="2362200" y="304800"/>
            <a:ext cx="5562600" cy="1066800"/>
          </a:xfrm>
          <a:prstGeom prst="flowChartTerminator">
            <a:avLst/>
          </a:prstGeom>
          <a:solidFill>
            <a:schemeClr val="bg2">
              <a:lumMod val="50000"/>
            </a:schemeClr>
          </a:solidFill>
          <a:ln w="34925">
            <a:noFill/>
          </a:ln>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lvl="0" algn="ctr"/>
            <a:r>
              <a:rPr lang="en-US" sz="2400" b="1" dirty="0">
                <a:solidFill>
                  <a:schemeClr val="bg1"/>
                </a:solidFill>
                <a:latin typeface="Times New Roman" pitchFamily="18" charset="0"/>
                <a:cs typeface="Times New Roman" pitchFamily="18" charset="0"/>
              </a:rPr>
              <a:t>Stringent Penalties on Independent Professionals</a:t>
            </a:r>
          </a:p>
          <a:p>
            <a:pPr algn="ct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152400"/>
            <a:ext cx="10058400" cy="5562600"/>
          </a:xfrm>
          <a:prstGeom prst="rect">
            <a:avLst/>
          </a:prstGeom>
          <a:noFill/>
        </p:spPr>
      </p:pic>
      <p:sp>
        <p:nvSpPr>
          <p:cNvPr id="3" name="Rectangle 2"/>
          <p:cNvSpPr>
            <a:spLocks noChangeArrowheads="1"/>
          </p:cNvSpPr>
          <p:nvPr/>
        </p:nvSpPr>
        <p:spPr bwMode="auto">
          <a:xfrm>
            <a:off x="838200" y="1143000"/>
            <a:ext cx="8610600" cy="4078011"/>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indent="57133" algn="just" fontAlgn="base">
              <a:spcBef>
                <a:spcPct val="0"/>
              </a:spcBef>
              <a:spcAft>
                <a:spcPct val="0"/>
              </a:spcAft>
              <a:tabLst>
                <a:tab pos="685600" algn="l"/>
              </a:tabLst>
            </a:pPr>
            <a:r>
              <a:rPr lang="en-US" b="1" u="sng" dirty="0">
                <a:solidFill>
                  <a:schemeClr val="accent4">
                    <a:lumMod val="75000"/>
                  </a:schemeClr>
                </a:solidFill>
                <a:latin typeface="Times New Roman" pitchFamily="18" charset="0"/>
                <a:cs typeface="Times New Roman" pitchFamily="18" charset="0"/>
              </a:rPr>
              <a:t>PROVISIONS</a:t>
            </a:r>
            <a:endParaRPr lang="en-US" dirty="0">
              <a:solidFill>
                <a:schemeClr val="accent4">
                  <a:lumMod val="75000"/>
                </a:schemeClr>
              </a:solidFill>
              <a:latin typeface="Times New Roman" pitchFamily="18" charset="0"/>
              <a:ea typeface="Times New Roman" pitchFamily="18" charset="0"/>
              <a:cs typeface="Times New Roman" pitchFamily="18" charset="0"/>
            </a:endParaRPr>
          </a:p>
          <a:p>
            <a:pPr indent="57133" algn="just" fontAlgn="base">
              <a:spcBef>
                <a:spcPct val="0"/>
              </a:spcBef>
              <a:spcAft>
                <a:spcPct val="0"/>
              </a:spcAft>
              <a:tabLst>
                <a:tab pos="685600" algn="l"/>
              </a:tabLst>
            </a:pPr>
            <a:endParaRPr lang="en-US" sz="900" dirty="0">
              <a:latin typeface="Times New Roman" pitchFamily="18" charset="0"/>
              <a:ea typeface="Times New Roman" pitchFamily="18" charset="0"/>
              <a:cs typeface="Times New Roman" pitchFamily="18" charset="0"/>
            </a:endParaRPr>
          </a:p>
          <a:p>
            <a:pPr indent="57133" algn="just" fontAlgn="base">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Earlier established by govt. order/ now constituted under Act.</a:t>
            </a:r>
          </a:p>
          <a:p>
            <a:pPr indent="57133" algn="just" fontAlgn="base">
              <a:spcBef>
                <a:spcPct val="0"/>
              </a:spcBef>
              <a:spcAft>
                <a:spcPct val="0"/>
              </a:spcAft>
              <a:tabLst>
                <a:tab pos="685600" algn="l"/>
              </a:tabLst>
            </a:pPr>
            <a:endParaRPr lang="en-US" sz="900" dirty="0">
              <a:latin typeface="Times New Roman" pitchFamily="18" charset="0"/>
              <a:ea typeface="Times New Roman" pitchFamily="18" charset="0"/>
              <a:cs typeface="Times New Roman" pitchFamily="18" charset="0"/>
            </a:endParaRPr>
          </a:p>
          <a:p>
            <a:pPr indent="57133" algn="just" fontAlgn="base">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Investigate frauds, relating to company.</a:t>
            </a:r>
          </a:p>
          <a:p>
            <a:pPr indent="57133" algn="just" fontAlgn="base">
              <a:spcBef>
                <a:spcPct val="0"/>
              </a:spcBef>
              <a:spcAft>
                <a:spcPct val="0"/>
              </a:spcAft>
              <a:tabLst>
                <a:tab pos="685600" algn="l"/>
              </a:tabLst>
            </a:pPr>
            <a:endParaRPr lang="en-US" sz="900"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Headed by the Director and consist of expert persons of ability, integrity, and 	experience in corporate affairs, banking, taxation, forensic audit, capital market, 	information technology law.</a:t>
            </a:r>
          </a:p>
          <a:p>
            <a:pPr algn="just" eaLnBrk="0" fontAlgn="base" hangingPunct="0">
              <a:spcBef>
                <a:spcPct val="0"/>
              </a:spcBef>
              <a:spcAft>
                <a:spcPct val="0"/>
              </a:spcAft>
              <a:tabLst>
                <a:tab pos="685600" algn="l"/>
              </a:tabLst>
            </a:pPr>
            <a:endParaRPr lang="en-US" sz="900"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SFIO shall submit its investigation report to the CG.</a:t>
            </a:r>
          </a:p>
          <a:p>
            <a:pPr algn="just" eaLnBrk="0" fontAlgn="base" hangingPunct="0">
              <a:spcBef>
                <a:spcPct val="0"/>
              </a:spcBef>
              <a:spcAft>
                <a:spcPct val="0"/>
              </a:spcAft>
              <a:tabLst>
                <a:tab pos="685600" algn="l"/>
              </a:tabLst>
            </a:pPr>
            <a:endParaRPr lang="en-US" sz="900"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CG may direct the SFIO to initiate prosecution against the company and its 	officers or 	employees .</a:t>
            </a:r>
          </a:p>
          <a:p>
            <a:pPr algn="just" eaLnBrk="0" fontAlgn="base" hangingPunct="0">
              <a:spcBef>
                <a:spcPct val="0"/>
              </a:spcBef>
              <a:spcAft>
                <a:spcPct val="0"/>
              </a:spcAft>
              <a:tabLst>
                <a:tab pos="685600" algn="l"/>
              </a:tabLst>
            </a:pPr>
            <a:endParaRPr lang="en-US" sz="900"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The investigation report deemed to be a report filed by a police officer under the Code of  	Criminal Procedure, 1973.</a:t>
            </a:r>
            <a:endParaRPr lang="en-US" dirty="0">
              <a:latin typeface="Times New Roman" pitchFamily="18" charset="0"/>
              <a:cs typeface="Times New Roman" pitchFamily="18" charset="0"/>
            </a:endParaRPr>
          </a:p>
        </p:txBody>
      </p:sp>
      <p:pic>
        <p:nvPicPr>
          <p:cNvPr id="4" name="Picture 3" descr="download (7).jpg"/>
          <p:cNvPicPr>
            <a:picLocks noChangeAspect="1"/>
          </p:cNvPicPr>
          <p:nvPr/>
        </p:nvPicPr>
        <p:blipFill>
          <a:blip r:embed="rId4"/>
          <a:stretch>
            <a:fillRect/>
          </a:stretch>
        </p:blipFill>
        <p:spPr>
          <a:xfrm>
            <a:off x="6620256" y="5029200"/>
            <a:ext cx="3438145" cy="1828800"/>
          </a:xfrm>
          <a:prstGeom prst="rect">
            <a:avLst/>
          </a:prstGeom>
          <a:ln>
            <a:solidFill>
              <a:schemeClr val="tx1"/>
            </a:solidFill>
          </a:ln>
        </p:spPr>
      </p:pic>
      <p:sp>
        <p:nvSpPr>
          <p:cNvPr id="9" name="Flowchart: Terminator 8"/>
          <p:cNvSpPr/>
          <p:nvPr/>
        </p:nvSpPr>
        <p:spPr>
          <a:xfrm>
            <a:off x="2514600" y="304800"/>
            <a:ext cx="5562600" cy="1066800"/>
          </a:xfrm>
          <a:prstGeom prst="flowChartTerminator">
            <a:avLst/>
          </a:prstGeom>
          <a:solidFill>
            <a:schemeClr val="accent2">
              <a:lumMod val="75000"/>
            </a:schemeClr>
          </a:solidFill>
          <a:ln w="34925">
            <a:noFill/>
          </a:ln>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Serious Fraud Investigation Office (SFIO)</a:t>
            </a:r>
            <a:endParaRPr lang="en-US" sz="24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TextBox 2"/>
          <p:cNvSpPr txBox="1"/>
          <p:nvPr/>
        </p:nvSpPr>
        <p:spPr>
          <a:xfrm>
            <a:off x="457201" y="2286004"/>
            <a:ext cx="9220199" cy="3831790"/>
          </a:xfrm>
          <a:prstGeom prst="rect">
            <a:avLst/>
          </a:prstGeom>
          <a:noFill/>
        </p:spPr>
        <p:txBody>
          <a:bodyPr wrap="square" lIns="91414" tIns="45706" rIns="91414" bIns="45706" rtlCol="0">
            <a:spAutoFit/>
          </a:bodyPr>
          <a:lstStyle/>
          <a:p>
            <a:endParaRPr lang="en-US" sz="2100" dirty="0">
              <a:solidFill>
                <a:srgbClr val="FF0000"/>
              </a:solidFill>
              <a:latin typeface="Arial Black" pitchFamily="34" charset="0"/>
            </a:endParaRPr>
          </a:p>
          <a:p>
            <a:r>
              <a:rPr lang="en-US" b="1" dirty="0">
                <a:latin typeface="Times New Roman" pitchFamily="18" charset="0"/>
                <a:cs typeface="Times New Roman" pitchFamily="18" charset="0"/>
              </a:rPr>
              <a:t>Includes:</a:t>
            </a:r>
          </a:p>
          <a:p>
            <a:endParaRPr lang="en-US" b="1" dirty="0"/>
          </a:p>
          <a:p>
            <a:pPr>
              <a:buBlip>
                <a:blip r:embed="rId3"/>
              </a:buBlip>
            </a:pPr>
            <a:r>
              <a:rPr lang="en-US" b="1" dirty="0"/>
              <a:t> </a:t>
            </a:r>
            <a:r>
              <a:rPr lang="en-US" b="1" dirty="0">
                <a:latin typeface="Times New Roman" pitchFamily="18" charset="0"/>
                <a:cs typeface="Times New Roman" pitchFamily="18" charset="0"/>
              </a:rPr>
              <a:t>Any act;</a:t>
            </a:r>
          </a:p>
          <a:p>
            <a:pPr>
              <a:buBlip>
                <a:blip r:embed="rId3"/>
              </a:buBlip>
            </a:pPr>
            <a:r>
              <a:rPr lang="en-US" b="1" dirty="0">
                <a:latin typeface="Times New Roman" pitchFamily="18" charset="0"/>
                <a:cs typeface="Times New Roman" pitchFamily="18" charset="0"/>
              </a:rPr>
              <a:t>  Omission;</a:t>
            </a:r>
          </a:p>
          <a:p>
            <a:pPr>
              <a:buBlip>
                <a:blip r:embed="rId3"/>
              </a:buBlip>
            </a:pPr>
            <a:r>
              <a:rPr lang="en-US" b="1" dirty="0">
                <a:latin typeface="Times New Roman" pitchFamily="18" charset="0"/>
                <a:cs typeface="Times New Roman" pitchFamily="18" charset="0"/>
              </a:rPr>
              <a:t>  Concealment of any fact or abuse of position.</a:t>
            </a:r>
          </a:p>
          <a:p>
            <a:pPr>
              <a:buBlip>
                <a:blip r:embed="rId4"/>
              </a:buBlip>
            </a:pPr>
            <a:endParaRPr lang="en-US" b="1" dirty="0">
              <a:latin typeface="Monotype Corsiva" pitchFamily="66" charset="0"/>
            </a:endParaRPr>
          </a:p>
          <a:p>
            <a:r>
              <a:rPr lang="en-US" b="1" dirty="0">
                <a:latin typeface="Times New Roman" pitchFamily="18" charset="0"/>
                <a:cs typeface="Times New Roman" pitchFamily="18" charset="0"/>
              </a:rPr>
              <a:t>By any person or any other person with the connivance in any manner, with intent to deceive, to gain undue  advantage from, or to injure the interests of, the company or its shareholders or its creditors or any person, whether  or not there is any wrongful gain or wrongful loss.</a:t>
            </a:r>
          </a:p>
          <a:p>
            <a:endParaRPr lang="en-US" sz="2100" dirty="0">
              <a:solidFill>
                <a:srgbClr val="FF0000"/>
              </a:solidFill>
              <a:latin typeface="Arial Black" pitchFamily="34" charset="0"/>
            </a:endParaRPr>
          </a:p>
          <a:p>
            <a:endParaRPr lang="en-US" sz="2100" dirty="0">
              <a:solidFill>
                <a:srgbClr val="FF0000"/>
              </a:solidFill>
              <a:latin typeface="Arial Black" pitchFamily="34" charset="0"/>
            </a:endParaRPr>
          </a:p>
        </p:txBody>
      </p:sp>
      <p:pic>
        <p:nvPicPr>
          <p:cNvPr id="4" name="Picture 3" descr="download (2).jpg"/>
          <p:cNvPicPr>
            <a:picLocks noChangeAspect="1"/>
          </p:cNvPicPr>
          <p:nvPr/>
        </p:nvPicPr>
        <p:blipFill>
          <a:blip r:embed="rId5"/>
          <a:stretch>
            <a:fillRect/>
          </a:stretch>
        </p:blipFill>
        <p:spPr>
          <a:xfrm>
            <a:off x="152400" y="1066800"/>
            <a:ext cx="2362200" cy="1193950"/>
          </a:xfrm>
          <a:prstGeom prst="rect">
            <a:avLst/>
          </a:prstGeom>
        </p:spPr>
      </p:pic>
      <p:sp>
        <p:nvSpPr>
          <p:cNvPr id="5" name="TextBox 4"/>
          <p:cNvSpPr txBox="1"/>
          <p:nvPr/>
        </p:nvSpPr>
        <p:spPr>
          <a:xfrm>
            <a:off x="381000" y="990600"/>
            <a:ext cx="1676400" cy="369304"/>
          </a:xfrm>
          <a:prstGeom prst="rect">
            <a:avLst/>
          </a:prstGeom>
          <a:noFill/>
        </p:spPr>
        <p:txBody>
          <a:bodyPr wrap="square" lIns="91414" tIns="45706" rIns="91414" bIns="45706" rtlCol="0">
            <a:spAutoFit/>
          </a:bodyPr>
          <a:lstStyle/>
          <a:p>
            <a:r>
              <a:rPr lang="en-US" b="1" dirty="0">
                <a:latin typeface="Times New Roman" pitchFamily="18" charset="0"/>
                <a:cs typeface="Times New Roman" pitchFamily="18" charset="0"/>
              </a:rPr>
              <a:t>SECTION 447</a:t>
            </a:r>
          </a:p>
        </p:txBody>
      </p:sp>
      <p:sp>
        <p:nvSpPr>
          <p:cNvPr id="7" name="TextBox 6"/>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Contd..p/2</a:t>
            </a:r>
          </a:p>
        </p:txBody>
      </p:sp>
      <p:sp>
        <p:nvSpPr>
          <p:cNvPr id="8" name="Flowchart: Terminator 7"/>
          <p:cNvSpPr/>
          <p:nvPr/>
        </p:nvSpPr>
        <p:spPr>
          <a:xfrm>
            <a:off x="2743200" y="228600"/>
            <a:ext cx="5562600" cy="1066800"/>
          </a:xfrm>
          <a:prstGeom prst="flowChartTerminator">
            <a:avLst/>
          </a:prstGeom>
          <a:solidFill>
            <a:srgbClr val="7030A0"/>
          </a:solidFill>
          <a:ln w="34925">
            <a:noFill/>
          </a:ln>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100" b="1" dirty="0">
              <a:solidFill>
                <a:srgbClr val="FF0066"/>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Provisions Related to Corporate Frauds</a:t>
            </a:r>
            <a:endParaRPr lang="en-US" sz="24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1" y="0"/>
            <a:ext cx="10058399" cy="6858004"/>
          </a:xfrm>
          <a:prstGeom prst="rect">
            <a:avLst/>
          </a:prstGeom>
          <a:noFill/>
          <a:ln w="9525">
            <a:noFill/>
            <a:miter lim="800000"/>
            <a:headEnd/>
            <a:tailEnd/>
          </a:ln>
        </p:spPr>
      </p:pic>
      <p:pic>
        <p:nvPicPr>
          <p:cNvPr id="5" name="Picture 4" descr="images (5).jpg"/>
          <p:cNvPicPr>
            <a:picLocks noChangeAspect="1"/>
          </p:cNvPicPr>
          <p:nvPr/>
        </p:nvPicPr>
        <p:blipFill>
          <a:blip r:embed="rId3"/>
          <a:stretch>
            <a:fillRect/>
          </a:stretch>
        </p:blipFill>
        <p:spPr>
          <a:xfrm>
            <a:off x="152400" y="152400"/>
            <a:ext cx="2830830" cy="1753846"/>
          </a:xfrm>
          <a:prstGeom prst="rect">
            <a:avLst/>
          </a:prstGeom>
        </p:spPr>
      </p:pic>
      <p:sp>
        <p:nvSpPr>
          <p:cNvPr id="6" name="TextBox 5"/>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Contd..p/3</a:t>
            </a:r>
          </a:p>
        </p:txBody>
      </p:sp>
    </p:spTree>
  </p:cSld>
  <p:clrMapOvr>
    <a:masterClrMapping/>
  </p:clrMapOvr>
  <p:transition spd="slow" advTm="5000">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 y="0"/>
            <a:ext cx="10058398" cy="6858000"/>
          </a:xfrm>
          <a:prstGeom prst="rect">
            <a:avLst/>
          </a:prstGeom>
          <a:noFill/>
          <a:ln w="9525">
            <a:noFill/>
            <a:miter lim="800000"/>
            <a:headEnd/>
            <a:tailEnd/>
          </a:ln>
          <a:effectLst/>
        </p:spPr>
      </p:pic>
      <p:sp>
        <p:nvSpPr>
          <p:cNvPr id="4" name="TextBox 3"/>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Contd..p/4</a:t>
            </a:r>
          </a:p>
        </p:txBody>
      </p:sp>
    </p:spTree>
  </p:cSld>
  <p:clrMapOvr>
    <a:masterClrMapping/>
  </p:clrMapOvr>
  <p:transition spd="slow" advTm="6000">
    <p:wedg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0"/>
            <a:ext cx="10058400" cy="6858000"/>
          </a:xfrm>
          <a:prstGeom prst="rect">
            <a:avLst/>
          </a:prstGeom>
          <a:noFill/>
          <a:ln w="9525">
            <a:noFill/>
            <a:miter lim="800000"/>
            <a:headEnd/>
            <a:tailEnd/>
          </a:ln>
          <a:effectLst/>
        </p:spPr>
      </p:pic>
      <p:sp>
        <p:nvSpPr>
          <p:cNvPr id="4" name="TextBox 3"/>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Contd..p/5</a:t>
            </a:r>
          </a:p>
        </p:txBody>
      </p:sp>
    </p:spTree>
  </p:cSld>
  <p:clrMapOvr>
    <a:masterClrMapping/>
  </p:clrMapOvr>
  <p:transition spd="slow" advTm="6000">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0" y="0"/>
            <a:ext cx="10058400" cy="6858000"/>
          </a:xfrm>
          <a:prstGeom prst="rect">
            <a:avLst/>
          </a:prstGeom>
          <a:noFill/>
          <a:ln w="9525">
            <a:noFill/>
            <a:miter lim="800000"/>
            <a:headEnd/>
            <a:tailEnd/>
          </a:ln>
          <a:effectLst/>
        </p:spPr>
      </p:pic>
      <p:sp>
        <p:nvSpPr>
          <p:cNvPr id="4" name="TextBox 3"/>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Contd..p/6</a:t>
            </a:r>
          </a:p>
        </p:txBody>
      </p:sp>
    </p:spTree>
  </p:cSld>
  <p:clrMapOvr>
    <a:masterClrMapping/>
  </p:clrMapOvr>
  <p:transition spd="slow" advTm="600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6" name="Rectangle 5"/>
          <p:cNvSpPr/>
          <p:nvPr/>
        </p:nvSpPr>
        <p:spPr>
          <a:xfrm>
            <a:off x="762000" y="3733800"/>
            <a:ext cx="8762999" cy="1615799"/>
          </a:xfrm>
          <a:prstGeom prst="rect">
            <a:avLst/>
          </a:prstGeom>
        </p:spPr>
        <p:txBody>
          <a:bodyPr wrap="square" lIns="91414" tIns="45706" rIns="91414" bIns="45706">
            <a:spAutoFit/>
          </a:bodyPr>
          <a:lstStyle/>
          <a:p>
            <a:r>
              <a:rPr lang="en-US" b="1" dirty="0">
                <a:latin typeface="Times New Roman" pitchFamily="18" charset="0"/>
                <a:cs typeface="Times New Roman" pitchFamily="18" charset="0"/>
              </a:rPr>
              <a:t>PENALTY</a:t>
            </a:r>
          </a:p>
          <a:p>
            <a:endParaRPr lang="en-US" sz="900" dirty="0">
              <a:latin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v"/>
              <a:tabLst>
                <a:tab pos="742734" algn="l"/>
                <a:tab pos="799867" algn="l"/>
              </a:tabLst>
            </a:pPr>
            <a:r>
              <a:rPr lang="en-US" dirty="0">
                <a:latin typeface="Times New Roman" pitchFamily="18" charset="0"/>
                <a:ea typeface="Times New Roman" pitchFamily="18" charset="0"/>
                <a:cs typeface="Times New Roman" pitchFamily="18" charset="0"/>
              </a:rPr>
              <a:t> Imprisonment- 6 months upto 10 years;</a:t>
            </a:r>
          </a:p>
          <a:p>
            <a:pPr algn="just" eaLnBrk="0" fontAlgn="base" hangingPunct="0">
              <a:spcBef>
                <a:spcPct val="0"/>
              </a:spcBef>
              <a:spcAft>
                <a:spcPct val="0"/>
              </a:spcAft>
              <a:tabLst>
                <a:tab pos="742734" algn="l"/>
                <a:tab pos="799867" algn="l"/>
              </a:tabLst>
            </a:pPr>
            <a:endParaRPr lang="en-US" sz="900"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v"/>
              <a:tabLst>
                <a:tab pos="742734" algn="l"/>
                <a:tab pos="799867" algn="l"/>
              </a:tabLst>
            </a:pPr>
            <a:r>
              <a:rPr lang="en-US" dirty="0">
                <a:latin typeface="Times New Roman" pitchFamily="18" charset="0"/>
                <a:ea typeface="Times New Roman" pitchFamily="18" charset="0"/>
                <a:cs typeface="Times New Roman" pitchFamily="18" charset="0"/>
              </a:rPr>
              <a:t> Fine equal to quantum of fraud or 3 times of amount involved in fraud;</a:t>
            </a:r>
          </a:p>
          <a:p>
            <a:pPr algn="just" eaLnBrk="0" fontAlgn="base" hangingPunct="0">
              <a:spcBef>
                <a:spcPct val="0"/>
              </a:spcBef>
              <a:spcAft>
                <a:spcPct val="0"/>
              </a:spcAft>
              <a:tabLst>
                <a:tab pos="742734" algn="l"/>
                <a:tab pos="799867" algn="l"/>
              </a:tabLst>
            </a:pPr>
            <a:endParaRPr lang="en-US" sz="900"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v"/>
              <a:tabLst>
                <a:tab pos="742734" algn="l"/>
                <a:tab pos="799867" algn="l"/>
              </a:tabLst>
            </a:pPr>
            <a:r>
              <a:rPr lang="en-US" dirty="0">
                <a:latin typeface="Times New Roman" pitchFamily="18" charset="0"/>
                <a:ea typeface="Times New Roman" pitchFamily="18" charset="0"/>
                <a:cs typeface="Times New Roman" pitchFamily="18" charset="0"/>
              </a:rPr>
              <a:t> </a:t>
            </a:r>
            <a:r>
              <a:rPr lang="en-US" dirty="0">
                <a:latin typeface="Times New Roman" pitchFamily="18" charset="0"/>
                <a:cs typeface="Times New Roman" pitchFamily="18" charset="0"/>
              </a:rPr>
              <a:t>If fraud involves public interest- Imprisonment of minimum period of 3 years.</a:t>
            </a:r>
            <a:endParaRPr lang="en-US" dirty="0">
              <a:solidFill>
                <a:srgbClr val="FF0000"/>
              </a:solidFill>
              <a:latin typeface="Arial Black" pitchFamily="34" charset="0"/>
            </a:endParaRPr>
          </a:p>
        </p:txBody>
      </p:sp>
      <p:pic>
        <p:nvPicPr>
          <p:cNvPr id="7" name="Picture 2" descr="http://ts4.mm.bing.net/th?id=H.4538540451433335&amp;pid=15.1"/>
          <p:cNvPicPr>
            <a:picLocks noChangeAspect="1" noChangeArrowheads="1"/>
          </p:cNvPicPr>
          <p:nvPr/>
        </p:nvPicPr>
        <p:blipFill>
          <a:blip r:embed="rId3"/>
          <a:srcRect/>
          <a:stretch>
            <a:fillRect/>
          </a:stretch>
        </p:blipFill>
        <p:spPr bwMode="auto">
          <a:xfrm>
            <a:off x="3124201" y="304800"/>
            <a:ext cx="4267200" cy="3086100"/>
          </a:xfrm>
          <a:prstGeom prst="rect">
            <a:avLst/>
          </a:prstGeom>
          <a:noFill/>
        </p:spPr>
      </p:pic>
      <p:sp>
        <p:nvSpPr>
          <p:cNvPr id="8" name="TextBox 7"/>
          <p:cNvSpPr txBox="1"/>
          <p:nvPr/>
        </p:nvSpPr>
        <p:spPr>
          <a:xfrm>
            <a:off x="7772400" y="152400"/>
            <a:ext cx="1905000" cy="400110"/>
          </a:xfrm>
          <a:prstGeom prst="rect">
            <a:avLst/>
          </a:prstGeom>
          <a:noFill/>
        </p:spPr>
        <p:txBody>
          <a:bodyPr wrap="square" rtlCol="0">
            <a:spAutoFit/>
          </a:bodyPr>
          <a:lstStyle/>
          <a:p>
            <a:r>
              <a:rPr lang="en-US" sz="2000" b="1" i="1" dirty="0">
                <a:solidFill>
                  <a:srgbClr val="003300"/>
                </a:solidFill>
                <a:latin typeface="Times New Roman" pitchFamily="18" charset="0"/>
                <a:cs typeface="Times New Roman" pitchFamily="18" charset="0"/>
              </a:rPr>
              <a:t>Contd..p/6</a:t>
            </a:r>
          </a:p>
        </p:txBody>
      </p:sp>
      <p:sp>
        <p:nvSpPr>
          <p:cNvPr id="9" name="TextBox 8"/>
          <p:cNvSpPr txBox="1"/>
          <p:nvPr/>
        </p:nvSpPr>
        <p:spPr>
          <a:xfrm>
            <a:off x="8763000" y="6457890"/>
            <a:ext cx="1143000" cy="338554"/>
          </a:xfrm>
          <a:prstGeom prst="rect">
            <a:avLst/>
          </a:prstGeom>
          <a:noFill/>
        </p:spPr>
        <p:txBody>
          <a:bodyPr wrap="square" rtlCol="0">
            <a:spAutoFit/>
          </a:bodyPr>
          <a:lstStyle/>
          <a:p>
            <a:pPr algn="r"/>
            <a:r>
              <a:rPr lang="en-US" sz="1600" b="1" i="1" dirty="0">
                <a:latin typeface="Times New Roman" pitchFamily="18" charset="0"/>
                <a:cs typeface="Times New Roman" pitchFamily="18" charset="0"/>
              </a:rPr>
              <a:t>Contd..p/7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TextBox 4"/>
          <p:cNvSpPr txBox="1"/>
          <p:nvPr/>
        </p:nvSpPr>
        <p:spPr>
          <a:xfrm>
            <a:off x="990600" y="2133600"/>
            <a:ext cx="8153400" cy="3577903"/>
          </a:xfrm>
          <a:prstGeom prst="rect">
            <a:avLst/>
          </a:prstGeom>
          <a:solidFill>
            <a:schemeClr val="accent1">
              <a:lumMod val="50000"/>
            </a:schemeClr>
          </a:solidFill>
          <a:ln w="76200">
            <a:solidFill>
              <a:srgbClr val="FF0000"/>
            </a:solidFill>
            <a:prstDash val="sysDot"/>
          </a:ln>
        </p:spPr>
        <p:txBody>
          <a:bodyPr wrap="square" rtlCol="0">
            <a:spAutoFit/>
          </a:bodyPr>
          <a:lstStyle/>
          <a:p>
            <a:pPr algn="just">
              <a:lnSpc>
                <a:spcPct val="150000"/>
              </a:lnSpc>
            </a:pPr>
            <a:r>
              <a:rPr lang="en-US" sz="2800" b="1" i="1" dirty="0">
                <a:solidFill>
                  <a:schemeClr val="bg1"/>
                </a:solidFill>
                <a:latin typeface="Times New Roman" pitchFamily="18" charset="0"/>
                <a:cs typeface="Times New Roman" pitchFamily="18" charset="0"/>
              </a:rPr>
              <a:t>The new Act is a dynamic Act as 70 % of the Act is based on the rules which signifies that there is no need to go to the Parliament for changes in the Act as the Central Government may make/ amend rules through delegated legislation.</a:t>
            </a:r>
          </a:p>
          <a:p>
            <a:pPr algn="just">
              <a:lnSpc>
                <a:spcPct val="150000"/>
              </a:lnSpc>
            </a:pPr>
            <a:endParaRPr lang="en-US" sz="900" dirty="0">
              <a:latin typeface="Times New Roman" pitchFamily="18" charset="0"/>
              <a:cs typeface="Times New Roman" pitchFamily="18" charset="0"/>
            </a:endParaRPr>
          </a:p>
        </p:txBody>
      </p:sp>
      <p:pic>
        <p:nvPicPr>
          <p:cNvPr id="62466" name="Picture 2" descr="http://4.bp.blogspot.com/-3LXftYJetyc/UjUx2slmVtI/AAAAAAAADws/SkXU4_Z6vnU/s1600/Notified-Sections-of-Companies-Act-2013.png"/>
          <p:cNvPicPr>
            <a:picLocks noChangeAspect="1" noChangeArrowheads="1"/>
          </p:cNvPicPr>
          <p:nvPr/>
        </p:nvPicPr>
        <p:blipFill>
          <a:blip r:embed="rId3"/>
          <a:srcRect/>
          <a:stretch>
            <a:fillRect/>
          </a:stretch>
        </p:blipFill>
        <p:spPr bwMode="auto">
          <a:xfrm>
            <a:off x="3200400" y="0"/>
            <a:ext cx="4038600" cy="2057401"/>
          </a:xfrm>
          <a:prstGeom prst="rect">
            <a:avLst/>
          </a:prstGeom>
          <a:noFill/>
        </p:spPr>
      </p:pic>
    </p:spTree>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a:off x="457201" y="1676404"/>
            <a:ext cx="4034663" cy="626153"/>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799867">
              <a:lnSpc>
                <a:spcPct val="90000"/>
              </a:lnSpc>
              <a:spcBef>
                <a:spcPct val="0"/>
              </a:spcBef>
              <a:spcAft>
                <a:spcPct val="35000"/>
              </a:spcAft>
            </a:pPr>
            <a:endParaRPr lang="en-US" sz="2100" dirty="0">
              <a:solidFill>
                <a:schemeClr val="tx1"/>
              </a:solidFill>
              <a:latin typeface="Times New Roman" pitchFamily="18" charset="0"/>
              <a:cs typeface="Times New Roman" pitchFamily="18" charset="0"/>
            </a:endParaRPr>
          </a:p>
        </p:txBody>
      </p:sp>
      <p:sp>
        <p:nvSpPr>
          <p:cNvPr id="14" name="Diamond 13"/>
          <p:cNvSpPr/>
          <p:nvPr/>
        </p:nvSpPr>
        <p:spPr>
          <a:xfrm>
            <a:off x="3505200" y="0"/>
            <a:ext cx="3276600" cy="1981200"/>
          </a:xfrm>
          <a:prstGeom prst="diamond">
            <a:avLst/>
          </a:prstGeom>
          <a:solidFill>
            <a:schemeClr val="tx2"/>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000" b="1" dirty="0">
              <a:solidFill>
                <a:schemeClr val="tx1"/>
              </a:solidFill>
              <a:latin typeface="Times New Roman" pitchFamily="18" charset="0"/>
              <a:cs typeface="Times New Roman" pitchFamily="18" charset="0"/>
            </a:endParaRPr>
          </a:p>
          <a:p>
            <a:pPr lvl="0" algn="ctr"/>
            <a:r>
              <a:rPr lang="en-US" sz="2000" b="1" dirty="0">
                <a:solidFill>
                  <a:schemeClr val="bg1"/>
                </a:solidFill>
                <a:latin typeface="Times New Roman" pitchFamily="18" charset="0"/>
                <a:cs typeface="Times New Roman" pitchFamily="18" charset="0"/>
              </a:rPr>
              <a:t>Statutory Auditors and Audit Committee</a:t>
            </a:r>
          </a:p>
          <a:p>
            <a:pPr algn="ctr"/>
            <a:endParaRPr lang="en-US" dirty="0">
              <a:solidFill>
                <a:schemeClr val="bg1"/>
              </a:solidFill>
            </a:endParaRPr>
          </a:p>
        </p:txBody>
      </p:sp>
      <p:sp>
        <p:nvSpPr>
          <p:cNvPr id="15" name="Diamond 14"/>
          <p:cNvSpPr/>
          <p:nvPr/>
        </p:nvSpPr>
        <p:spPr>
          <a:xfrm>
            <a:off x="3657600" y="4648200"/>
            <a:ext cx="2895600" cy="1905000"/>
          </a:xfrm>
          <a:prstGeom prst="diamond">
            <a:avLst/>
          </a:prstGeom>
          <a:solidFill>
            <a:schemeClr val="bg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r>
              <a:rPr lang="en-US" sz="2000" b="1" dirty="0">
                <a:solidFill>
                  <a:schemeClr val="tx1"/>
                </a:solidFill>
                <a:latin typeface="Times New Roman" pitchFamily="18" charset="0"/>
                <a:ea typeface="Times New Roman" pitchFamily="18" charset="0"/>
                <a:cs typeface="Times New Roman" pitchFamily="18" charset="0"/>
              </a:rPr>
              <a:t>Secretarial Standards</a:t>
            </a:r>
            <a:endParaRPr lang="en-US" sz="2000" dirty="0">
              <a:solidFill>
                <a:schemeClr val="tx1"/>
              </a:solidFill>
            </a:endParaRPr>
          </a:p>
        </p:txBody>
      </p:sp>
      <p:sp>
        <p:nvSpPr>
          <p:cNvPr id="16" name="Diamond 15"/>
          <p:cNvSpPr/>
          <p:nvPr/>
        </p:nvSpPr>
        <p:spPr>
          <a:xfrm>
            <a:off x="6781800" y="1066800"/>
            <a:ext cx="3276600" cy="2057400"/>
          </a:xfrm>
          <a:prstGeom prst="diamond">
            <a:avLst/>
          </a:prstGeom>
          <a:solidFill>
            <a:schemeClr val="accent4">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sz="2000" b="1" dirty="0">
              <a:solidFill>
                <a:schemeClr val="tx1"/>
              </a:solidFill>
              <a:latin typeface="Times New Roman" pitchFamily="18" charset="0"/>
              <a:cs typeface="Times New Roman" pitchFamily="18" charset="0"/>
            </a:endParaRPr>
          </a:p>
          <a:p>
            <a:pPr lvl="0" algn="ctr"/>
            <a:r>
              <a:rPr lang="en-US" sz="2000" b="1" dirty="0">
                <a:solidFill>
                  <a:schemeClr val="bg1"/>
                </a:solidFill>
                <a:latin typeface="Times New Roman" pitchFamily="18" charset="0"/>
                <a:cs typeface="Times New Roman" pitchFamily="18" charset="0"/>
              </a:rPr>
              <a:t>Secretarial Audit </a:t>
            </a:r>
          </a:p>
          <a:p>
            <a:pPr algn="ctr"/>
            <a:endParaRPr lang="en-US" dirty="0">
              <a:solidFill>
                <a:schemeClr val="bg1"/>
              </a:solidFill>
            </a:endParaRPr>
          </a:p>
        </p:txBody>
      </p:sp>
      <p:sp>
        <p:nvSpPr>
          <p:cNvPr id="8" name="Diamond 7"/>
          <p:cNvSpPr/>
          <p:nvPr/>
        </p:nvSpPr>
        <p:spPr>
          <a:xfrm>
            <a:off x="6400800" y="3581400"/>
            <a:ext cx="2895600" cy="1905000"/>
          </a:xfrm>
          <a:prstGeom prst="diamond">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r>
              <a:rPr lang="en-US" sz="2000" b="1" dirty="0">
                <a:solidFill>
                  <a:schemeClr val="tx1"/>
                </a:solidFill>
                <a:latin typeface="Times New Roman" pitchFamily="18" charset="0"/>
                <a:ea typeface="Times New Roman" pitchFamily="18" charset="0"/>
                <a:cs typeface="Times New Roman" pitchFamily="18" charset="0"/>
              </a:rPr>
              <a:t>Registered Valuer</a:t>
            </a:r>
            <a:endParaRPr lang="en-US" sz="2000" dirty="0">
              <a:solidFill>
                <a:schemeClr val="tx1"/>
              </a:solidFill>
            </a:endParaRPr>
          </a:p>
        </p:txBody>
      </p:sp>
      <p:pic>
        <p:nvPicPr>
          <p:cNvPr id="24578" name="Picture 2" descr="http://ts4.mm.bing.net/th?id=H.4994176297208111&amp;pid=15.1"/>
          <p:cNvPicPr>
            <a:picLocks noChangeAspect="1" noChangeArrowheads="1"/>
          </p:cNvPicPr>
          <p:nvPr/>
        </p:nvPicPr>
        <p:blipFill>
          <a:blip r:embed="rId2"/>
          <a:srcRect/>
          <a:stretch>
            <a:fillRect/>
          </a:stretch>
        </p:blipFill>
        <p:spPr bwMode="auto">
          <a:xfrm>
            <a:off x="5715000" y="2590800"/>
            <a:ext cx="1651450" cy="1244092"/>
          </a:xfrm>
          <a:prstGeom prst="rect">
            <a:avLst/>
          </a:prstGeom>
          <a:noFill/>
        </p:spPr>
      </p:pic>
      <p:pic>
        <p:nvPicPr>
          <p:cNvPr id="10" name="Picture 6"/>
          <p:cNvPicPr>
            <a:picLocks noChangeAspect="1" noChangeArrowheads="1"/>
          </p:cNvPicPr>
          <p:nvPr/>
        </p:nvPicPr>
        <p:blipFill>
          <a:blip r:embed="rId3"/>
          <a:srcRect/>
          <a:stretch>
            <a:fillRect/>
          </a:stretch>
        </p:blipFill>
        <p:spPr bwMode="auto">
          <a:xfrm>
            <a:off x="2514600" y="1981200"/>
            <a:ext cx="838200" cy="17168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2514600" y="4343400"/>
            <a:ext cx="838201" cy="771525"/>
          </a:xfrm>
          <a:prstGeom prst="rect">
            <a:avLst/>
          </a:prstGeom>
          <a:noFill/>
          <a:ln w="9525">
            <a:noFill/>
            <a:miter lim="800000"/>
            <a:headEnd/>
            <a:tailEnd/>
          </a:ln>
          <a:effectLst/>
        </p:spPr>
      </p:pic>
      <p:pic>
        <p:nvPicPr>
          <p:cNvPr id="31746" name="Picture 2"/>
          <p:cNvPicPr>
            <a:picLocks noChangeAspect="1" noChangeArrowheads="1"/>
          </p:cNvPicPr>
          <p:nvPr/>
        </p:nvPicPr>
        <p:blipFill>
          <a:blip r:embed="rId5"/>
          <a:srcRect/>
          <a:stretch>
            <a:fillRect/>
          </a:stretch>
        </p:blipFill>
        <p:spPr bwMode="auto">
          <a:xfrm>
            <a:off x="152400" y="2133600"/>
            <a:ext cx="5429250" cy="2247900"/>
          </a:xfrm>
          <a:prstGeom prst="rect">
            <a:avLst/>
          </a:prstGeom>
          <a:noFill/>
          <a:ln w="9525">
            <a:noFill/>
            <a:miter lim="800000"/>
            <a:headEnd/>
            <a:tailEnd/>
          </a:ln>
          <a:effectLst/>
        </p:spPr>
      </p:pic>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TextBox 2"/>
          <p:cNvSpPr txBox="1"/>
          <p:nvPr/>
        </p:nvSpPr>
        <p:spPr>
          <a:xfrm>
            <a:off x="685800" y="533400"/>
            <a:ext cx="5029200" cy="5401450"/>
          </a:xfrm>
          <a:prstGeom prst="rect">
            <a:avLst/>
          </a:prstGeom>
          <a:noFill/>
        </p:spPr>
        <p:txBody>
          <a:bodyPr wrap="square" lIns="91414" tIns="45706" rIns="91414" bIns="45706" rtlCol="0">
            <a:spAutoFit/>
          </a:bodyPr>
          <a:lstStyle/>
          <a:p>
            <a:pPr>
              <a:lnSpc>
                <a:spcPct val="150000"/>
              </a:lnSpc>
              <a:buFont typeface="Symbol" pitchFamily="18" charset="2"/>
              <a:buChar char=""/>
            </a:pPr>
            <a:endParaRPr lang="en-US" dirty="0">
              <a:latin typeface="Times New Roman" pitchFamily="18" charset="0"/>
              <a:cs typeface="Times New Roman" pitchFamily="18" charset="0"/>
            </a:endParaRPr>
          </a:p>
          <a:p>
            <a:pPr>
              <a:lnSpc>
                <a:spcPct val="150000"/>
              </a:lnSpc>
              <a:buFont typeface="Symbol" pitchFamily="18" charset="2"/>
              <a:buChar char=""/>
            </a:pPr>
            <a:endParaRPr lang="en-US" dirty="0">
              <a:latin typeface="Times New Roman" pitchFamily="18" charset="0"/>
              <a:cs typeface="Times New Roman" pitchFamily="18" charset="0"/>
            </a:endParaRPr>
          </a:p>
          <a:p>
            <a:pPr>
              <a:lnSpc>
                <a:spcPct val="150000"/>
              </a:lnSpc>
              <a:buFont typeface="Symbol" pitchFamily="18" charset="2"/>
              <a:buChar char=""/>
            </a:pPr>
            <a:endParaRPr lang="en-US" dirty="0">
              <a:latin typeface="Times New Roman" pitchFamily="18" charset="0"/>
              <a:cs typeface="Times New Roman" pitchFamily="18" charset="0"/>
            </a:endParaRPr>
          </a:p>
          <a:p>
            <a:pPr>
              <a:lnSpc>
                <a:spcPct val="150000"/>
              </a:lnSpc>
              <a:buFont typeface="Symbol" pitchFamily="18" charset="2"/>
              <a:buChar char=""/>
            </a:pPr>
            <a:r>
              <a:rPr lang="en-US" dirty="0">
                <a:latin typeface="Times New Roman" pitchFamily="18" charset="0"/>
                <a:cs typeface="Times New Roman" pitchFamily="18" charset="0"/>
              </a:rPr>
              <a:t>To hold KMP Position</a:t>
            </a:r>
          </a:p>
          <a:p>
            <a:pPr>
              <a:lnSpc>
                <a:spcPct val="150000"/>
              </a:lnSpc>
              <a:buFont typeface="Symbol" pitchFamily="18" charset="2"/>
              <a:buChar char=""/>
            </a:pPr>
            <a:r>
              <a:rPr lang="en-US" dirty="0">
                <a:latin typeface="Times New Roman" pitchFamily="18" charset="0"/>
                <a:cs typeface="Times New Roman" pitchFamily="18" charset="0"/>
              </a:rPr>
              <a:t> To act as Company Liquidator</a:t>
            </a:r>
          </a:p>
          <a:p>
            <a:pPr>
              <a:lnSpc>
                <a:spcPct val="150000"/>
              </a:lnSpc>
              <a:buFont typeface="Symbol" pitchFamily="18" charset="2"/>
              <a:buChar char=""/>
            </a:pPr>
            <a:r>
              <a:rPr lang="en-US" dirty="0">
                <a:latin typeface="Times New Roman" pitchFamily="18" charset="0"/>
                <a:cs typeface="Times New Roman" pitchFamily="18" charset="0"/>
              </a:rPr>
              <a:t> To act as registered </a:t>
            </a:r>
            <a:r>
              <a:rPr lang="en-US" dirty="0" err="1">
                <a:latin typeface="Times New Roman" pitchFamily="18" charset="0"/>
                <a:cs typeface="Times New Roman" pitchFamily="18" charset="0"/>
              </a:rPr>
              <a:t>valuer</a:t>
            </a:r>
            <a:endParaRPr lang="en-US" dirty="0">
              <a:latin typeface="Times New Roman" pitchFamily="18" charset="0"/>
              <a:cs typeface="Times New Roman" pitchFamily="18" charset="0"/>
            </a:endParaRPr>
          </a:p>
          <a:p>
            <a:pPr>
              <a:lnSpc>
                <a:spcPct val="150000"/>
              </a:lnSpc>
              <a:buFont typeface="Symbol" pitchFamily="18" charset="2"/>
              <a:buChar char=""/>
            </a:pPr>
            <a:r>
              <a:rPr lang="en-US" dirty="0">
                <a:latin typeface="Times New Roman" pitchFamily="18" charset="0"/>
                <a:cs typeface="Times New Roman" pitchFamily="18" charset="0"/>
              </a:rPr>
              <a:t> To provide advisory services</a:t>
            </a:r>
          </a:p>
          <a:p>
            <a:pPr>
              <a:lnSpc>
                <a:spcPct val="150000"/>
              </a:lnSpc>
              <a:buFont typeface="Symbol" pitchFamily="18" charset="2"/>
              <a:buChar char=""/>
            </a:pPr>
            <a:r>
              <a:rPr lang="en-US" dirty="0">
                <a:latin typeface="Times New Roman" pitchFamily="18" charset="0"/>
                <a:cs typeface="Times New Roman" pitchFamily="18" charset="0"/>
              </a:rPr>
              <a:t> Appointment as Independent Director</a:t>
            </a:r>
          </a:p>
          <a:p>
            <a:pPr>
              <a:lnSpc>
                <a:spcPct val="150000"/>
              </a:lnSpc>
              <a:buFont typeface="Symbol" pitchFamily="18" charset="2"/>
              <a:buChar char=""/>
            </a:pPr>
            <a:r>
              <a:rPr lang="en-US" dirty="0">
                <a:latin typeface="Times New Roman" pitchFamily="18" charset="0"/>
                <a:cs typeface="Times New Roman" pitchFamily="18" charset="0"/>
              </a:rPr>
              <a:t> Consultancy in Class Action Suits</a:t>
            </a:r>
          </a:p>
          <a:p>
            <a:pPr>
              <a:lnSpc>
                <a:spcPct val="150000"/>
              </a:lnSpc>
              <a:buFont typeface="Symbol" pitchFamily="18" charset="2"/>
              <a:buChar char=""/>
            </a:pPr>
            <a:r>
              <a:rPr lang="en-US" dirty="0">
                <a:latin typeface="Times New Roman" pitchFamily="18" charset="0"/>
                <a:cs typeface="Times New Roman" pitchFamily="18" charset="0"/>
              </a:rPr>
              <a:t> Secretarial Audit</a:t>
            </a:r>
          </a:p>
          <a:p>
            <a:pPr>
              <a:lnSpc>
                <a:spcPct val="150000"/>
              </a:lnSpc>
              <a:buFont typeface="Symbol" pitchFamily="18" charset="2"/>
              <a:buChar char=""/>
            </a:pPr>
            <a:r>
              <a:rPr lang="en-US" dirty="0">
                <a:latin typeface="Times New Roman" pitchFamily="18" charset="0"/>
                <a:cs typeface="Times New Roman" pitchFamily="18" charset="0"/>
              </a:rPr>
              <a:t> Cost Audit Report</a:t>
            </a:r>
          </a:p>
          <a:p>
            <a:pPr>
              <a:lnSpc>
                <a:spcPct val="150000"/>
              </a:lnSpc>
              <a:buFont typeface="Symbol" pitchFamily="18" charset="2"/>
              <a:buChar char=""/>
            </a:pPr>
            <a:r>
              <a:rPr lang="en-US" dirty="0">
                <a:latin typeface="Times New Roman" pitchFamily="18" charset="0"/>
                <a:cs typeface="Times New Roman" pitchFamily="18" charset="0"/>
              </a:rPr>
              <a:t> Stringent Penalties leads to Professional expertise</a:t>
            </a:r>
          </a:p>
          <a:p>
            <a:endParaRPr lang="en-US" sz="2100" dirty="0">
              <a:latin typeface="Times New Roman" pitchFamily="18" charset="0"/>
              <a:cs typeface="Times New Roman" pitchFamily="18" charset="0"/>
            </a:endParaRPr>
          </a:p>
        </p:txBody>
      </p:sp>
      <p:pic>
        <p:nvPicPr>
          <p:cNvPr id="4" name="Picture 3" descr="http://blog.careerfutura.com/wp-content/uploads/2013/11/professionals.jpg"/>
          <p:cNvPicPr>
            <a:picLocks noChangeAspect="1" noChangeArrowheads="1"/>
          </p:cNvPicPr>
          <p:nvPr/>
        </p:nvPicPr>
        <p:blipFill>
          <a:blip r:embed="rId3" cstate="print"/>
          <a:srcRect/>
          <a:stretch>
            <a:fillRect/>
          </a:stretch>
        </p:blipFill>
        <p:spPr bwMode="auto">
          <a:xfrm>
            <a:off x="6553200" y="0"/>
            <a:ext cx="3505202" cy="7010400"/>
          </a:xfrm>
          <a:prstGeom prst="rect">
            <a:avLst/>
          </a:prstGeom>
          <a:noFill/>
        </p:spPr>
      </p:pic>
      <p:pic>
        <p:nvPicPr>
          <p:cNvPr id="5" name="Picture 2" descr="https://encrypted-tbn2.gstatic.com/images?q=tbn:ANd9GcREkw2ZGeH3Rlh_w7SyHNGhS3XztmheQDnFo22NALDCqq0byKT0"/>
          <p:cNvPicPr>
            <a:picLocks noChangeAspect="1" noChangeArrowheads="1"/>
          </p:cNvPicPr>
          <p:nvPr/>
        </p:nvPicPr>
        <p:blipFill>
          <a:blip r:embed="rId4"/>
          <a:srcRect/>
          <a:stretch>
            <a:fillRect/>
          </a:stretch>
        </p:blipFill>
        <p:spPr bwMode="auto">
          <a:xfrm>
            <a:off x="762000" y="228600"/>
            <a:ext cx="3209925" cy="1419226"/>
          </a:xfrm>
          <a:prstGeom prst="rect">
            <a:avLst/>
          </a:prstGeom>
          <a:noFill/>
        </p:spPr>
      </p:pic>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15000"/>
          </a:xfrm>
          <a:prstGeom prst="rect">
            <a:avLst/>
          </a:prstGeom>
          <a:noFill/>
        </p:spPr>
      </p:pic>
      <p:sp>
        <p:nvSpPr>
          <p:cNvPr id="3" name="Rectangle 1"/>
          <p:cNvSpPr>
            <a:spLocks noChangeArrowheads="1"/>
          </p:cNvSpPr>
          <p:nvPr/>
        </p:nvSpPr>
        <p:spPr bwMode="auto">
          <a:xfrm>
            <a:off x="838200" y="1752600"/>
            <a:ext cx="8549640" cy="3416292"/>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fontAlgn="base">
              <a:spcBef>
                <a:spcPct val="0"/>
              </a:spcBef>
              <a:spcAft>
                <a:spcPct val="0"/>
              </a:spcAft>
              <a:tabLst>
                <a:tab pos="720514" algn="l"/>
                <a:tab pos="2026649" algn="l"/>
              </a:tabLst>
            </a:pPr>
            <a:r>
              <a:rPr lang="en-US" b="1" u="sng" dirty="0">
                <a:solidFill>
                  <a:schemeClr val="accent1">
                    <a:lumMod val="75000"/>
                  </a:schemeClr>
                </a:solidFill>
                <a:latin typeface="Times New Roman" pitchFamily="18" charset="0"/>
                <a:cs typeface="Times New Roman" pitchFamily="18" charset="0"/>
              </a:rPr>
              <a:t>PROVISIONS</a:t>
            </a:r>
            <a:endParaRPr lang="en-US" dirty="0">
              <a:solidFill>
                <a:schemeClr val="accent1">
                  <a:lumMod val="75000"/>
                </a:schemeClr>
              </a:solidFill>
              <a:latin typeface="Times New Roman" pitchFamily="18" charset="0"/>
              <a:cs typeface="Times New Roman" pitchFamily="18" charset="0"/>
            </a:endParaRPr>
          </a:p>
          <a:p>
            <a:pPr algn="just" fontAlgn="base">
              <a:spcBef>
                <a:spcPct val="0"/>
              </a:spcBef>
              <a:spcAft>
                <a:spcPct val="0"/>
              </a:spcAft>
              <a:tabLst>
                <a:tab pos="720514" algn="l"/>
                <a:tab pos="2026649" algn="l"/>
              </a:tabLst>
            </a:pPr>
            <a:endParaRPr lang="en-US" sz="900" dirty="0">
              <a:latin typeface="Times New Roman" pitchFamily="18" charset="0"/>
              <a:ea typeface="Times New Roman" pitchFamily="18" charset="0"/>
              <a:cs typeface="Times New Roman" pitchFamily="18" charset="0"/>
            </a:endParaRPr>
          </a:p>
          <a:p>
            <a:pPr algn="just" fontAlgn="base">
              <a:spcBef>
                <a:spcPct val="0"/>
              </a:spcBef>
              <a:spcAft>
                <a:spcPct val="0"/>
              </a:spcAft>
              <a:buBlip>
                <a:blip r:embed="rId3"/>
              </a:buBlip>
              <a:tabLst>
                <a:tab pos="720514" algn="l"/>
                <a:tab pos="2026649" algn="l"/>
              </a:tabLst>
            </a:pPr>
            <a:r>
              <a:rPr kumimoji="0" lang="en-US"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Appointment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a:t>
            </a:r>
          </a:p>
          <a:p>
            <a:pPr algn="just" fontAlgn="base">
              <a:spcBef>
                <a:spcPct val="0"/>
              </a:spcBef>
              <a:spcAft>
                <a:spcPct val="0"/>
              </a:spcAft>
              <a:tabLst>
                <a:tab pos="720514" algn="l"/>
                <a:tab pos="2026649" algn="l"/>
              </a:tabLst>
            </a:pPr>
            <a:endParaRPr kumimoji="0" lang="en-US" sz="9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lvl="1" algn="just" fontAlgn="base">
              <a:spcBef>
                <a:spcPct val="0"/>
              </a:spcBef>
              <a:spcAft>
                <a:spcPct val="0"/>
              </a:spcAft>
              <a:buBlip>
                <a:blip r:embed="rId4"/>
              </a:buBlip>
              <a:tabLst>
                <a:tab pos="720514" algn="l"/>
                <a:tab pos="2026649"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Individual Auditor- 5 years</a:t>
            </a:r>
          </a:p>
          <a:p>
            <a:pPr lvl="1" algn="just" fontAlgn="base">
              <a:spcBef>
                <a:spcPct val="0"/>
              </a:spcBef>
              <a:spcAft>
                <a:spcPct val="0"/>
              </a:spcAft>
              <a:buBlip>
                <a:blip r:embed="rId4"/>
              </a:buBlip>
              <a:tabLst>
                <a:tab pos="720514" algn="l"/>
                <a:tab pos="2026649" algn="l"/>
              </a:tabLst>
            </a:pPr>
            <a:r>
              <a:rPr lang="en-US" dirty="0">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Audit firm             - 10 years</a:t>
            </a:r>
          </a:p>
          <a:p>
            <a:pPr lvl="1" algn="just" fontAlgn="base">
              <a:spcBef>
                <a:spcPct val="0"/>
              </a:spcBef>
              <a:spcAft>
                <a:spcPct val="0"/>
              </a:spcAft>
              <a:tabLst>
                <a:tab pos="720514" algn="l"/>
                <a:tab pos="2026649" algn="l"/>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720514" algn="l"/>
                <a:tab pos="2026649"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LLP firm may be appointed as an auditor.</a:t>
            </a:r>
          </a:p>
          <a:p>
            <a:pPr algn="just" eaLnBrk="0" fontAlgn="base" hangingPunct="0">
              <a:spcBef>
                <a:spcPct val="0"/>
              </a:spcBef>
              <a:spcAft>
                <a:spcPct val="0"/>
              </a:spcAft>
              <a:tabLst>
                <a:tab pos="720514" algn="l"/>
                <a:tab pos="2026649" algn="l"/>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720514" algn="l"/>
                <a:tab pos="2026649"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Appointment as an auditor- Max 20 companies.</a:t>
            </a:r>
          </a:p>
          <a:p>
            <a:pPr algn="just" eaLnBrk="0" fontAlgn="base" hangingPunct="0">
              <a:spcBef>
                <a:spcPct val="0"/>
              </a:spcBef>
              <a:spcAft>
                <a:spcPct val="0"/>
              </a:spcAft>
              <a:tabLst>
                <a:tab pos="720514" algn="l"/>
                <a:tab pos="2026649" algn="l"/>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720514" algn="l"/>
                <a:tab pos="2026649"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Cannot provide book keeping services</a:t>
            </a:r>
            <a:r>
              <a:rPr kumimoji="0" lang="en-US"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and other specified services.</a:t>
            </a:r>
          </a:p>
          <a:p>
            <a:pPr algn="just" eaLnBrk="0" fontAlgn="base" hangingPunct="0">
              <a:spcBef>
                <a:spcPct val="0"/>
              </a:spcBef>
              <a:spcAft>
                <a:spcPct val="0"/>
              </a:spcAft>
              <a:tabLst>
                <a:tab pos="720514" algn="l"/>
                <a:tab pos="2026649" algn="l"/>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720514" algn="l"/>
                <a:tab pos="2026649"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Shall report fraud to the CG.</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tabLst>
                <a:tab pos="720514" algn="l"/>
                <a:tab pos="2026649" algn="l"/>
              </a:tabLst>
            </a:pPr>
            <a:endParaRPr kumimoji="0" lang="en-US" b="0" i="0" u="none" strike="noStrike" cap="none" normalizeH="0" baseline="0" dirty="0">
              <a:ln>
                <a:noFill/>
              </a:ln>
              <a:solidFill>
                <a:schemeClr val="tx1"/>
              </a:solidFill>
              <a:effectLst/>
              <a:latin typeface="Arial" pitchFamily="34" charset="0"/>
            </a:endParaRPr>
          </a:p>
        </p:txBody>
      </p:sp>
      <p:pic>
        <p:nvPicPr>
          <p:cNvPr id="4" name="Picture 4" descr="http://f1.pepst.com/c/A937B7/213862/ssc3/home/013/wapdon/albums/ca_logo_icai.jpg_480_480_0_64000_0_1_0.jpg"/>
          <p:cNvPicPr>
            <a:picLocks noChangeAspect="1" noChangeArrowheads="1"/>
          </p:cNvPicPr>
          <p:nvPr/>
        </p:nvPicPr>
        <p:blipFill>
          <a:blip r:embed="rId5"/>
          <a:srcRect/>
          <a:stretch>
            <a:fillRect/>
          </a:stretch>
        </p:blipFill>
        <p:spPr bwMode="auto">
          <a:xfrm>
            <a:off x="8153400" y="5410200"/>
            <a:ext cx="1905001" cy="1447800"/>
          </a:xfrm>
          <a:prstGeom prst="rect">
            <a:avLst/>
          </a:prstGeom>
          <a:noFill/>
        </p:spPr>
      </p:pic>
      <p:sp>
        <p:nvSpPr>
          <p:cNvPr id="5" name="Diamond 4"/>
          <p:cNvSpPr/>
          <p:nvPr/>
        </p:nvSpPr>
        <p:spPr>
          <a:xfrm>
            <a:off x="3048000" y="152400"/>
            <a:ext cx="4800600" cy="1295400"/>
          </a:xfrm>
          <a:prstGeom prst="diamon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b="1" dirty="0">
              <a:solidFill>
                <a:schemeClr val="tx1"/>
              </a:solidFill>
              <a:latin typeface="Times New Roman" pitchFamily="18" charset="0"/>
              <a:cs typeface="Times New Roman" pitchFamily="18" charset="0"/>
            </a:endParaRPr>
          </a:p>
          <a:p>
            <a:pPr lvl="0" algn="ctr"/>
            <a:r>
              <a:rPr lang="en-US" sz="2000" b="1" dirty="0">
                <a:solidFill>
                  <a:schemeClr val="bg1"/>
                </a:solidFill>
                <a:latin typeface="Times New Roman" pitchFamily="18" charset="0"/>
                <a:cs typeface="Times New Roman" pitchFamily="18" charset="0"/>
              </a:rPr>
              <a:t>Statutory Auditors and Audit Committee Sec. 177</a:t>
            </a:r>
          </a:p>
          <a:p>
            <a:pPr algn="ctr"/>
            <a:endParaRPr lang="en-US" dirty="0">
              <a:solidFill>
                <a:schemeClr val="bg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pic>
        <p:nvPicPr>
          <p:cNvPr id="3" name="Picture 2" descr="SScompedium.jpg"/>
          <p:cNvPicPr>
            <a:picLocks noChangeAspect="1"/>
          </p:cNvPicPr>
          <p:nvPr/>
        </p:nvPicPr>
        <p:blipFill>
          <a:blip r:embed="rId3" cstate="print"/>
          <a:stretch>
            <a:fillRect/>
          </a:stretch>
        </p:blipFill>
        <p:spPr>
          <a:xfrm>
            <a:off x="6927095" y="2983800"/>
            <a:ext cx="3131307" cy="3874200"/>
          </a:xfrm>
          <a:prstGeom prst="rect">
            <a:avLst/>
          </a:prstGeom>
          <a:ln>
            <a:solidFill>
              <a:schemeClr val="tx1"/>
            </a:solidFill>
          </a:ln>
        </p:spPr>
      </p:pic>
      <p:sp>
        <p:nvSpPr>
          <p:cNvPr id="4" name="TextBox 3"/>
          <p:cNvSpPr txBox="1"/>
          <p:nvPr/>
        </p:nvSpPr>
        <p:spPr>
          <a:xfrm>
            <a:off x="838200" y="2514604"/>
            <a:ext cx="4800599" cy="1754298"/>
          </a:xfrm>
          <a:prstGeom prst="rect">
            <a:avLst/>
          </a:prstGeom>
          <a:noFill/>
        </p:spPr>
        <p:txBody>
          <a:bodyPr wrap="square" lIns="91414" tIns="45706" rIns="91414" bIns="45706" rtlCol="0">
            <a:spAutoFit/>
          </a:bodyPr>
          <a:lstStyle/>
          <a:p>
            <a:r>
              <a:rPr lang="en-US" b="1" dirty="0">
                <a:latin typeface="Times New Roman" pitchFamily="18" charset="0"/>
                <a:cs typeface="Times New Roman" pitchFamily="18" charset="0"/>
              </a:rPr>
              <a:t>Secretarial Standards applicable in respect of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SS 1  Meetings of Board of Director.</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SS 2  General Meetings.</a:t>
            </a:r>
          </a:p>
          <a:p>
            <a:endParaRPr lang="en-US" dirty="0">
              <a:latin typeface="Arial Narrow" pitchFamily="34" charset="0"/>
            </a:endParaRPr>
          </a:p>
        </p:txBody>
      </p:sp>
      <p:sp>
        <p:nvSpPr>
          <p:cNvPr id="5" name="Diamond 4"/>
          <p:cNvSpPr/>
          <p:nvPr/>
        </p:nvSpPr>
        <p:spPr>
          <a:xfrm>
            <a:off x="2590800" y="304800"/>
            <a:ext cx="5181600" cy="1219200"/>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r>
              <a:rPr lang="en-US" sz="2000" b="1" dirty="0">
                <a:solidFill>
                  <a:schemeClr val="tx1"/>
                </a:solidFill>
                <a:latin typeface="Times New Roman" pitchFamily="18" charset="0"/>
                <a:ea typeface="Times New Roman" pitchFamily="18" charset="0"/>
                <a:cs typeface="Times New Roman" pitchFamily="18" charset="0"/>
              </a:rPr>
              <a:t>Secretarial Standards</a:t>
            </a:r>
          </a:p>
          <a:p>
            <a:pPr lvl="0" algn="ctr"/>
            <a:r>
              <a:rPr lang="en-US" sz="2000" b="1" dirty="0">
                <a:solidFill>
                  <a:schemeClr val="tx1"/>
                </a:solidFill>
                <a:latin typeface="Times New Roman" pitchFamily="18" charset="0"/>
                <a:cs typeface="Times New Roman" pitchFamily="18" charset="0"/>
              </a:rPr>
              <a:t>Sec. 118 (10)</a:t>
            </a:r>
            <a:endParaRPr lang="en-US" sz="2000" dirty="0">
              <a:solidFill>
                <a:schemeClr val="tx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Rectangle 4"/>
          <p:cNvSpPr>
            <a:spLocks noChangeArrowheads="1"/>
          </p:cNvSpPr>
          <p:nvPr/>
        </p:nvSpPr>
        <p:spPr bwMode="auto">
          <a:xfrm>
            <a:off x="533400" y="1752600"/>
            <a:ext cx="8717280" cy="3462458"/>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eaLnBrk="0" fontAlgn="base" hangingPunct="0">
              <a:spcBef>
                <a:spcPct val="0"/>
              </a:spcBef>
              <a:spcAft>
                <a:spcPct val="0"/>
              </a:spcAft>
              <a:tabLst>
                <a:tab pos="685600" algn="l"/>
              </a:tabLst>
            </a:pPr>
            <a:r>
              <a:rPr lang="en-US" b="1" u="sng" dirty="0">
                <a:solidFill>
                  <a:schemeClr val="accent4">
                    <a:lumMod val="50000"/>
                  </a:schemeClr>
                </a:solidFill>
                <a:latin typeface="Times New Roman" pitchFamily="18" charset="0"/>
                <a:cs typeface="Times New Roman" pitchFamily="18" charset="0"/>
              </a:rPr>
              <a:t>PROVISIONS</a:t>
            </a:r>
            <a:endParaRPr lang="en-US" dirty="0">
              <a:solidFill>
                <a:schemeClr val="accent4">
                  <a:lumMod val="50000"/>
                </a:schemeClr>
              </a:solidFill>
              <a:latin typeface="Times New Roman" pitchFamily="18" charset="0"/>
              <a:cs typeface="Times New Roman" pitchFamily="18" charset="0"/>
            </a:endParaRPr>
          </a:p>
          <a:p>
            <a:pPr algn="just" eaLnBrk="0" fontAlgn="base" hangingPunct="0">
              <a:spcBef>
                <a:spcPct val="0"/>
              </a:spcBef>
              <a:spcAft>
                <a:spcPct val="0"/>
              </a:spcAft>
              <a:tabLst>
                <a:tab pos="685600" algn="l"/>
              </a:tabLst>
            </a:pPr>
            <a:endParaRPr lang="en-US" sz="900" dirty="0">
              <a:latin typeface="Times New Roman" pitchFamily="18" charset="0"/>
              <a:ea typeface="Times New Roman" pitchFamily="18" charset="0"/>
              <a:cs typeface="Times New Roman" pitchFamily="18" charset="0"/>
            </a:endParaRPr>
          </a:p>
          <a:p>
            <a:pPr algn="just" eaLnBrk="0" fontAlgn="base" hangingPunct="0">
              <a:lnSpc>
                <a:spcPct val="150000"/>
              </a:lnSpc>
              <a:spcBef>
                <a:spcPct val="0"/>
              </a:spcBef>
              <a:spcAft>
                <a:spcPct val="0"/>
              </a:spcAft>
              <a:buBlip>
                <a:blip r:embed="rId3"/>
              </a:buBlip>
              <a:tabLst>
                <a:tab pos="685600" algn="l"/>
              </a:tabLst>
            </a:pPr>
            <a:r>
              <a:rPr lang="en-US" dirty="0">
                <a:latin typeface="Times New Roman" pitchFamily="18" charset="0"/>
                <a:ea typeface="Times New Roman" pitchFamily="18" charset="0"/>
                <a:cs typeface="Times New Roman" pitchFamily="18" charset="0"/>
              </a:rPr>
              <a:t> </a:t>
            </a:r>
            <a:r>
              <a:rPr lang="en-US" b="1" dirty="0">
                <a:latin typeface="Times New Roman" pitchFamily="18" charset="0"/>
                <a:ea typeface="Times New Roman" pitchFamily="18" charset="0"/>
                <a:cs typeface="Times New Roman" pitchFamily="18" charset="0"/>
              </a:rPr>
              <a:t>Secretarial Audit  by e</a:t>
            </a:r>
            <a:r>
              <a:rPr lang="en-US" b="1" dirty="0">
                <a:latin typeface="Times New Roman" pitchFamily="18" charset="0"/>
                <a:cs typeface="Times New Roman" pitchFamily="18" charset="0"/>
              </a:rPr>
              <a:t>very listed company and certain class of companies.</a:t>
            </a:r>
          </a:p>
          <a:p>
            <a:pPr algn="just" eaLnBrk="0" fontAlgn="base" hangingPunct="0">
              <a:lnSpc>
                <a:spcPct val="150000"/>
              </a:lnSpc>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lnSpc>
                <a:spcPct val="150000"/>
              </a:lnSpc>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Secretarial auditors will be a member of ICSI having certificate of practice.</a:t>
            </a:r>
          </a:p>
          <a:p>
            <a:pPr algn="just" eaLnBrk="0" fontAlgn="base" hangingPunct="0">
              <a:lnSpc>
                <a:spcPct val="150000"/>
              </a:lnSpc>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lnSpc>
                <a:spcPct val="150000"/>
              </a:lnSpc>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Secretarial audit report a part of  BOD Report.</a:t>
            </a:r>
          </a:p>
          <a:p>
            <a:pPr algn="just" eaLnBrk="0" fontAlgn="base" hangingPunct="0">
              <a:lnSpc>
                <a:spcPct val="150000"/>
              </a:lnSpc>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lnSpc>
                <a:spcPct val="150000"/>
              </a:lnSpc>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Board report shall explain in full any qualification or observation or other remark.</a:t>
            </a:r>
          </a:p>
          <a:p>
            <a:pPr algn="just" eaLnBrk="0" fontAlgn="base" hangingPunct="0">
              <a:lnSpc>
                <a:spcPct val="150000"/>
              </a:lnSpc>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lnSpc>
                <a:spcPct val="150000"/>
              </a:lnSpc>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Stringent penalty between Rs. 1 Lac to 5 Lac in case of default.</a:t>
            </a:r>
            <a:endParaRPr lang="en-US" b="1" dirty="0">
              <a:latin typeface="Times New Roman" pitchFamily="18" charset="0"/>
              <a:cs typeface="Times New Roman" pitchFamily="18" charset="0"/>
            </a:endParaRPr>
          </a:p>
        </p:txBody>
      </p:sp>
      <p:sp>
        <p:nvSpPr>
          <p:cNvPr id="4" name="Diamond 3"/>
          <p:cNvSpPr/>
          <p:nvPr/>
        </p:nvSpPr>
        <p:spPr>
          <a:xfrm>
            <a:off x="2971801" y="228600"/>
            <a:ext cx="4267199" cy="1295400"/>
          </a:xfrm>
          <a:prstGeom prst="diamon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endParaRPr lang="en-US" b="1" dirty="0">
              <a:solidFill>
                <a:schemeClr val="tx1"/>
              </a:solidFill>
              <a:latin typeface="Times New Roman" pitchFamily="18" charset="0"/>
              <a:cs typeface="Times New Roman" pitchFamily="18" charset="0"/>
            </a:endParaRPr>
          </a:p>
          <a:p>
            <a:pPr algn="ctr"/>
            <a:r>
              <a:rPr lang="en-US" sz="2000" b="1" dirty="0">
                <a:solidFill>
                  <a:schemeClr val="bg1"/>
                </a:solidFill>
                <a:latin typeface="Times New Roman" pitchFamily="18" charset="0"/>
                <a:cs typeface="Times New Roman" pitchFamily="18" charset="0"/>
              </a:rPr>
              <a:t>Secretarial Audit  </a:t>
            </a:r>
          </a:p>
          <a:p>
            <a:pPr algn="ctr"/>
            <a:r>
              <a:rPr lang="en-US" sz="2000" b="1" dirty="0">
                <a:solidFill>
                  <a:schemeClr val="bg1"/>
                </a:solidFill>
                <a:latin typeface="Times New Roman" pitchFamily="18" charset="0"/>
                <a:cs typeface="Times New Roman" pitchFamily="18" charset="0"/>
              </a:rPr>
              <a:t>Sec. 204</a:t>
            </a:r>
          </a:p>
          <a:p>
            <a:pPr algn="ctr"/>
            <a:endParaRPr lang="en-US" dirty="0">
              <a:solidFill>
                <a:schemeClr val="bg1"/>
              </a:solidFill>
            </a:endParaRPr>
          </a:p>
        </p:txBody>
      </p:sp>
      <p:pic>
        <p:nvPicPr>
          <p:cNvPr id="5" name="Picture 2" descr="http://3.bp.blogspot.com/_3DyuTnYJa2I/SViOQhwKQ4I/AAAAAAAAADo/68ixnbviDt8/s200/Untitled-TrueColor-06.jpg"/>
          <p:cNvPicPr>
            <a:picLocks noChangeAspect="1" noChangeArrowheads="1"/>
          </p:cNvPicPr>
          <p:nvPr/>
        </p:nvPicPr>
        <p:blipFill>
          <a:blip r:embed="rId4"/>
          <a:srcRect/>
          <a:stretch>
            <a:fillRect/>
          </a:stretch>
        </p:blipFill>
        <p:spPr bwMode="auto">
          <a:xfrm>
            <a:off x="8375488" y="5562600"/>
            <a:ext cx="1682912" cy="12954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 name="TextBox 2"/>
          <p:cNvSpPr txBox="1"/>
          <p:nvPr/>
        </p:nvSpPr>
        <p:spPr>
          <a:xfrm>
            <a:off x="304800" y="1524000"/>
            <a:ext cx="9448800" cy="3416292"/>
          </a:xfrm>
          <a:prstGeom prst="rect">
            <a:avLst/>
          </a:prstGeom>
          <a:noFill/>
        </p:spPr>
        <p:txBody>
          <a:bodyPr wrap="square" lIns="91414" tIns="45706" rIns="91414" bIns="45706" rtlCol="0">
            <a:spAutoFit/>
          </a:bodyPr>
          <a:lstStyle/>
          <a:p>
            <a:pPr algn="just"/>
            <a:r>
              <a:rPr lang="en-US" b="1" u="sng" dirty="0">
                <a:solidFill>
                  <a:schemeClr val="accent3">
                    <a:lumMod val="50000"/>
                  </a:schemeClr>
                </a:solidFill>
                <a:latin typeface="Times New Roman" pitchFamily="18" charset="0"/>
                <a:cs typeface="Times New Roman" pitchFamily="18" charset="0"/>
              </a:rPr>
              <a:t>PROVISIONS</a:t>
            </a:r>
          </a:p>
          <a:p>
            <a:pPr algn="just"/>
            <a:endParaRPr lang="en-US" dirty="0">
              <a:latin typeface="Times New Roman" pitchFamily="18" charset="0"/>
              <a:cs typeface="Times New Roman" pitchFamily="18" charset="0"/>
            </a:endParaRPr>
          </a:p>
          <a:p>
            <a:pPr algn="just">
              <a:buBlip>
                <a:blip r:embed="rId3"/>
              </a:buBlip>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Valuer, not having any direct/ indirect interest in the company, is appointed for valuation 	of property, stock, shares, debentures, securities or goodwill or any assets/liabilities or  	net worth of the company.</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Registered Valuer may be:</a:t>
            </a:r>
          </a:p>
          <a:p>
            <a:pPr algn="just"/>
            <a:endParaRPr lang="en-US" sz="900"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	* Financial Valuer  - values Stock, Shares, Debentures, Securities &amp;Goodwill.</a:t>
            </a:r>
          </a:p>
          <a:p>
            <a:pPr algn="just"/>
            <a:r>
              <a:rPr lang="en-US" b="1" dirty="0">
                <a:latin typeface="Times New Roman" pitchFamily="18" charset="0"/>
                <a:cs typeface="Times New Roman" pitchFamily="18" charset="0"/>
              </a:rPr>
              <a:t>	* Technical Valuer-  who values Property.</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The RV shall have 5 years of post qualification  continuous experience.</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The RV to be appointed by Audit Committee (AC) or by the BOD in the absence of AC.</a:t>
            </a:r>
            <a:endParaRPr lang="en-US" b="1" dirty="0">
              <a:latin typeface="Comic Sans MS" pitchFamily="66" charset="0"/>
            </a:endParaRPr>
          </a:p>
        </p:txBody>
      </p:sp>
      <p:sp>
        <p:nvSpPr>
          <p:cNvPr id="4" name="Diamond 3"/>
          <p:cNvSpPr/>
          <p:nvPr/>
        </p:nvSpPr>
        <p:spPr>
          <a:xfrm>
            <a:off x="2133600" y="152400"/>
            <a:ext cx="5715000" cy="1219200"/>
          </a:xfrm>
          <a:prstGeom prst="diamon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lvl="0" algn="ctr"/>
            <a:r>
              <a:rPr lang="en-US" sz="2000" b="1" dirty="0">
                <a:solidFill>
                  <a:schemeClr val="tx1"/>
                </a:solidFill>
                <a:latin typeface="Times New Roman" pitchFamily="18" charset="0"/>
                <a:ea typeface="Times New Roman" pitchFamily="18" charset="0"/>
                <a:cs typeface="Times New Roman" pitchFamily="18" charset="0"/>
              </a:rPr>
              <a:t>Registered Valuer (RV) </a:t>
            </a:r>
            <a:r>
              <a:rPr lang="en-US" sz="1600" b="1" dirty="0">
                <a:solidFill>
                  <a:schemeClr val="tx1"/>
                </a:solidFill>
                <a:latin typeface="Times New Roman" pitchFamily="18" charset="0"/>
                <a:ea typeface="Times New Roman" pitchFamily="18" charset="0"/>
                <a:cs typeface="Times New Roman" pitchFamily="18" charset="0"/>
              </a:rPr>
              <a:t>Chapter XVII</a:t>
            </a:r>
            <a:endParaRPr lang="en-US" sz="2000" dirty="0">
              <a:solidFill>
                <a:schemeClr val="tx1"/>
              </a:solidFill>
            </a:endParaRPr>
          </a:p>
        </p:txBody>
      </p:sp>
      <p:pic>
        <p:nvPicPr>
          <p:cNvPr id="5" name="Picture 6" descr="http://www.lawyersconveyancing.com.au/img/im_pricing.jpg"/>
          <p:cNvPicPr>
            <a:picLocks noChangeAspect="1" noChangeArrowheads="1"/>
          </p:cNvPicPr>
          <p:nvPr/>
        </p:nvPicPr>
        <p:blipFill>
          <a:blip r:embed="rId4"/>
          <a:srcRect/>
          <a:stretch>
            <a:fillRect/>
          </a:stretch>
        </p:blipFill>
        <p:spPr bwMode="auto">
          <a:xfrm>
            <a:off x="7315200" y="5638800"/>
            <a:ext cx="2743200" cy="1371600"/>
          </a:xfrm>
          <a:prstGeom prst="rect">
            <a:avLst/>
          </a:prstGeom>
          <a:noFill/>
        </p:spPr>
      </p:pic>
      <p:sp>
        <p:nvSpPr>
          <p:cNvPr id="6" name="TextBox 5"/>
          <p:cNvSpPr txBox="1"/>
          <p:nvPr/>
        </p:nvSpPr>
        <p:spPr>
          <a:xfrm>
            <a:off x="8153400" y="6673334"/>
            <a:ext cx="1905000" cy="369332"/>
          </a:xfrm>
          <a:prstGeom prst="rect">
            <a:avLst/>
          </a:prstGeom>
          <a:noFill/>
        </p:spPr>
        <p:txBody>
          <a:bodyPr wrap="square" rtlCol="0">
            <a:spAutoFit/>
          </a:bodyPr>
          <a:lstStyle/>
          <a:p>
            <a:pPr algn="r"/>
            <a:r>
              <a:rPr lang="en-US" b="1" i="1" dirty="0">
                <a:latin typeface="Times New Roman" pitchFamily="18" charset="0"/>
                <a:cs typeface="Times New Roman" pitchFamily="18" charset="0"/>
              </a:rPr>
              <a:t>Contd..p/2</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Rectangle 4"/>
          <p:cNvSpPr/>
          <p:nvPr/>
        </p:nvSpPr>
        <p:spPr>
          <a:xfrm>
            <a:off x="381000" y="533400"/>
            <a:ext cx="9220200" cy="3108543"/>
          </a:xfrm>
          <a:prstGeom prst="rect">
            <a:avLst/>
          </a:prstGeom>
        </p:spPr>
        <p:txBody>
          <a:bodyPr wrap="square">
            <a:spAutoFit/>
          </a:bodyPr>
          <a:lstStyle/>
          <a:p>
            <a:pPr algn="just"/>
            <a:r>
              <a:rPr lang="en-US" b="1" dirty="0">
                <a:solidFill>
                  <a:srgbClr val="FF0000"/>
                </a:solidFill>
                <a:latin typeface="Times New Roman" pitchFamily="18" charset="0"/>
                <a:cs typeface="Times New Roman" pitchFamily="18" charset="0"/>
              </a:rPr>
              <a:t>Scope of Registered Valuer</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Further issue of shares: price of share to be determined on the basis of RV report</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Compromise/arrangement scheme: the valuation of shares and moveable/immovable 	property to be determined by RV</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Company liquidation event: the report on valuation of assets to be obtained by RV, and</a:t>
            </a:r>
          </a:p>
          <a:p>
            <a:pPr algn="just"/>
            <a:endParaRPr lang="en-US" sz="900" b="1" dirty="0">
              <a:latin typeface="Times New Roman" pitchFamily="18" charset="0"/>
              <a:cs typeface="Times New Roman" pitchFamily="18" charset="0"/>
            </a:endParaRPr>
          </a:p>
          <a:p>
            <a:pPr algn="just">
              <a:buBlip>
                <a:blip r:embed="rId3"/>
              </a:buBlip>
            </a:pPr>
            <a:r>
              <a:rPr lang="en-US" b="1" dirty="0">
                <a:latin typeface="Times New Roman" pitchFamily="18" charset="0"/>
                <a:cs typeface="Times New Roman" pitchFamily="18" charset="0"/>
              </a:rPr>
              <a:t> Declaration of solvency in Voluntary winding up: a report of assets of the company be 	prepared by RV</a:t>
            </a:r>
          </a:p>
          <a:p>
            <a:pPr algn="just"/>
            <a:endParaRPr lang="en-US" sz="900" b="1" dirty="0">
              <a:latin typeface="Times New Roman" pitchFamily="18" charset="0"/>
              <a:cs typeface="Times New Roman" pitchFamily="18" charset="0"/>
            </a:endParaRPr>
          </a:p>
          <a:p>
            <a:pPr algn="just"/>
            <a:r>
              <a:rPr lang="en-US" b="1" dirty="0">
                <a:solidFill>
                  <a:srgbClr val="FF0000"/>
                </a:solidFill>
                <a:latin typeface="Times New Roman" pitchFamily="18" charset="0"/>
                <a:cs typeface="Times New Roman" pitchFamily="18" charset="0"/>
              </a:rPr>
              <a:t>The RV shall face pecuniary penalties in case of default</a:t>
            </a:r>
            <a:endParaRPr lang="en-US" b="1" dirty="0">
              <a:latin typeface="Times New Roman" pitchFamily="18" charset="0"/>
              <a:cs typeface="Times New Roman" pitchFamily="18" charset="0"/>
            </a:endParaRPr>
          </a:p>
        </p:txBody>
      </p:sp>
      <p:pic>
        <p:nvPicPr>
          <p:cNvPr id="6" name="Picture 4" descr="http://i.telegraph.co.uk/multimedia/archive/01520/p_valuation-blues1_1520012c.jpg"/>
          <p:cNvPicPr>
            <a:picLocks noChangeAspect="1" noChangeArrowheads="1"/>
          </p:cNvPicPr>
          <p:nvPr/>
        </p:nvPicPr>
        <p:blipFill>
          <a:blip r:embed="rId4"/>
          <a:srcRect/>
          <a:stretch>
            <a:fillRect/>
          </a:stretch>
        </p:blipFill>
        <p:spPr bwMode="auto">
          <a:xfrm>
            <a:off x="6529542" y="4648200"/>
            <a:ext cx="3528858" cy="2209799"/>
          </a:xfrm>
          <a:prstGeom prst="rect">
            <a:avLst/>
          </a:prstGeom>
          <a:noFill/>
        </p:spPr>
      </p:pic>
      <p:sp>
        <p:nvSpPr>
          <p:cNvPr id="7" name="TextBox 6"/>
          <p:cNvSpPr txBox="1"/>
          <p:nvPr/>
        </p:nvSpPr>
        <p:spPr>
          <a:xfrm>
            <a:off x="8153400" y="6673334"/>
            <a:ext cx="1905000" cy="369332"/>
          </a:xfrm>
          <a:prstGeom prst="rect">
            <a:avLst/>
          </a:prstGeom>
          <a:noFill/>
        </p:spPr>
        <p:txBody>
          <a:bodyPr wrap="square" rtlCol="0">
            <a:spAutoFit/>
          </a:bodyPr>
          <a:lstStyle/>
          <a:p>
            <a:pPr algn="r"/>
            <a:r>
              <a:rPr lang="en-US" b="1" i="1" dirty="0">
                <a:latin typeface="Times New Roman" pitchFamily="18" charset="0"/>
                <a:cs typeface="Times New Roman" pitchFamily="18" charset="0"/>
              </a:rPr>
              <a:t>Contd..p/3</a:t>
            </a:r>
          </a:p>
        </p:txBody>
      </p:sp>
    </p:spTree>
  </p:cSld>
  <p:clrMapOvr>
    <a:masterClrMapping/>
  </p:clrMapOvr>
  <p:transition spd="slow" advTm="5000">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6"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35" name="Oval 34"/>
          <p:cNvSpPr/>
          <p:nvPr/>
        </p:nvSpPr>
        <p:spPr>
          <a:xfrm>
            <a:off x="3733800" y="609600"/>
            <a:ext cx="2514600" cy="9144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Financial Valuer</a:t>
            </a:r>
          </a:p>
        </p:txBody>
      </p:sp>
      <p:sp>
        <p:nvSpPr>
          <p:cNvPr id="36" name="Oval 35"/>
          <p:cNvSpPr/>
          <p:nvPr/>
        </p:nvSpPr>
        <p:spPr>
          <a:xfrm>
            <a:off x="3733800" y="3200400"/>
            <a:ext cx="2514600" cy="9144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Technical</a:t>
            </a:r>
          </a:p>
          <a:p>
            <a:pPr algn="ctr"/>
            <a:r>
              <a:rPr lang="en-US" sz="2000" b="1" dirty="0">
                <a:solidFill>
                  <a:schemeClr val="tx1"/>
                </a:solidFill>
                <a:latin typeface="Times New Roman" pitchFamily="18" charset="0"/>
                <a:cs typeface="Times New Roman" pitchFamily="18" charset="0"/>
              </a:rPr>
              <a:t>Valuer</a:t>
            </a:r>
          </a:p>
        </p:txBody>
      </p:sp>
      <p:sp>
        <p:nvSpPr>
          <p:cNvPr id="38" name="Down Arrow 37"/>
          <p:cNvSpPr/>
          <p:nvPr/>
        </p:nvSpPr>
        <p:spPr>
          <a:xfrm>
            <a:off x="2209800" y="43434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33400" y="2209800"/>
            <a:ext cx="1473480" cy="923330"/>
          </a:xfrm>
          <a:prstGeom prst="rect">
            <a:avLst/>
          </a:prstGeom>
          <a:noFill/>
        </p:spPr>
        <p:txBody>
          <a:bodyPr wrap="none" rtlCol="0">
            <a:spAutoFit/>
          </a:bodyPr>
          <a:lstStyle/>
          <a:p>
            <a:pPr algn="ctr"/>
            <a:r>
              <a:rPr lang="en-US" b="1" dirty="0">
                <a:latin typeface="Times New Roman" pitchFamily="18" charset="0"/>
                <a:cs typeface="Times New Roman" pitchFamily="18" charset="0"/>
              </a:rPr>
              <a:t>Chartered </a:t>
            </a:r>
          </a:p>
          <a:p>
            <a:pPr algn="ctr"/>
            <a:r>
              <a:rPr lang="en-US" b="1" dirty="0">
                <a:latin typeface="Times New Roman" pitchFamily="18" charset="0"/>
                <a:cs typeface="Times New Roman" pitchFamily="18" charset="0"/>
              </a:rPr>
              <a:t>Accountants </a:t>
            </a:r>
          </a:p>
          <a:p>
            <a:pPr algn="ctr"/>
            <a:r>
              <a:rPr lang="en-US" b="1" dirty="0">
                <a:latin typeface="Times New Roman" pitchFamily="18" charset="0"/>
                <a:cs typeface="Times New Roman" pitchFamily="18" charset="0"/>
              </a:rPr>
              <a:t>in WTP</a:t>
            </a:r>
          </a:p>
        </p:txBody>
      </p:sp>
      <p:sp>
        <p:nvSpPr>
          <p:cNvPr id="40" name="TextBox 39"/>
          <p:cNvSpPr txBox="1"/>
          <p:nvPr/>
        </p:nvSpPr>
        <p:spPr>
          <a:xfrm>
            <a:off x="2286000" y="2209800"/>
            <a:ext cx="1270541" cy="923330"/>
          </a:xfrm>
          <a:prstGeom prst="rect">
            <a:avLst/>
          </a:prstGeom>
          <a:noFill/>
        </p:spPr>
        <p:txBody>
          <a:bodyPr wrap="square" rtlCol="0">
            <a:spAutoFit/>
          </a:bodyPr>
          <a:lstStyle/>
          <a:p>
            <a:pPr algn="ctr"/>
            <a:r>
              <a:rPr lang="en-US" b="1" dirty="0">
                <a:latin typeface="Times New Roman" pitchFamily="18" charset="0"/>
                <a:cs typeface="Times New Roman" pitchFamily="18" charset="0"/>
              </a:rPr>
              <a:t>Company </a:t>
            </a:r>
          </a:p>
          <a:p>
            <a:pPr algn="ctr"/>
            <a:r>
              <a:rPr lang="en-US" b="1" dirty="0">
                <a:latin typeface="Times New Roman" pitchFamily="18" charset="0"/>
                <a:cs typeface="Times New Roman" pitchFamily="18" charset="0"/>
              </a:rPr>
              <a:t>Secretaries</a:t>
            </a:r>
          </a:p>
          <a:p>
            <a:pPr algn="ctr"/>
            <a:r>
              <a:rPr lang="en-US" b="1" dirty="0">
                <a:latin typeface="Times New Roman" pitchFamily="18" charset="0"/>
                <a:cs typeface="Times New Roman" pitchFamily="18" charset="0"/>
              </a:rPr>
              <a:t>in WTP</a:t>
            </a:r>
          </a:p>
        </p:txBody>
      </p:sp>
      <p:sp>
        <p:nvSpPr>
          <p:cNvPr id="41" name="TextBox 40"/>
          <p:cNvSpPr txBox="1"/>
          <p:nvPr/>
        </p:nvSpPr>
        <p:spPr>
          <a:xfrm>
            <a:off x="3733800" y="2209800"/>
            <a:ext cx="1415772" cy="923330"/>
          </a:xfrm>
          <a:prstGeom prst="rect">
            <a:avLst/>
          </a:prstGeom>
          <a:noFill/>
        </p:spPr>
        <p:txBody>
          <a:bodyPr wrap="none" rtlCol="0">
            <a:spAutoFit/>
          </a:bodyPr>
          <a:lstStyle/>
          <a:p>
            <a:pPr algn="ctr"/>
            <a:r>
              <a:rPr lang="en-US" b="1" dirty="0">
                <a:latin typeface="Times New Roman" pitchFamily="18" charset="0"/>
                <a:cs typeface="Times New Roman" pitchFamily="18" charset="0"/>
              </a:rPr>
              <a:t>Cost </a:t>
            </a:r>
          </a:p>
          <a:p>
            <a:pPr algn="ctr"/>
            <a:r>
              <a:rPr lang="en-US" b="1" dirty="0">
                <a:latin typeface="Times New Roman" pitchFamily="18" charset="0"/>
                <a:cs typeface="Times New Roman" pitchFamily="18" charset="0"/>
              </a:rPr>
              <a:t>Accountants</a:t>
            </a:r>
          </a:p>
          <a:p>
            <a:pPr algn="ctr"/>
            <a:r>
              <a:rPr lang="en-US" b="1" dirty="0">
                <a:latin typeface="Times New Roman" pitchFamily="18" charset="0"/>
                <a:cs typeface="Times New Roman" pitchFamily="18" charset="0"/>
              </a:rPr>
              <a:t>in WTP</a:t>
            </a:r>
          </a:p>
        </p:txBody>
      </p:sp>
      <p:sp>
        <p:nvSpPr>
          <p:cNvPr id="42" name="TextBox 41"/>
          <p:cNvSpPr txBox="1"/>
          <p:nvPr/>
        </p:nvSpPr>
        <p:spPr>
          <a:xfrm>
            <a:off x="5257800" y="2286000"/>
            <a:ext cx="1802738" cy="646331"/>
          </a:xfrm>
          <a:prstGeom prst="rect">
            <a:avLst/>
          </a:prstGeom>
          <a:noFill/>
        </p:spPr>
        <p:txBody>
          <a:bodyPr wrap="none" rtlCol="0">
            <a:spAutoFit/>
          </a:bodyPr>
          <a:lstStyle/>
          <a:p>
            <a:r>
              <a:rPr lang="en-US" b="1" dirty="0">
                <a:latin typeface="Times New Roman" pitchFamily="18" charset="0"/>
                <a:cs typeface="Times New Roman" pitchFamily="18" charset="0"/>
              </a:rPr>
              <a:t>Retired member</a:t>
            </a:r>
          </a:p>
          <a:p>
            <a:r>
              <a:rPr lang="en-US" b="1" dirty="0">
                <a:latin typeface="Times New Roman" pitchFamily="18" charset="0"/>
                <a:cs typeface="Times New Roman" pitchFamily="18" charset="0"/>
              </a:rPr>
              <a:t>      of ICLS</a:t>
            </a:r>
          </a:p>
        </p:txBody>
      </p:sp>
      <p:sp>
        <p:nvSpPr>
          <p:cNvPr id="43" name="TextBox 42"/>
          <p:cNvSpPr txBox="1"/>
          <p:nvPr/>
        </p:nvSpPr>
        <p:spPr>
          <a:xfrm>
            <a:off x="7278229" y="2286000"/>
            <a:ext cx="2627771" cy="923330"/>
          </a:xfrm>
          <a:prstGeom prst="rect">
            <a:avLst/>
          </a:prstGeom>
          <a:noFill/>
        </p:spPr>
        <p:txBody>
          <a:bodyPr wrap="none" rtlCol="0">
            <a:spAutoFit/>
          </a:bodyPr>
          <a:lstStyle/>
          <a:p>
            <a:pPr algn="ctr"/>
            <a:r>
              <a:rPr lang="en-US" b="1" dirty="0">
                <a:latin typeface="Times New Roman" pitchFamily="18" charset="0"/>
                <a:cs typeface="Times New Roman" pitchFamily="18" charset="0"/>
              </a:rPr>
              <a:t>Merchant Banker</a:t>
            </a:r>
          </a:p>
          <a:p>
            <a:pPr algn="ctr"/>
            <a:r>
              <a:rPr lang="en-US" b="1" dirty="0">
                <a:latin typeface="Times New Roman" pitchFamily="18" charset="0"/>
                <a:cs typeface="Times New Roman" pitchFamily="18" charset="0"/>
              </a:rPr>
              <a:t>Which has CA/CS/CWA </a:t>
            </a:r>
          </a:p>
          <a:p>
            <a:pPr algn="ctr"/>
            <a:r>
              <a:rPr lang="en-US" b="1" dirty="0">
                <a:latin typeface="Times New Roman" pitchFamily="18" charset="0"/>
                <a:cs typeface="Times New Roman" pitchFamily="18" charset="0"/>
              </a:rPr>
              <a:t>in employment</a:t>
            </a:r>
          </a:p>
        </p:txBody>
      </p:sp>
      <p:sp>
        <p:nvSpPr>
          <p:cNvPr id="44" name="TextBox 43"/>
          <p:cNvSpPr txBox="1"/>
          <p:nvPr/>
        </p:nvSpPr>
        <p:spPr>
          <a:xfrm>
            <a:off x="1219200" y="4572000"/>
            <a:ext cx="2545889" cy="1015663"/>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Member of  the</a:t>
            </a:r>
          </a:p>
          <a:p>
            <a:pPr algn="ctr"/>
            <a:r>
              <a:rPr lang="en-US" sz="2000" b="1" dirty="0">
                <a:latin typeface="Times New Roman" pitchFamily="18" charset="0"/>
                <a:cs typeface="Times New Roman" pitchFamily="18" charset="0"/>
              </a:rPr>
              <a:t>Institute of Engineers</a:t>
            </a:r>
          </a:p>
          <a:p>
            <a:pPr algn="ctr"/>
            <a:r>
              <a:rPr lang="en-US" sz="2000" b="1" dirty="0">
                <a:latin typeface="Times New Roman" pitchFamily="18" charset="0"/>
                <a:cs typeface="Times New Roman" pitchFamily="18" charset="0"/>
              </a:rPr>
              <a:t>In WTP</a:t>
            </a:r>
          </a:p>
        </p:txBody>
      </p:sp>
      <p:sp>
        <p:nvSpPr>
          <p:cNvPr id="45" name="TextBox 44"/>
          <p:cNvSpPr txBox="1"/>
          <p:nvPr/>
        </p:nvSpPr>
        <p:spPr>
          <a:xfrm>
            <a:off x="3886200" y="4648200"/>
            <a:ext cx="2618473" cy="1015663"/>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Member of the</a:t>
            </a:r>
          </a:p>
          <a:p>
            <a:pPr algn="ctr"/>
            <a:r>
              <a:rPr lang="en-US" sz="2000" b="1" dirty="0">
                <a:latin typeface="Times New Roman" pitchFamily="18" charset="0"/>
                <a:cs typeface="Times New Roman" pitchFamily="18" charset="0"/>
              </a:rPr>
              <a:t>Institute of Architects </a:t>
            </a:r>
          </a:p>
          <a:p>
            <a:pPr algn="ctr"/>
            <a:r>
              <a:rPr lang="en-US" sz="2000" b="1" dirty="0">
                <a:latin typeface="Times New Roman" pitchFamily="18" charset="0"/>
                <a:cs typeface="Times New Roman" pitchFamily="18" charset="0"/>
              </a:rPr>
              <a:t>in WTP</a:t>
            </a:r>
          </a:p>
        </p:txBody>
      </p:sp>
      <p:sp>
        <p:nvSpPr>
          <p:cNvPr id="46" name="TextBox 45"/>
          <p:cNvSpPr txBox="1"/>
          <p:nvPr/>
        </p:nvSpPr>
        <p:spPr>
          <a:xfrm>
            <a:off x="6858000" y="4724400"/>
            <a:ext cx="2255746" cy="923330"/>
          </a:xfrm>
          <a:prstGeom prst="rect">
            <a:avLst/>
          </a:prstGeom>
          <a:noFill/>
        </p:spPr>
        <p:txBody>
          <a:bodyPr wrap="none" rtlCol="0">
            <a:spAutoFit/>
          </a:bodyPr>
          <a:lstStyle/>
          <a:p>
            <a:pPr algn="ctr"/>
            <a:r>
              <a:rPr lang="en-US" b="1" dirty="0">
                <a:latin typeface="Times New Roman" pitchFamily="18" charset="0"/>
                <a:cs typeface="Times New Roman" pitchFamily="18" charset="0"/>
              </a:rPr>
              <a:t> Firm/ LLP </a:t>
            </a:r>
          </a:p>
          <a:p>
            <a:pPr algn="ctr"/>
            <a:r>
              <a:rPr lang="en-US" b="1" dirty="0">
                <a:latin typeface="Times New Roman" pitchFamily="18" charset="0"/>
                <a:cs typeface="Times New Roman" pitchFamily="18" charset="0"/>
              </a:rPr>
              <a:t>Which has members </a:t>
            </a:r>
          </a:p>
          <a:p>
            <a:pPr algn="ctr"/>
            <a:r>
              <a:rPr lang="en-US" b="1" dirty="0">
                <a:latin typeface="Times New Roman" pitchFamily="18" charset="0"/>
                <a:cs typeface="Times New Roman" pitchFamily="18" charset="0"/>
              </a:rPr>
              <a:t>of IOE/ IOA</a:t>
            </a:r>
          </a:p>
        </p:txBody>
      </p:sp>
      <p:sp>
        <p:nvSpPr>
          <p:cNvPr id="47" name="Down Arrow 46"/>
          <p:cNvSpPr/>
          <p:nvPr/>
        </p:nvSpPr>
        <p:spPr>
          <a:xfrm>
            <a:off x="1371600" y="18288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8458200" y="18288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6248400" y="18288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4572000" y="18288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3048000" y="18288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7848600" y="43434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5029200" y="4343400"/>
            <a:ext cx="76200" cy="2286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371600" y="1752600"/>
            <a:ext cx="7162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09800" y="4267200"/>
            <a:ext cx="5715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153400" y="6673334"/>
            <a:ext cx="1905000" cy="369332"/>
          </a:xfrm>
          <a:prstGeom prst="rect">
            <a:avLst/>
          </a:prstGeom>
          <a:noFill/>
        </p:spPr>
        <p:txBody>
          <a:bodyPr wrap="square" rtlCol="0">
            <a:spAutoFit/>
          </a:bodyPr>
          <a:lstStyle/>
          <a:p>
            <a:pPr algn="r"/>
            <a:r>
              <a:rPr lang="en-US" b="1" i="1" dirty="0">
                <a:latin typeface="Times New Roman" pitchFamily="18" charset="0"/>
                <a:cs typeface="Times New Roman" pitchFamily="18" charset="0"/>
              </a:rPr>
              <a:t>Contd..p/4</a:t>
            </a:r>
          </a:p>
        </p:txBody>
      </p:sp>
    </p:spTree>
  </p:cSld>
  <p:clrMapOvr>
    <a:masterClrMapping/>
  </p:clrMapOvr>
  <p:transition spd="slow" advTm="5000">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p:cNvSpPr/>
          <p:nvPr/>
        </p:nvSpPr>
        <p:spPr>
          <a:xfrm>
            <a:off x="3581400" y="5105400"/>
            <a:ext cx="4114800" cy="1524000"/>
          </a:xfrm>
          <a:prstGeom prst="teardrop">
            <a:avLst/>
          </a:prstGeom>
        </p:spPr>
        <p:style>
          <a:lnRef idx="1">
            <a:schemeClr val="accent1"/>
          </a:lnRef>
          <a:fillRef idx="2">
            <a:schemeClr val="accent1"/>
          </a:fillRef>
          <a:effectRef idx="1">
            <a:schemeClr val="accent1"/>
          </a:effectRef>
          <a:fontRef idx="minor">
            <a:schemeClr val="dk1"/>
          </a:fontRef>
        </p:style>
        <p:txBody>
          <a:bodyPr lIns="91414" tIns="45706" rIns="91414" bIns="45706" rtlCol="0" anchor="ctr"/>
          <a:lstStyle/>
          <a:p>
            <a:pPr algn="ctr"/>
            <a:endParaRPr lang="en-US" sz="900" b="1" dirty="0">
              <a:latin typeface="Monotype Corsiva" pitchFamily="66" charset="0"/>
            </a:endParaRPr>
          </a:p>
          <a:p>
            <a:pPr algn="ctr"/>
            <a:r>
              <a:rPr lang="en-US" sz="2400" b="1" dirty="0">
                <a:latin typeface="Monotype Corsiva" pitchFamily="66" charset="0"/>
              </a:rPr>
              <a:t>Class Action Suit</a:t>
            </a:r>
          </a:p>
          <a:p>
            <a:pPr algn="ctr"/>
            <a:r>
              <a:rPr lang="en-US" sz="2400" b="1" dirty="0">
                <a:latin typeface="Monotype Corsiva" pitchFamily="66" charset="0"/>
              </a:rPr>
              <a:t>Sec. 245</a:t>
            </a:r>
            <a:endParaRPr lang="en-US" sz="2100" dirty="0">
              <a:latin typeface="Monotype Corsiva" pitchFamily="66" charset="0"/>
            </a:endParaRPr>
          </a:p>
        </p:txBody>
      </p:sp>
      <p:sp>
        <p:nvSpPr>
          <p:cNvPr id="8" name="TextBox 7"/>
          <p:cNvSpPr txBox="1"/>
          <p:nvPr/>
        </p:nvSpPr>
        <p:spPr>
          <a:xfrm>
            <a:off x="419100" y="3200400"/>
            <a:ext cx="3352800" cy="369304"/>
          </a:xfrm>
          <a:prstGeom prst="rect">
            <a:avLst/>
          </a:prstGeom>
          <a:noFill/>
        </p:spPr>
        <p:txBody>
          <a:bodyPr wrap="square" lIns="91414" tIns="45706" rIns="91414" bIns="45706" rtlCol="0">
            <a:spAutoFit/>
          </a:bodyPr>
          <a:lstStyle/>
          <a:p>
            <a:endParaRPr lang="en-US" dirty="0"/>
          </a:p>
        </p:txBody>
      </p:sp>
      <p:sp>
        <p:nvSpPr>
          <p:cNvPr id="12" name="Teardrop 11"/>
          <p:cNvSpPr/>
          <p:nvPr/>
        </p:nvSpPr>
        <p:spPr>
          <a:xfrm>
            <a:off x="2819400" y="304800"/>
            <a:ext cx="5638800" cy="1600200"/>
          </a:xfrm>
          <a:prstGeom prst="teardrop">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lIns="91414" tIns="45706" rIns="91414" bIns="45706" rtlCol="0" anchor="ctr"/>
          <a:lstStyle/>
          <a:p>
            <a:pPr algn="ctr"/>
            <a:endParaRPr lang="en-US" sz="900" b="1" dirty="0">
              <a:latin typeface="Monotype Corsiva" pitchFamily="66" charset="0"/>
            </a:endParaRPr>
          </a:p>
          <a:p>
            <a:pPr algn="ctr"/>
            <a:r>
              <a:rPr lang="en-US" sz="2400" b="1" dirty="0">
                <a:latin typeface="Monotype Corsiva" pitchFamily="66" charset="0"/>
              </a:rPr>
              <a:t>National Company Law Tribunal and Appellate Tribunal    </a:t>
            </a:r>
          </a:p>
          <a:p>
            <a:pPr algn="ctr"/>
            <a:r>
              <a:rPr lang="en-US" sz="2400" b="1" dirty="0">
                <a:latin typeface="Monotype Corsiva" pitchFamily="66" charset="0"/>
              </a:rPr>
              <a:t>     Sec. 407- 434</a:t>
            </a:r>
            <a:endParaRPr lang="en-US" sz="2100" dirty="0">
              <a:latin typeface="Monotype Corsiva" pitchFamily="66" charset="0"/>
            </a:endParaRPr>
          </a:p>
        </p:txBody>
      </p:sp>
      <p:pic>
        <p:nvPicPr>
          <p:cNvPr id="23553" name="Picture 1"/>
          <p:cNvPicPr>
            <a:picLocks noChangeAspect="1" noChangeArrowheads="1"/>
          </p:cNvPicPr>
          <p:nvPr/>
        </p:nvPicPr>
        <p:blipFill>
          <a:blip r:embed="rId3"/>
          <a:srcRect/>
          <a:stretch>
            <a:fillRect/>
          </a:stretch>
        </p:blipFill>
        <p:spPr bwMode="auto">
          <a:xfrm>
            <a:off x="228600" y="2209800"/>
            <a:ext cx="5438775" cy="2228850"/>
          </a:xfrm>
          <a:prstGeom prst="rect">
            <a:avLst/>
          </a:prstGeom>
          <a:noFill/>
          <a:ln w="9525">
            <a:noFill/>
            <a:miter lim="800000"/>
            <a:headEnd/>
            <a:tailEnd/>
          </a:ln>
          <a:effectLst/>
        </p:spPr>
      </p:pic>
      <p:pic>
        <p:nvPicPr>
          <p:cNvPr id="9" name="Picture 6"/>
          <p:cNvPicPr>
            <a:picLocks noChangeAspect="1" noChangeArrowheads="1"/>
          </p:cNvPicPr>
          <p:nvPr/>
        </p:nvPicPr>
        <p:blipFill>
          <a:blip r:embed="rId4"/>
          <a:srcRect/>
          <a:stretch>
            <a:fillRect/>
          </a:stretch>
        </p:blipFill>
        <p:spPr bwMode="auto">
          <a:xfrm>
            <a:off x="2590800" y="2057400"/>
            <a:ext cx="838200" cy="171680"/>
          </a:xfrm>
          <a:prstGeom prst="rect">
            <a:avLst/>
          </a:prstGeom>
          <a:noFill/>
          <a:ln w="9525">
            <a:noFill/>
            <a:miter lim="800000"/>
            <a:headEnd/>
            <a:tailEnd/>
          </a:ln>
          <a:effectLst/>
        </p:spPr>
      </p:pic>
      <p:pic>
        <p:nvPicPr>
          <p:cNvPr id="13" name="Picture 2"/>
          <p:cNvPicPr>
            <a:picLocks noChangeAspect="1" noChangeArrowheads="1"/>
          </p:cNvPicPr>
          <p:nvPr/>
        </p:nvPicPr>
        <p:blipFill>
          <a:blip r:embed="rId5"/>
          <a:srcRect/>
          <a:stretch>
            <a:fillRect/>
          </a:stretch>
        </p:blipFill>
        <p:spPr bwMode="auto">
          <a:xfrm>
            <a:off x="2590800" y="4419600"/>
            <a:ext cx="838201" cy="771525"/>
          </a:xfrm>
          <a:prstGeom prst="rect">
            <a:avLst/>
          </a:prstGeom>
          <a:noFill/>
          <a:ln w="9525">
            <a:noFill/>
            <a:miter lim="800000"/>
            <a:headEnd/>
            <a:tailEnd/>
          </a:ln>
          <a:effectLst/>
        </p:spPr>
      </p:pic>
      <p:pic>
        <p:nvPicPr>
          <p:cNvPr id="23558" name="Picture 6"/>
          <p:cNvPicPr>
            <a:picLocks noChangeAspect="1" noChangeArrowheads="1"/>
          </p:cNvPicPr>
          <p:nvPr/>
        </p:nvPicPr>
        <p:blipFill>
          <a:blip r:embed="rId6"/>
          <a:srcRect/>
          <a:stretch>
            <a:fillRect/>
          </a:stretch>
        </p:blipFill>
        <p:spPr bwMode="auto">
          <a:xfrm>
            <a:off x="6543675" y="2209800"/>
            <a:ext cx="1562100" cy="1228725"/>
          </a:xfrm>
          <a:prstGeom prst="rect">
            <a:avLst/>
          </a:prstGeom>
          <a:noFill/>
          <a:ln w="9525">
            <a:noFill/>
            <a:miter lim="800000"/>
            <a:headEnd/>
            <a:tailEnd/>
          </a:ln>
          <a:effectLst/>
        </p:spPr>
      </p:pic>
      <p:pic>
        <p:nvPicPr>
          <p:cNvPr id="23559" name="Picture 7"/>
          <p:cNvPicPr>
            <a:picLocks noChangeAspect="1" noChangeArrowheads="1"/>
          </p:cNvPicPr>
          <p:nvPr/>
        </p:nvPicPr>
        <p:blipFill>
          <a:blip r:embed="rId7"/>
          <a:srcRect/>
          <a:stretch>
            <a:fillRect/>
          </a:stretch>
        </p:blipFill>
        <p:spPr bwMode="auto">
          <a:xfrm>
            <a:off x="8067675" y="2895600"/>
            <a:ext cx="1990725" cy="2562225"/>
          </a:xfrm>
          <a:prstGeom prst="rect">
            <a:avLst/>
          </a:prstGeom>
          <a:noFill/>
          <a:ln w="9525">
            <a:noFill/>
            <a:miter lim="800000"/>
            <a:headEnd/>
            <a:tailEnd/>
          </a:ln>
          <a:effectLst/>
        </p:spPr>
      </p:pic>
    </p:spTree>
  </p:cSld>
  <p:clrMapOvr>
    <a:masterClrMapping/>
  </p:clrMapOvr>
  <p:transition spd="slow" advTm="4000">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ts4.mm.bing.net/th?id=H.4903608385864683&amp;pid=15.1"/>
          <p:cNvPicPr>
            <a:picLocks noChangeAspect="1" noChangeArrowheads="1"/>
          </p:cNvPicPr>
          <p:nvPr/>
        </p:nvPicPr>
        <p:blipFill>
          <a:blip r:embed="rId3"/>
          <a:srcRect/>
          <a:stretch>
            <a:fillRect/>
          </a:stretch>
        </p:blipFill>
        <p:spPr bwMode="auto">
          <a:xfrm>
            <a:off x="0" y="0"/>
            <a:ext cx="10058400" cy="7010400"/>
          </a:xfrm>
          <a:prstGeom prst="rect">
            <a:avLst/>
          </a:prstGeom>
          <a:noFill/>
        </p:spPr>
      </p:pic>
      <p:sp>
        <p:nvSpPr>
          <p:cNvPr id="8" name="Teardrop 7"/>
          <p:cNvSpPr/>
          <p:nvPr/>
        </p:nvSpPr>
        <p:spPr>
          <a:xfrm>
            <a:off x="3048000" y="152400"/>
            <a:ext cx="4114800" cy="762000"/>
          </a:xfrm>
          <a:prstGeom prst="teardrop">
            <a:avLst/>
          </a:prstGeom>
        </p:spPr>
        <p:style>
          <a:lnRef idx="1">
            <a:schemeClr val="accent1"/>
          </a:lnRef>
          <a:fillRef idx="2">
            <a:schemeClr val="accent1"/>
          </a:fillRef>
          <a:effectRef idx="1">
            <a:schemeClr val="accent1"/>
          </a:effectRef>
          <a:fontRef idx="minor">
            <a:schemeClr val="dk1"/>
          </a:fontRef>
        </p:style>
        <p:txBody>
          <a:bodyPr lIns="91414" tIns="45706" rIns="91414" bIns="45706" rtlCol="0" anchor="ctr"/>
          <a:lstStyle/>
          <a:p>
            <a:pPr algn="ctr"/>
            <a:endParaRPr lang="en-US" sz="2500" b="1" dirty="0">
              <a:latin typeface="Monotype Corsiva" pitchFamily="66" charset="0"/>
            </a:endParaRPr>
          </a:p>
          <a:p>
            <a:pPr algn="ctr"/>
            <a:r>
              <a:rPr lang="en-US" sz="2400" b="1" dirty="0">
                <a:latin typeface="Monotype Corsiva" pitchFamily="66" charset="0"/>
              </a:rPr>
              <a:t>Class Action Suit (CAS)</a:t>
            </a:r>
          </a:p>
          <a:p>
            <a:pPr algn="ctr"/>
            <a:r>
              <a:rPr lang="en-US" b="1" dirty="0">
                <a:latin typeface="Monotype Corsiva" pitchFamily="66" charset="0"/>
              </a:rPr>
              <a:t>Sec. 2 45</a:t>
            </a:r>
            <a:endParaRPr lang="en-US" dirty="0">
              <a:latin typeface="Monotype Corsiva" pitchFamily="66" charset="0"/>
            </a:endParaRPr>
          </a:p>
          <a:p>
            <a:pPr algn="ctr"/>
            <a:endParaRPr lang="en-US" sz="2100" dirty="0">
              <a:latin typeface="Monotype Corsiva" pitchFamily="66" charset="0"/>
            </a:endParaRPr>
          </a:p>
        </p:txBody>
      </p:sp>
      <p:sp>
        <p:nvSpPr>
          <p:cNvPr id="9" name="Rectangle 8"/>
          <p:cNvSpPr/>
          <p:nvPr/>
        </p:nvSpPr>
        <p:spPr>
          <a:xfrm>
            <a:off x="533402" y="1066800"/>
            <a:ext cx="9220198" cy="5539950"/>
          </a:xfrm>
          <a:prstGeom prst="rect">
            <a:avLst/>
          </a:prstGeom>
        </p:spPr>
        <p:txBody>
          <a:bodyPr wrap="square" lIns="91414" tIns="45706" rIns="91414" bIns="45706">
            <a:spAutoFit/>
          </a:bodyPr>
          <a:lstStyle/>
          <a:p>
            <a:pPr algn="just"/>
            <a:r>
              <a:rPr lang="en-US" b="1" u="sng" dirty="0">
                <a:solidFill>
                  <a:schemeClr val="accent1">
                    <a:lumMod val="75000"/>
                  </a:schemeClr>
                </a:solidFill>
                <a:latin typeface="Times New Roman" pitchFamily="18" charset="0"/>
                <a:cs typeface="Times New Roman" pitchFamily="18" charset="0"/>
              </a:rPr>
              <a:t>PROVISIONS</a:t>
            </a:r>
          </a:p>
          <a:p>
            <a:pPr algn="just"/>
            <a:endParaRPr lang="en-US" sz="900" b="1" dirty="0">
              <a:solidFill>
                <a:schemeClr val="accent1">
                  <a:lumMod val="75000"/>
                </a:schemeClr>
              </a:solidFill>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Members or depositors may file suit before tribunal.</a:t>
            </a:r>
          </a:p>
          <a:p>
            <a:pPr algn="just"/>
            <a:endParaRPr lang="en-US" sz="900" b="1"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If affairs of the company are prejudicial to the interest of the company/ members/ 	depositors.</a:t>
            </a:r>
          </a:p>
          <a:p>
            <a:pPr algn="just"/>
            <a:endParaRPr lang="en-US" sz="900" b="1"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CAS not applicable to Banking companies.</a:t>
            </a:r>
          </a:p>
          <a:p>
            <a:pPr algn="just"/>
            <a:endParaRPr lang="en-US" sz="900" b="1"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Suit may be filed by:-</a:t>
            </a:r>
          </a:p>
          <a:p>
            <a:pPr algn="just"/>
            <a:r>
              <a:rPr lang="en-US" b="1" dirty="0">
                <a:latin typeface="Times New Roman" pitchFamily="18" charset="0"/>
                <a:cs typeface="Times New Roman" pitchFamily="18" charset="0"/>
              </a:rPr>
              <a:t>	- company having capital- 100 in number or such % of total number of depositors</a:t>
            </a:r>
          </a:p>
          <a:p>
            <a:pPr algn="just"/>
            <a:r>
              <a:rPr lang="en-US" b="1" dirty="0">
                <a:latin typeface="Times New Roman" pitchFamily="18" charset="0"/>
                <a:cs typeface="Times New Roman" pitchFamily="18" charset="0"/>
              </a:rPr>
              <a:t>	- company not having capital- not less than 1/5</a:t>
            </a:r>
            <a:r>
              <a:rPr lang="en-US" b="1" baseline="30000" dirty="0">
                <a:latin typeface="Times New Roman" pitchFamily="18" charset="0"/>
                <a:cs typeface="Times New Roman" pitchFamily="18" charset="0"/>
              </a:rPr>
              <a:t>th</a:t>
            </a:r>
            <a:r>
              <a:rPr lang="en-US" b="1" dirty="0">
                <a:latin typeface="Times New Roman" pitchFamily="18" charset="0"/>
                <a:cs typeface="Times New Roman" pitchFamily="18" charset="0"/>
              </a:rPr>
              <a:t> of total members</a:t>
            </a:r>
          </a:p>
          <a:p>
            <a:pPr algn="just"/>
            <a:endParaRPr lang="en-US" b="1" baseline="30000"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Damages or compensation or any other suitable action from or against:-</a:t>
            </a:r>
          </a:p>
          <a:p>
            <a:pPr algn="just"/>
            <a:r>
              <a:rPr lang="en-US" b="1" dirty="0">
                <a:latin typeface="Times New Roman" pitchFamily="18" charset="0"/>
                <a:cs typeface="Times New Roman" pitchFamily="18" charset="0"/>
              </a:rPr>
              <a:t> 	- The company/ directors for fraudulent, unlawful or wrongful act or omission</a:t>
            </a:r>
          </a:p>
          <a:p>
            <a:pPr algn="just"/>
            <a:r>
              <a:rPr lang="en-US" b="1" dirty="0">
                <a:latin typeface="Times New Roman" pitchFamily="18" charset="0"/>
                <a:cs typeface="Times New Roman" pitchFamily="18" charset="0"/>
              </a:rPr>
              <a:t> 	- Expert/advisor/consultant/ any other person for incorrect or misleading statement</a:t>
            </a:r>
          </a:p>
          <a:p>
            <a:pPr algn="just"/>
            <a:endParaRPr lang="en-US" sz="900" b="1"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Order of Tribunal binding on company member/ depositor/ auditor/consultant.</a:t>
            </a:r>
          </a:p>
          <a:p>
            <a:pPr algn="just"/>
            <a:endParaRPr lang="en-US" sz="900" b="1" dirty="0">
              <a:latin typeface="Times New Roman" pitchFamily="18" charset="0"/>
              <a:cs typeface="Times New Roman" pitchFamily="18" charset="0"/>
            </a:endParaRPr>
          </a:p>
          <a:p>
            <a:pPr algn="just">
              <a:buBlip>
                <a:blip r:embed="rId4"/>
              </a:buBlip>
            </a:pPr>
            <a:r>
              <a:rPr lang="en-US" b="1" dirty="0">
                <a:latin typeface="Times New Roman" pitchFamily="18" charset="0"/>
                <a:cs typeface="Times New Roman" pitchFamily="18" charset="0"/>
              </a:rPr>
              <a:t> Penalty on non compliance of order</a:t>
            </a:r>
          </a:p>
          <a:p>
            <a:pPr lvl="1" algn="just"/>
            <a:r>
              <a:rPr lang="en-US" b="1" dirty="0">
                <a:latin typeface="Times New Roman" pitchFamily="18" charset="0"/>
                <a:cs typeface="Times New Roman" pitchFamily="18" charset="0"/>
              </a:rPr>
              <a:t>	- Company             - 5 </a:t>
            </a:r>
            <a:r>
              <a:rPr lang="en-US" b="1" dirty="0" err="1">
                <a:latin typeface="Times New Roman" pitchFamily="18" charset="0"/>
                <a:cs typeface="Times New Roman" pitchFamily="18" charset="0"/>
              </a:rPr>
              <a:t>Lacs</a:t>
            </a:r>
            <a:r>
              <a:rPr lang="en-US" b="1" dirty="0">
                <a:latin typeface="Times New Roman" pitchFamily="18" charset="0"/>
                <a:cs typeface="Times New Roman" pitchFamily="18" charset="0"/>
              </a:rPr>
              <a:t> to 25 </a:t>
            </a:r>
            <a:r>
              <a:rPr lang="en-US" b="1" dirty="0" err="1">
                <a:latin typeface="Times New Roman" pitchFamily="18" charset="0"/>
                <a:cs typeface="Times New Roman" pitchFamily="18" charset="0"/>
              </a:rPr>
              <a:t>Lacs</a:t>
            </a:r>
            <a:endParaRPr lang="en-US" b="1" dirty="0">
              <a:latin typeface="Times New Roman" pitchFamily="18" charset="0"/>
              <a:cs typeface="Times New Roman" pitchFamily="18" charset="0"/>
            </a:endParaRPr>
          </a:p>
          <a:p>
            <a:pPr lvl="1" algn="just"/>
            <a:r>
              <a:rPr lang="en-US" b="1" dirty="0">
                <a:latin typeface="Times New Roman" pitchFamily="18" charset="0"/>
                <a:cs typeface="Times New Roman" pitchFamily="18" charset="0"/>
              </a:rPr>
              <a:t>	- Officer in default – 25,000 to 1 Lac </a:t>
            </a:r>
          </a:p>
          <a:p>
            <a:pPr lvl="1" algn="just"/>
            <a:r>
              <a:rPr lang="en-US" b="1" dirty="0">
                <a:latin typeface="Times New Roman" pitchFamily="18" charset="0"/>
                <a:cs typeface="Times New Roman" pitchFamily="18" charset="0"/>
              </a:rPr>
              <a:t>			with Imprisonment upto 3 years</a:t>
            </a:r>
            <a:endParaRPr lang="en-US" sz="2100" b="1" dirty="0">
              <a:latin typeface="Comic Sans MS" pitchFamily="66" charset="0"/>
            </a:endParaRPr>
          </a:p>
        </p:txBody>
      </p:sp>
      <p:pic>
        <p:nvPicPr>
          <p:cNvPr id="2051" name="Picture 3"/>
          <p:cNvPicPr>
            <a:picLocks noChangeAspect="1" noChangeArrowheads="1"/>
          </p:cNvPicPr>
          <p:nvPr/>
        </p:nvPicPr>
        <p:blipFill>
          <a:blip r:embed="rId5"/>
          <a:srcRect/>
          <a:stretch>
            <a:fillRect/>
          </a:stretch>
        </p:blipFill>
        <p:spPr bwMode="auto">
          <a:xfrm>
            <a:off x="7315201" y="5410200"/>
            <a:ext cx="2743200" cy="1562100"/>
          </a:xfrm>
          <a:prstGeom prst="rect">
            <a:avLst/>
          </a:prstGeom>
          <a:noFill/>
          <a:ln w="9525">
            <a:noFill/>
            <a:miter lim="800000"/>
            <a:headEnd/>
            <a:tailEnd/>
          </a:ln>
          <a:effectLst/>
        </p:spPr>
      </p:pic>
    </p:spTree>
  </p:cSld>
  <p:clrMapOvr>
    <a:masterClrMapping/>
  </p:clrMapOvr>
  <p:transition spd="slow" advTm="6000">
    <p:checke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http://ts4.mm.bing.net/th?id=H.4903608385864683&amp;pid=15.1"/>
          <p:cNvPicPr>
            <a:picLocks noChangeAspect="1" noChangeArrowheads="1"/>
          </p:cNvPicPr>
          <p:nvPr/>
        </p:nvPicPr>
        <p:blipFill>
          <a:blip r:embed="rId2"/>
          <a:srcRect/>
          <a:stretch>
            <a:fillRect/>
          </a:stretch>
        </p:blipFill>
        <p:spPr bwMode="auto">
          <a:xfrm>
            <a:off x="0" y="0"/>
            <a:ext cx="10058400" cy="6858000"/>
          </a:xfrm>
          <a:prstGeom prst="rect">
            <a:avLst/>
          </a:prstGeom>
          <a:noFill/>
        </p:spPr>
      </p:pic>
      <p:sp>
        <p:nvSpPr>
          <p:cNvPr id="28" name="Rectangle 27"/>
          <p:cNvSpPr/>
          <p:nvPr/>
        </p:nvSpPr>
        <p:spPr>
          <a:xfrm>
            <a:off x="6400800" y="2133600"/>
            <a:ext cx="1828800" cy="14478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b="1" u="sng" dirty="0">
              <a:solidFill>
                <a:schemeClr val="tx1"/>
              </a:solidFill>
              <a:latin typeface="Century" pitchFamily="18" charset="0"/>
            </a:endParaRPr>
          </a:p>
          <a:p>
            <a:pPr algn="ctr"/>
            <a:r>
              <a:rPr lang="en-US" sz="1600" b="1" u="sng" dirty="0">
                <a:solidFill>
                  <a:schemeClr val="tx1"/>
                </a:solidFill>
                <a:latin typeface="Century" pitchFamily="18" charset="0"/>
              </a:rPr>
              <a:t>14</a:t>
            </a:r>
            <a:r>
              <a:rPr lang="en-US" sz="1600" b="1" u="sng" baseline="30000" dirty="0">
                <a:solidFill>
                  <a:schemeClr val="tx1"/>
                </a:solidFill>
                <a:latin typeface="Century" pitchFamily="18" charset="0"/>
              </a:rPr>
              <a:t>th </a:t>
            </a:r>
            <a:r>
              <a:rPr lang="en-US" sz="1600" b="1" u="sng" dirty="0">
                <a:solidFill>
                  <a:schemeClr val="tx1"/>
                </a:solidFill>
                <a:latin typeface="Century" pitchFamily="18" charset="0"/>
              </a:rPr>
              <a:t>Dec, 2011</a:t>
            </a:r>
          </a:p>
          <a:p>
            <a:pPr algn="ctr"/>
            <a:endParaRPr lang="en-US" sz="1600" b="1" u="sng" dirty="0">
              <a:solidFill>
                <a:schemeClr val="tx1"/>
              </a:solidFill>
              <a:latin typeface="Century" pitchFamily="18" charset="0"/>
            </a:endParaRPr>
          </a:p>
          <a:p>
            <a:pPr algn="ctr"/>
            <a:r>
              <a:rPr lang="en-US" sz="1400" dirty="0">
                <a:solidFill>
                  <a:schemeClr val="tx1"/>
                </a:solidFill>
                <a:latin typeface="Century" pitchFamily="18" charset="0"/>
              </a:rPr>
              <a:t>Laying down of Companies Bill in </a:t>
            </a:r>
            <a:r>
              <a:rPr lang="en-US" sz="1400" dirty="0" err="1">
                <a:solidFill>
                  <a:schemeClr val="tx1"/>
                </a:solidFill>
                <a:latin typeface="Century" pitchFamily="18" charset="0"/>
              </a:rPr>
              <a:t>Lok</a:t>
            </a:r>
            <a:r>
              <a:rPr lang="en-US" sz="1400" dirty="0">
                <a:solidFill>
                  <a:schemeClr val="tx1"/>
                </a:solidFill>
                <a:latin typeface="Century" pitchFamily="18" charset="0"/>
              </a:rPr>
              <a:t> </a:t>
            </a:r>
            <a:r>
              <a:rPr lang="en-US" sz="1400" dirty="0" err="1">
                <a:solidFill>
                  <a:schemeClr val="tx1"/>
                </a:solidFill>
                <a:latin typeface="Century" pitchFamily="18" charset="0"/>
              </a:rPr>
              <a:t>Sabha</a:t>
            </a:r>
            <a:endParaRPr lang="en-US" sz="1400" dirty="0">
              <a:solidFill>
                <a:schemeClr val="tx1"/>
              </a:solidFill>
              <a:latin typeface="Century" pitchFamily="18" charset="0"/>
            </a:endParaRPr>
          </a:p>
          <a:p>
            <a:pPr algn="ctr"/>
            <a:endParaRPr lang="en-US" dirty="0"/>
          </a:p>
        </p:txBody>
      </p:sp>
      <p:sp>
        <p:nvSpPr>
          <p:cNvPr id="29" name="Rectangle 28"/>
          <p:cNvSpPr/>
          <p:nvPr/>
        </p:nvSpPr>
        <p:spPr>
          <a:xfrm>
            <a:off x="8382000" y="3505200"/>
            <a:ext cx="1676400" cy="1447800"/>
          </a:xfrm>
          <a:prstGeom prst="rect">
            <a:avLst/>
          </a:prstGeom>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endParaRPr lang="en-US" sz="1600" b="1" u="sng" dirty="0">
              <a:solidFill>
                <a:schemeClr val="tx1"/>
              </a:solidFill>
              <a:latin typeface="Century" pitchFamily="18" charset="0"/>
            </a:endParaRPr>
          </a:p>
          <a:p>
            <a:pPr algn="ctr"/>
            <a:r>
              <a:rPr lang="en-US" sz="1600" b="1" u="sng" dirty="0">
                <a:solidFill>
                  <a:schemeClr val="tx1"/>
                </a:solidFill>
                <a:latin typeface="Century" pitchFamily="18" charset="0"/>
              </a:rPr>
              <a:t>5</a:t>
            </a:r>
            <a:r>
              <a:rPr lang="en-US" sz="1600" b="1" u="sng" baseline="30000" dirty="0">
                <a:solidFill>
                  <a:schemeClr val="tx1"/>
                </a:solidFill>
                <a:latin typeface="Century" pitchFamily="18" charset="0"/>
              </a:rPr>
              <a:t>th</a:t>
            </a:r>
            <a:r>
              <a:rPr lang="en-US" sz="1600" b="1" u="sng" dirty="0">
                <a:solidFill>
                  <a:schemeClr val="tx1"/>
                </a:solidFill>
                <a:latin typeface="Century" pitchFamily="18" charset="0"/>
              </a:rPr>
              <a:t> Jan, 2012</a:t>
            </a:r>
          </a:p>
          <a:p>
            <a:pPr algn="ctr"/>
            <a:endParaRPr lang="en-US" sz="1600" b="1" u="sng" dirty="0">
              <a:solidFill>
                <a:schemeClr val="tx1"/>
              </a:solidFill>
              <a:latin typeface="Century" pitchFamily="18" charset="0"/>
            </a:endParaRPr>
          </a:p>
          <a:p>
            <a:pPr algn="ctr"/>
            <a:r>
              <a:rPr lang="en-US" sz="1400" dirty="0">
                <a:solidFill>
                  <a:schemeClr val="tx1"/>
                </a:solidFill>
                <a:latin typeface="Century" pitchFamily="18" charset="0"/>
              </a:rPr>
              <a:t>Re-referred to Standing Committee for Re-Examination</a:t>
            </a:r>
          </a:p>
          <a:p>
            <a:pPr algn="ctr"/>
            <a:endParaRPr lang="en-US" dirty="0"/>
          </a:p>
        </p:txBody>
      </p:sp>
      <p:sp>
        <p:nvSpPr>
          <p:cNvPr id="33" name="Rectangle 32"/>
          <p:cNvSpPr/>
          <p:nvPr/>
        </p:nvSpPr>
        <p:spPr>
          <a:xfrm>
            <a:off x="6477000" y="4648200"/>
            <a:ext cx="1752600" cy="1447800"/>
          </a:xfrm>
          <a:prstGeom prst="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lIns="91414" tIns="45706" rIns="91414" bIns="45706" rtlCol="0" anchor="ctr"/>
          <a:lstStyle/>
          <a:p>
            <a:pPr algn="ctr"/>
            <a:endParaRPr lang="en-US" sz="1600" b="1" u="sng" dirty="0">
              <a:solidFill>
                <a:schemeClr val="bg1"/>
              </a:solidFill>
              <a:latin typeface="Century" pitchFamily="18" charset="0"/>
            </a:endParaRPr>
          </a:p>
          <a:p>
            <a:pPr algn="ctr"/>
            <a:r>
              <a:rPr lang="en-US" sz="1600" b="1" u="sng" dirty="0">
                <a:solidFill>
                  <a:schemeClr val="bg1"/>
                </a:solidFill>
                <a:latin typeface="Century" pitchFamily="18" charset="0"/>
              </a:rPr>
              <a:t>26</a:t>
            </a:r>
            <a:r>
              <a:rPr lang="en-US" sz="1600" b="1" u="sng" baseline="30000" dirty="0">
                <a:solidFill>
                  <a:schemeClr val="bg1"/>
                </a:solidFill>
                <a:latin typeface="Century" pitchFamily="18" charset="0"/>
              </a:rPr>
              <a:t>th</a:t>
            </a:r>
            <a:r>
              <a:rPr lang="en-US" sz="1600" b="1" u="sng" dirty="0">
                <a:solidFill>
                  <a:schemeClr val="bg1"/>
                </a:solidFill>
                <a:latin typeface="Century" pitchFamily="18" charset="0"/>
              </a:rPr>
              <a:t> June, 2012</a:t>
            </a:r>
          </a:p>
          <a:p>
            <a:pPr algn="ctr"/>
            <a:endParaRPr lang="en-US" sz="1600" dirty="0">
              <a:solidFill>
                <a:schemeClr val="bg1"/>
              </a:solidFill>
              <a:latin typeface="Century" pitchFamily="18" charset="0"/>
            </a:endParaRPr>
          </a:p>
          <a:p>
            <a:pPr algn="ctr"/>
            <a:r>
              <a:rPr lang="en-US" sz="1400" dirty="0">
                <a:solidFill>
                  <a:schemeClr val="bg1"/>
                </a:solidFill>
                <a:latin typeface="Century" pitchFamily="18" charset="0"/>
              </a:rPr>
              <a:t>Receipt of report of Standing Committee</a:t>
            </a:r>
          </a:p>
          <a:p>
            <a:pPr algn="ctr"/>
            <a:endParaRPr lang="en-US" dirty="0"/>
          </a:p>
        </p:txBody>
      </p:sp>
      <p:sp>
        <p:nvSpPr>
          <p:cNvPr id="35" name="Rectangle 34"/>
          <p:cNvSpPr/>
          <p:nvPr/>
        </p:nvSpPr>
        <p:spPr>
          <a:xfrm>
            <a:off x="4419600" y="4876800"/>
            <a:ext cx="1828800" cy="1447800"/>
          </a:xfrm>
          <a:prstGeom prst="rect">
            <a:avLst/>
          </a:prstGeom>
          <a:solidFill>
            <a:schemeClr val="tx1"/>
          </a:solidFill>
          <a:ln>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lIns="91414" tIns="45706" rIns="91414" bIns="45706" rtlCol="0" anchor="ctr"/>
          <a:lstStyle/>
          <a:p>
            <a:pPr algn="ctr"/>
            <a:endParaRPr lang="en-US" b="1" u="sng" dirty="0">
              <a:solidFill>
                <a:schemeClr val="tx1"/>
              </a:solidFill>
              <a:latin typeface="Century" pitchFamily="18" charset="0"/>
              <a:cs typeface="Arial" pitchFamily="34" charset="0"/>
            </a:endParaRPr>
          </a:p>
          <a:p>
            <a:pPr algn="ctr"/>
            <a:r>
              <a:rPr lang="en-US" sz="1600" b="1" u="sng" dirty="0">
                <a:solidFill>
                  <a:schemeClr val="bg1"/>
                </a:solidFill>
                <a:latin typeface="Century" pitchFamily="18" charset="0"/>
              </a:rPr>
              <a:t>18</a:t>
            </a:r>
            <a:r>
              <a:rPr lang="en-US" sz="1600" b="1" u="sng" baseline="30000" dirty="0">
                <a:solidFill>
                  <a:schemeClr val="bg1"/>
                </a:solidFill>
                <a:latin typeface="Century" pitchFamily="18" charset="0"/>
              </a:rPr>
              <a:t>th</a:t>
            </a:r>
            <a:r>
              <a:rPr lang="en-US" sz="1600" b="1" u="sng" dirty="0">
                <a:solidFill>
                  <a:schemeClr val="bg1"/>
                </a:solidFill>
                <a:latin typeface="Century" pitchFamily="18" charset="0"/>
              </a:rPr>
              <a:t> Dec, 2012</a:t>
            </a:r>
          </a:p>
          <a:p>
            <a:pPr algn="ctr"/>
            <a:endParaRPr lang="en-US" sz="1600" b="1" u="sng" dirty="0">
              <a:solidFill>
                <a:schemeClr val="bg1"/>
              </a:solidFill>
              <a:latin typeface="Century" pitchFamily="18" charset="0"/>
            </a:endParaRPr>
          </a:p>
          <a:p>
            <a:pPr algn="ctr"/>
            <a:r>
              <a:rPr lang="en-US" sz="1400" dirty="0">
                <a:solidFill>
                  <a:schemeClr val="bg1"/>
                </a:solidFill>
                <a:latin typeface="Century" pitchFamily="18" charset="0"/>
              </a:rPr>
              <a:t>Bill introduced &amp; PASSED by </a:t>
            </a:r>
            <a:r>
              <a:rPr lang="en-US" sz="1400" dirty="0" err="1">
                <a:solidFill>
                  <a:schemeClr val="bg1"/>
                </a:solidFill>
                <a:latin typeface="Century" pitchFamily="18" charset="0"/>
              </a:rPr>
              <a:t>Lok</a:t>
            </a:r>
            <a:r>
              <a:rPr lang="en-US" sz="1400" dirty="0">
                <a:solidFill>
                  <a:schemeClr val="bg1"/>
                </a:solidFill>
                <a:latin typeface="Century" pitchFamily="18" charset="0"/>
              </a:rPr>
              <a:t> </a:t>
            </a:r>
            <a:r>
              <a:rPr lang="en-US" sz="1400" dirty="0" err="1">
                <a:solidFill>
                  <a:schemeClr val="bg1"/>
                </a:solidFill>
                <a:latin typeface="Century" pitchFamily="18" charset="0"/>
              </a:rPr>
              <a:t>Sabha</a:t>
            </a:r>
            <a:endParaRPr lang="en-US" sz="1400" dirty="0">
              <a:solidFill>
                <a:schemeClr val="bg1"/>
              </a:solidFill>
              <a:latin typeface="Century" pitchFamily="18" charset="0"/>
            </a:endParaRPr>
          </a:p>
          <a:p>
            <a:pPr algn="ctr"/>
            <a:endParaRPr lang="en-US" dirty="0"/>
          </a:p>
        </p:txBody>
      </p:sp>
      <p:sp>
        <p:nvSpPr>
          <p:cNvPr id="36" name="Rectangle 35"/>
          <p:cNvSpPr/>
          <p:nvPr/>
        </p:nvSpPr>
        <p:spPr>
          <a:xfrm>
            <a:off x="2438400" y="5029200"/>
            <a:ext cx="1752600" cy="1447800"/>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lIns="91414" tIns="45706" rIns="91414" bIns="45706" rtlCol="0" anchor="ctr"/>
          <a:lstStyle/>
          <a:p>
            <a:pPr algn="ctr"/>
            <a:endParaRPr lang="en-US" u="sng" dirty="0">
              <a:ln>
                <a:solidFill>
                  <a:sysClr val="windowText" lastClr="000000"/>
                </a:solidFill>
              </a:ln>
              <a:solidFill>
                <a:srgbClr val="FF0000"/>
              </a:solidFill>
              <a:latin typeface="Century" pitchFamily="18" charset="0"/>
              <a:cs typeface="Arial" pitchFamily="34" charset="0"/>
            </a:endParaRPr>
          </a:p>
          <a:p>
            <a:pPr algn="ctr"/>
            <a:r>
              <a:rPr lang="en-US" sz="1600" b="1" u="sng" dirty="0">
                <a:solidFill>
                  <a:schemeClr val="bg1"/>
                </a:solidFill>
                <a:latin typeface="Century" pitchFamily="18" charset="0"/>
              </a:rPr>
              <a:t>8</a:t>
            </a:r>
            <a:r>
              <a:rPr lang="en-US" sz="1600" b="1" u="sng" baseline="30000" dirty="0">
                <a:solidFill>
                  <a:schemeClr val="bg1"/>
                </a:solidFill>
                <a:latin typeface="Century" pitchFamily="18" charset="0"/>
              </a:rPr>
              <a:t>th</a:t>
            </a:r>
            <a:r>
              <a:rPr lang="en-US" sz="1600" b="1" u="sng" dirty="0">
                <a:solidFill>
                  <a:schemeClr val="bg1"/>
                </a:solidFill>
                <a:latin typeface="Century" pitchFamily="18" charset="0"/>
              </a:rPr>
              <a:t> Aug, 2013</a:t>
            </a:r>
          </a:p>
          <a:p>
            <a:pPr algn="ctr"/>
            <a:endParaRPr lang="en-US" sz="1600" b="1" u="sng" dirty="0">
              <a:solidFill>
                <a:schemeClr val="bg1"/>
              </a:solidFill>
              <a:latin typeface="Century" pitchFamily="18" charset="0"/>
            </a:endParaRPr>
          </a:p>
          <a:p>
            <a:pPr algn="ctr"/>
            <a:r>
              <a:rPr lang="en-US" sz="1600" dirty="0">
                <a:solidFill>
                  <a:schemeClr val="bg1"/>
                </a:solidFill>
                <a:latin typeface="Century" pitchFamily="18" charset="0"/>
              </a:rPr>
              <a:t>Bill introduced &amp; PASSED by </a:t>
            </a:r>
            <a:r>
              <a:rPr lang="en-US" sz="1600" dirty="0" err="1">
                <a:solidFill>
                  <a:schemeClr val="bg1"/>
                </a:solidFill>
                <a:latin typeface="Century" pitchFamily="18" charset="0"/>
              </a:rPr>
              <a:t>Rajya</a:t>
            </a:r>
            <a:r>
              <a:rPr lang="en-US" sz="1600" dirty="0">
                <a:solidFill>
                  <a:schemeClr val="bg1"/>
                </a:solidFill>
                <a:latin typeface="Century" pitchFamily="18" charset="0"/>
              </a:rPr>
              <a:t> </a:t>
            </a:r>
            <a:r>
              <a:rPr lang="en-US" sz="1600" dirty="0" err="1">
                <a:solidFill>
                  <a:schemeClr val="bg1"/>
                </a:solidFill>
                <a:latin typeface="Century" pitchFamily="18" charset="0"/>
              </a:rPr>
              <a:t>Sabha</a:t>
            </a:r>
            <a:endParaRPr lang="en-US" sz="1600" dirty="0">
              <a:solidFill>
                <a:schemeClr val="bg1"/>
              </a:solidFill>
              <a:latin typeface="Century" pitchFamily="18" charset="0"/>
            </a:endParaRPr>
          </a:p>
          <a:p>
            <a:pPr algn="ctr"/>
            <a:endParaRPr lang="en-US" dirty="0"/>
          </a:p>
        </p:txBody>
      </p:sp>
      <p:sp>
        <p:nvSpPr>
          <p:cNvPr id="38" name="Rectangle 37"/>
          <p:cNvSpPr/>
          <p:nvPr/>
        </p:nvSpPr>
        <p:spPr>
          <a:xfrm>
            <a:off x="457200" y="5257800"/>
            <a:ext cx="1752600" cy="1447800"/>
          </a:xfrm>
          <a:prstGeom prst="rect">
            <a:avLst/>
          </a:prstGeom>
          <a:blipFill>
            <a:blip r:embed="rId3"/>
            <a:tile tx="0" ty="0" sx="100000" sy="100000" flip="none" algn="tl"/>
          </a:blipFill>
          <a:ln>
            <a:solidFill>
              <a:schemeClr val="accent2"/>
            </a:solidFill>
          </a:ln>
        </p:spPr>
        <p:style>
          <a:lnRef idx="1">
            <a:schemeClr val="accent6"/>
          </a:lnRef>
          <a:fillRef idx="2">
            <a:schemeClr val="accent6"/>
          </a:fillRef>
          <a:effectRef idx="1">
            <a:schemeClr val="accent6"/>
          </a:effectRef>
          <a:fontRef idx="minor">
            <a:schemeClr val="dk1"/>
          </a:fontRef>
        </p:style>
        <p:txBody>
          <a:bodyPr lIns="91414" tIns="45706" rIns="91414" bIns="45706" rtlCol="0" anchor="ctr"/>
          <a:lstStyle/>
          <a:p>
            <a:pPr algn="ctr"/>
            <a:endParaRPr lang="en-US" sz="1600" b="1" u="sng" dirty="0">
              <a:solidFill>
                <a:schemeClr val="bg1"/>
              </a:solidFill>
              <a:latin typeface="Century" pitchFamily="18" charset="0"/>
            </a:endParaRPr>
          </a:p>
          <a:p>
            <a:pPr algn="ctr"/>
            <a:r>
              <a:rPr lang="en-US" sz="1600" b="1" u="sng" dirty="0">
                <a:solidFill>
                  <a:schemeClr val="bg1"/>
                </a:solidFill>
                <a:latin typeface="Century" pitchFamily="18" charset="0"/>
              </a:rPr>
              <a:t>29</a:t>
            </a:r>
            <a:r>
              <a:rPr lang="en-US" sz="1600" b="1" u="sng" baseline="30000" dirty="0">
                <a:solidFill>
                  <a:schemeClr val="bg1"/>
                </a:solidFill>
                <a:latin typeface="Century" pitchFamily="18" charset="0"/>
              </a:rPr>
              <a:t>th</a:t>
            </a:r>
            <a:r>
              <a:rPr lang="en-US" sz="1600" b="1" u="sng" dirty="0">
                <a:solidFill>
                  <a:schemeClr val="bg1"/>
                </a:solidFill>
                <a:latin typeface="Century" pitchFamily="18" charset="0"/>
              </a:rPr>
              <a:t> Aug, 2013</a:t>
            </a:r>
          </a:p>
          <a:p>
            <a:pPr algn="ctr"/>
            <a:endParaRPr lang="en-US" sz="1600" u="sng" dirty="0">
              <a:solidFill>
                <a:schemeClr val="bg1"/>
              </a:solidFill>
              <a:latin typeface="Century" pitchFamily="18" charset="0"/>
            </a:endParaRPr>
          </a:p>
          <a:p>
            <a:pPr algn="ctr"/>
            <a:r>
              <a:rPr lang="en-US" sz="1600" b="1" i="1" dirty="0">
                <a:solidFill>
                  <a:schemeClr val="bg1"/>
                </a:solidFill>
                <a:latin typeface="Times New Roman" pitchFamily="18" charset="0"/>
                <a:cs typeface="Times New Roman" pitchFamily="18" charset="0"/>
              </a:rPr>
              <a:t>President of India Assent</a:t>
            </a:r>
          </a:p>
          <a:p>
            <a:pPr algn="ctr"/>
            <a:endParaRPr lang="en-US" dirty="0"/>
          </a:p>
        </p:txBody>
      </p:sp>
      <p:pic>
        <p:nvPicPr>
          <p:cNvPr id="39" name="Picture 4" descr="http://images.fineartamerica.com/images-medium-large-5/jungle-journey-skip-nall.jpg"/>
          <p:cNvPicPr>
            <a:picLocks noChangeAspect="1" noChangeArrowheads="1"/>
          </p:cNvPicPr>
          <p:nvPr/>
        </p:nvPicPr>
        <p:blipFill>
          <a:blip r:embed="rId4"/>
          <a:srcRect/>
          <a:stretch>
            <a:fillRect/>
          </a:stretch>
        </p:blipFill>
        <p:spPr bwMode="auto">
          <a:xfrm>
            <a:off x="0" y="0"/>
            <a:ext cx="10058399" cy="1676400"/>
          </a:xfrm>
          <a:prstGeom prst="rect">
            <a:avLst/>
          </a:prstGeom>
          <a:noFill/>
        </p:spPr>
      </p:pic>
      <p:sp>
        <p:nvSpPr>
          <p:cNvPr id="40" name="TextBox 39"/>
          <p:cNvSpPr txBox="1"/>
          <p:nvPr/>
        </p:nvSpPr>
        <p:spPr>
          <a:xfrm>
            <a:off x="228600" y="3886200"/>
            <a:ext cx="7467600" cy="584747"/>
          </a:xfrm>
          <a:prstGeom prst="rect">
            <a:avLst/>
          </a:prstGeom>
          <a:noFill/>
          <a:ln w="3175">
            <a:noFill/>
          </a:ln>
          <a:effectLst>
            <a:outerShdw blurRad="107950" dist="12700" dir="5400000" algn="ctr">
              <a:srgbClr val="000000"/>
            </a:outerShdw>
          </a:effectLst>
        </p:spPr>
        <p:txBody>
          <a:bodyPr wrap="square" lIns="91414" tIns="45706" rIns="91414" bIns="45706" rtlCol="0">
            <a:spAutoFit/>
          </a:bodyPr>
          <a:lstStyle/>
          <a:p>
            <a:pPr algn="ctr"/>
            <a:r>
              <a:rPr lang="en-US" sz="3200" b="1" dirty="0">
                <a:solidFill>
                  <a:schemeClr val="bg2">
                    <a:lumMod val="10000"/>
                  </a:schemeClr>
                </a:solidFill>
                <a:latin typeface="Monotype Corsiva" pitchFamily="66" charset="0"/>
                <a:cs typeface="Times New Roman" pitchFamily="18" charset="0"/>
              </a:rPr>
              <a:t>The Companies Act, 2013 Journey till today…!!!</a:t>
            </a:r>
          </a:p>
        </p:txBody>
      </p:sp>
      <p:sp>
        <p:nvSpPr>
          <p:cNvPr id="41" name="Rectangle 40"/>
          <p:cNvSpPr/>
          <p:nvPr/>
        </p:nvSpPr>
        <p:spPr>
          <a:xfrm>
            <a:off x="2286000" y="1905000"/>
            <a:ext cx="1905001" cy="1447800"/>
          </a:xfrm>
          <a:prstGeom prst="rect">
            <a:avLst/>
          </a:prstGeom>
          <a:solidFill>
            <a:srgbClr val="D3C903"/>
          </a:solidFill>
        </p:spPr>
        <p:style>
          <a:lnRef idx="1">
            <a:schemeClr val="accent3"/>
          </a:lnRef>
          <a:fillRef idx="2">
            <a:schemeClr val="accent3"/>
          </a:fillRef>
          <a:effectRef idx="1">
            <a:schemeClr val="accent3"/>
          </a:effectRef>
          <a:fontRef idx="minor">
            <a:schemeClr val="dk1"/>
          </a:fontRef>
        </p:style>
        <p:txBody>
          <a:bodyPr lIns="91414" tIns="45706" rIns="91414" bIns="45706" rtlCol="0" anchor="ctr"/>
          <a:lstStyle/>
          <a:p>
            <a:pPr algn="ctr"/>
            <a:endParaRPr lang="en-US" b="1" u="sng" dirty="0">
              <a:solidFill>
                <a:schemeClr val="tx1"/>
              </a:solidFill>
              <a:latin typeface="Century" pitchFamily="18" charset="0"/>
              <a:cs typeface="Arial" pitchFamily="34" charset="0"/>
            </a:endParaRPr>
          </a:p>
          <a:p>
            <a:pPr algn="ctr"/>
            <a:r>
              <a:rPr lang="en-US" sz="1600" b="1" u="sng" dirty="0">
                <a:solidFill>
                  <a:schemeClr val="tx1"/>
                </a:solidFill>
                <a:latin typeface="Century" pitchFamily="18" charset="0"/>
                <a:cs typeface="Arial" pitchFamily="34" charset="0"/>
              </a:rPr>
              <a:t>9</a:t>
            </a:r>
            <a:r>
              <a:rPr lang="en-US" sz="1600" b="1" u="sng" baseline="30000" dirty="0">
                <a:solidFill>
                  <a:schemeClr val="tx1"/>
                </a:solidFill>
                <a:latin typeface="Century" pitchFamily="18" charset="0"/>
                <a:cs typeface="Arial" pitchFamily="34" charset="0"/>
              </a:rPr>
              <a:t>th</a:t>
            </a:r>
            <a:r>
              <a:rPr lang="en-US" sz="1600" b="1" u="sng" dirty="0">
                <a:solidFill>
                  <a:schemeClr val="tx1"/>
                </a:solidFill>
                <a:latin typeface="Century" pitchFamily="18" charset="0"/>
                <a:cs typeface="Arial" pitchFamily="34" charset="0"/>
              </a:rPr>
              <a:t> Sep,  2009</a:t>
            </a:r>
          </a:p>
          <a:p>
            <a:pPr algn="ctr"/>
            <a:endParaRPr lang="en-US" sz="1600" b="1" u="sng" dirty="0">
              <a:solidFill>
                <a:schemeClr val="tx1"/>
              </a:solidFill>
              <a:latin typeface="Century" pitchFamily="18" charset="0"/>
              <a:cs typeface="Arial" pitchFamily="34" charset="0"/>
            </a:endParaRPr>
          </a:p>
          <a:p>
            <a:pPr algn="ctr"/>
            <a:r>
              <a:rPr lang="en-US" sz="1600" dirty="0">
                <a:solidFill>
                  <a:schemeClr val="tx1"/>
                </a:solidFill>
                <a:latin typeface="Century" pitchFamily="18" charset="0"/>
                <a:cs typeface="Arial" pitchFamily="34" charset="0"/>
              </a:rPr>
              <a:t>Referred to Standing Committee for Examination</a:t>
            </a:r>
          </a:p>
          <a:p>
            <a:pPr algn="ctr"/>
            <a:endParaRPr lang="en-US" dirty="0"/>
          </a:p>
        </p:txBody>
      </p:sp>
      <p:sp>
        <p:nvSpPr>
          <p:cNvPr id="42" name="Rectangle 41"/>
          <p:cNvSpPr/>
          <p:nvPr/>
        </p:nvSpPr>
        <p:spPr>
          <a:xfrm>
            <a:off x="4343400" y="2057400"/>
            <a:ext cx="1828800" cy="1447800"/>
          </a:xfrm>
          <a:prstGeom prst="rect">
            <a:avLst/>
          </a:prstGeom>
          <a:solidFill>
            <a:schemeClr val="accent3"/>
          </a:solidFill>
          <a:ln>
            <a:solidFill>
              <a:srgbClr val="7030A0"/>
            </a:solidFill>
          </a:ln>
        </p:spPr>
        <p:style>
          <a:lnRef idx="1">
            <a:schemeClr val="dk1"/>
          </a:lnRef>
          <a:fillRef idx="2">
            <a:schemeClr val="dk1"/>
          </a:fillRef>
          <a:effectRef idx="1">
            <a:schemeClr val="dk1"/>
          </a:effectRef>
          <a:fontRef idx="minor">
            <a:schemeClr val="dk1"/>
          </a:fontRef>
        </p:style>
        <p:txBody>
          <a:bodyPr lIns="91414" tIns="45706" rIns="91414" bIns="45706" rtlCol="0" anchor="ctr"/>
          <a:lstStyle/>
          <a:p>
            <a:pPr algn="ctr"/>
            <a:endParaRPr lang="en-US" sz="1600" b="1" u="sng" dirty="0">
              <a:solidFill>
                <a:schemeClr val="tx1"/>
              </a:solidFill>
              <a:latin typeface="Century" pitchFamily="18" charset="0"/>
              <a:cs typeface="Arial" pitchFamily="34" charset="0"/>
            </a:endParaRPr>
          </a:p>
          <a:p>
            <a:pPr algn="ctr"/>
            <a:r>
              <a:rPr lang="en-US" sz="1600" b="1" u="sng" dirty="0">
                <a:solidFill>
                  <a:schemeClr val="tx1"/>
                </a:solidFill>
                <a:latin typeface="Century" pitchFamily="18" charset="0"/>
                <a:cs typeface="Arial" pitchFamily="34" charset="0"/>
              </a:rPr>
              <a:t>3</a:t>
            </a:r>
            <a:r>
              <a:rPr lang="en-US" sz="1600" b="1" u="sng" baseline="30000" dirty="0">
                <a:solidFill>
                  <a:schemeClr val="tx1"/>
                </a:solidFill>
                <a:latin typeface="Century" pitchFamily="18" charset="0"/>
                <a:cs typeface="Arial" pitchFamily="34" charset="0"/>
              </a:rPr>
              <a:t>rd</a:t>
            </a:r>
            <a:r>
              <a:rPr lang="en-US" sz="1600" b="1" u="sng" dirty="0">
                <a:solidFill>
                  <a:schemeClr val="tx1"/>
                </a:solidFill>
                <a:latin typeface="Century" pitchFamily="18" charset="0"/>
                <a:cs typeface="Arial" pitchFamily="34" charset="0"/>
              </a:rPr>
              <a:t> Aug, 2010</a:t>
            </a:r>
          </a:p>
          <a:p>
            <a:pPr algn="ctr"/>
            <a:endParaRPr lang="en-US" sz="1600" b="1" dirty="0">
              <a:solidFill>
                <a:schemeClr val="tx1"/>
              </a:solidFill>
              <a:latin typeface="Century" pitchFamily="18" charset="0"/>
              <a:cs typeface="Arial" pitchFamily="34" charset="0"/>
            </a:endParaRPr>
          </a:p>
          <a:p>
            <a:pPr algn="ctr"/>
            <a:r>
              <a:rPr lang="en-US" sz="1600" dirty="0">
                <a:solidFill>
                  <a:schemeClr val="tx1"/>
                </a:solidFill>
                <a:latin typeface="Century" pitchFamily="18" charset="0"/>
                <a:cs typeface="Arial" pitchFamily="34" charset="0"/>
              </a:rPr>
              <a:t>Receipt of Report of Standing Committee</a:t>
            </a:r>
          </a:p>
          <a:p>
            <a:pPr algn="ctr"/>
            <a:endParaRPr lang="en-US" dirty="0"/>
          </a:p>
        </p:txBody>
      </p:sp>
      <p:sp>
        <p:nvSpPr>
          <p:cNvPr id="43" name="Rectangle 42"/>
          <p:cNvSpPr/>
          <p:nvPr/>
        </p:nvSpPr>
        <p:spPr>
          <a:xfrm>
            <a:off x="304800" y="1752600"/>
            <a:ext cx="1752600" cy="1447800"/>
          </a:xfrm>
          <a:prstGeom prst="rect">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lIns="91414" tIns="45706" rIns="91414" bIns="45706" rtlCol="0" anchor="ctr"/>
          <a:lstStyle/>
          <a:p>
            <a:pPr algn="ctr"/>
            <a:endParaRPr lang="en-US" sz="1400" u="sng" dirty="0">
              <a:ln>
                <a:solidFill>
                  <a:sysClr val="windowText" lastClr="000000"/>
                </a:solidFill>
              </a:ln>
              <a:solidFill>
                <a:srgbClr val="FF0000"/>
              </a:solidFill>
              <a:latin typeface="Arial" pitchFamily="34" charset="0"/>
              <a:cs typeface="Arial" pitchFamily="34" charset="0"/>
            </a:endParaRPr>
          </a:p>
          <a:p>
            <a:pPr algn="ctr"/>
            <a:endParaRPr lang="en-US" sz="1200" u="sng" dirty="0">
              <a:ln>
                <a:solidFill>
                  <a:sysClr val="windowText" lastClr="000000"/>
                </a:solidFill>
              </a:ln>
              <a:solidFill>
                <a:srgbClr val="FF0000"/>
              </a:solidFill>
              <a:latin typeface="Arial" pitchFamily="34" charset="0"/>
              <a:cs typeface="Arial" pitchFamily="34" charset="0"/>
            </a:endParaRPr>
          </a:p>
          <a:p>
            <a:pPr algn="ctr"/>
            <a:endParaRPr lang="en-US" sz="1200" dirty="0">
              <a:ln>
                <a:solidFill>
                  <a:sysClr val="windowText" lastClr="000000"/>
                </a:solidFill>
              </a:ln>
              <a:solidFill>
                <a:schemeClr val="tx1"/>
              </a:solidFill>
              <a:latin typeface="Arial" pitchFamily="34" charset="0"/>
              <a:cs typeface="Arial" pitchFamily="34" charset="0"/>
            </a:endParaRPr>
          </a:p>
          <a:p>
            <a:pPr algn="ctr"/>
            <a:r>
              <a:rPr lang="en-US" sz="1600" b="1" u="sng" dirty="0">
                <a:solidFill>
                  <a:schemeClr val="tx1"/>
                </a:solidFill>
                <a:latin typeface="Century" pitchFamily="18" charset="0"/>
                <a:cs typeface="Arial" pitchFamily="34" charset="0"/>
              </a:rPr>
              <a:t>3</a:t>
            </a:r>
            <a:r>
              <a:rPr lang="en-US" sz="1600" b="1" u="sng" baseline="30000" dirty="0">
                <a:solidFill>
                  <a:schemeClr val="tx1"/>
                </a:solidFill>
                <a:latin typeface="Century" pitchFamily="18" charset="0"/>
                <a:cs typeface="Arial" pitchFamily="34" charset="0"/>
              </a:rPr>
              <a:t>rd</a:t>
            </a:r>
            <a:r>
              <a:rPr lang="en-US" sz="1600" b="1" u="sng" dirty="0">
                <a:solidFill>
                  <a:schemeClr val="tx1"/>
                </a:solidFill>
                <a:latin typeface="Century" pitchFamily="18" charset="0"/>
                <a:cs typeface="Arial" pitchFamily="34" charset="0"/>
              </a:rPr>
              <a:t> Aug, 2009</a:t>
            </a:r>
          </a:p>
          <a:p>
            <a:pPr algn="ctr"/>
            <a:endParaRPr lang="en-US" sz="1600" b="1" u="sng" dirty="0">
              <a:solidFill>
                <a:schemeClr val="tx1"/>
              </a:solidFill>
              <a:latin typeface="Century" pitchFamily="18" charset="0"/>
              <a:cs typeface="Arial" pitchFamily="34" charset="0"/>
            </a:endParaRPr>
          </a:p>
          <a:p>
            <a:pPr algn="ctr"/>
            <a:r>
              <a:rPr lang="en-US" sz="1600" dirty="0">
                <a:solidFill>
                  <a:schemeClr val="tx1"/>
                </a:solidFill>
                <a:latin typeface="Century" pitchFamily="18" charset="0"/>
                <a:cs typeface="Arial" pitchFamily="34" charset="0"/>
              </a:rPr>
              <a:t>Introduction of Companies Bill in </a:t>
            </a:r>
            <a:r>
              <a:rPr lang="en-US" sz="1600" dirty="0" err="1">
                <a:solidFill>
                  <a:schemeClr val="tx1"/>
                </a:solidFill>
                <a:latin typeface="Century" pitchFamily="18" charset="0"/>
                <a:cs typeface="Arial" pitchFamily="34" charset="0"/>
              </a:rPr>
              <a:t>Lok</a:t>
            </a:r>
            <a:r>
              <a:rPr lang="en-US" sz="1600" dirty="0">
                <a:solidFill>
                  <a:schemeClr val="tx1"/>
                </a:solidFill>
                <a:latin typeface="Century" pitchFamily="18" charset="0"/>
                <a:cs typeface="Arial" pitchFamily="34" charset="0"/>
              </a:rPr>
              <a:t> </a:t>
            </a:r>
            <a:r>
              <a:rPr lang="en-US" sz="1600" dirty="0" err="1">
                <a:solidFill>
                  <a:schemeClr val="tx1"/>
                </a:solidFill>
                <a:latin typeface="Century" pitchFamily="18" charset="0"/>
                <a:cs typeface="Arial" pitchFamily="34" charset="0"/>
              </a:rPr>
              <a:t>Sabha</a:t>
            </a:r>
            <a:endParaRPr lang="en-US" sz="1600" dirty="0">
              <a:solidFill>
                <a:schemeClr val="tx1"/>
              </a:solidFill>
              <a:latin typeface="Century" pitchFamily="18" charset="0"/>
              <a:cs typeface="Arial" pitchFamily="34" charset="0"/>
            </a:endParaRPr>
          </a:p>
          <a:p>
            <a:pPr algn="ctr"/>
            <a:endParaRPr lang="en-US" sz="1600" b="1" u="sng" dirty="0">
              <a:latin typeface="Arial" pitchFamily="34" charset="0"/>
              <a:cs typeface="Arial" pitchFamily="34" charset="0"/>
            </a:endParaRPr>
          </a:p>
          <a:p>
            <a:pPr algn="ctr"/>
            <a:endParaRPr lang="en-US" sz="1600" b="1" u="sng" dirty="0">
              <a:latin typeface="Arial" pitchFamily="34" charset="0"/>
              <a:cs typeface="Arial" pitchFamily="34" charset="0"/>
            </a:endParaRPr>
          </a:p>
        </p:txBody>
      </p:sp>
      <p:sp>
        <p:nvSpPr>
          <p:cNvPr id="47" name="AutoShape 2"/>
          <p:cNvSpPr>
            <a:spLocks noChangeArrowheads="1"/>
          </p:cNvSpPr>
          <p:nvPr/>
        </p:nvSpPr>
        <p:spPr bwMode="auto">
          <a:xfrm rot="16200000">
            <a:off x="2095500" y="22479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49" name="AutoShape 2"/>
          <p:cNvSpPr>
            <a:spLocks noChangeArrowheads="1"/>
          </p:cNvSpPr>
          <p:nvPr/>
        </p:nvSpPr>
        <p:spPr bwMode="auto">
          <a:xfrm rot="16200000">
            <a:off x="4229100" y="25527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50" name="AutoShape 2"/>
          <p:cNvSpPr>
            <a:spLocks noChangeArrowheads="1"/>
          </p:cNvSpPr>
          <p:nvPr/>
        </p:nvSpPr>
        <p:spPr bwMode="auto">
          <a:xfrm rot="16200000">
            <a:off x="6210300" y="28575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51" name="AutoShape 2"/>
          <p:cNvSpPr>
            <a:spLocks noChangeArrowheads="1"/>
          </p:cNvSpPr>
          <p:nvPr/>
        </p:nvSpPr>
        <p:spPr bwMode="auto">
          <a:xfrm rot="5400000" flipH="1">
            <a:off x="2247900" y="59055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52" name="AutoShape 2"/>
          <p:cNvSpPr>
            <a:spLocks noChangeArrowheads="1"/>
          </p:cNvSpPr>
          <p:nvPr/>
        </p:nvSpPr>
        <p:spPr bwMode="auto">
          <a:xfrm rot="5400000" flipH="1">
            <a:off x="4229100" y="56769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53" name="AutoShape 2"/>
          <p:cNvSpPr>
            <a:spLocks noChangeArrowheads="1"/>
          </p:cNvSpPr>
          <p:nvPr/>
        </p:nvSpPr>
        <p:spPr bwMode="auto">
          <a:xfrm rot="5400000" flipH="1">
            <a:off x="6286500" y="5372100"/>
            <a:ext cx="152400" cy="228600"/>
          </a:xfrm>
          <a:prstGeom prst="downArrow">
            <a:avLst>
              <a:gd name="adj1" fmla="val 0"/>
              <a:gd name="adj2" fmla="val 11385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54" name="Bent Arrow 53"/>
          <p:cNvSpPr/>
          <p:nvPr/>
        </p:nvSpPr>
        <p:spPr>
          <a:xfrm rot="5400000">
            <a:off x="8420100" y="2933700"/>
            <a:ext cx="381000" cy="762000"/>
          </a:xfrm>
          <a:prstGeom prst="ben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ent Arrow 54"/>
          <p:cNvSpPr/>
          <p:nvPr/>
        </p:nvSpPr>
        <p:spPr>
          <a:xfrm rot="10800000">
            <a:off x="8229600" y="4953000"/>
            <a:ext cx="762000" cy="411480"/>
          </a:xfrm>
          <a:prstGeom prst="ben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ts4.mm.bing.net/th?id=H.4903608385864683&amp;pid=15.1"/>
          <p:cNvPicPr>
            <a:picLocks noChangeAspect="1" noChangeArrowheads="1"/>
          </p:cNvPicPr>
          <p:nvPr/>
        </p:nvPicPr>
        <p:blipFill>
          <a:blip r:embed="rId2"/>
          <a:srcRect/>
          <a:stretch>
            <a:fillRect/>
          </a:stretch>
        </p:blipFill>
        <p:spPr bwMode="auto">
          <a:xfrm>
            <a:off x="0" y="0"/>
            <a:ext cx="10058400" cy="7010400"/>
          </a:xfrm>
          <a:prstGeom prst="rect">
            <a:avLst/>
          </a:prstGeom>
          <a:noFill/>
        </p:spPr>
      </p:pic>
      <p:sp>
        <p:nvSpPr>
          <p:cNvPr id="10" name="Rectangle 3"/>
          <p:cNvSpPr>
            <a:spLocks noChangeArrowheads="1"/>
          </p:cNvSpPr>
          <p:nvPr/>
        </p:nvSpPr>
        <p:spPr bwMode="auto">
          <a:xfrm>
            <a:off x="838200" y="2286000"/>
            <a:ext cx="8686800" cy="3216237"/>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fontAlgn="base">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To replace CLB, BIFR and Appellate authority of Industrial and Financial  	Reconstruction.</a:t>
            </a:r>
          </a:p>
          <a:p>
            <a:pPr algn="just" fontAlgn="base">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To be headed by President who has been a judge of the High Court for at  least 5 	years and have such numbers of judicial and technical members.</a:t>
            </a:r>
          </a:p>
          <a:p>
            <a:pPr algn="just" eaLnBrk="0" fontAlgn="base" hangingPunct="0">
              <a:spcBef>
                <a:spcPct val="0"/>
              </a:spcBef>
              <a:spcAft>
                <a:spcPct val="0"/>
              </a:spcAft>
              <a:tabLst>
                <a:tab pos="685600" algn="l"/>
              </a:tabLst>
            </a:pPr>
            <a:endParaRPr lang="en-US" sz="900" b="1" dirty="0">
              <a:latin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To exercise powers of CLB, BIFR and powers of High Court(s) in the matter of 	merger, demerger, amalgamation, winding up etc.</a:t>
            </a:r>
          </a:p>
          <a:p>
            <a:pPr algn="just" eaLnBrk="0" fontAlgn="base" hangingPunct="0">
              <a:spcBef>
                <a:spcPct val="0"/>
              </a:spcBef>
              <a:spcAft>
                <a:spcPct val="0"/>
              </a:spcAft>
              <a:tabLst>
                <a:tab pos="685600" algn="l"/>
              </a:tabLst>
            </a:pPr>
            <a:endParaRPr lang="en-US" sz="900" b="1"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Blip>
                <a:blip r:embed="rId3"/>
              </a:buBlip>
              <a:tabLst>
                <a:tab pos="685600" algn="l"/>
              </a:tabLst>
            </a:pPr>
            <a:r>
              <a:rPr lang="en-US" b="1" dirty="0">
                <a:latin typeface="Times New Roman" pitchFamily="18" charset="0"/>
                <a:ea typeface="Times New Roman" pitchFamily="18" charset="0"/>
                <a:cs typeface="Times New Roman" pitchFamily="18" charset="0"/>
              </a:rPr>
              <a:t> Appeal against order-</a:t>
            </a:r>
          </a:p>
          <a:p>
            <a:pPr algn="just" eaLnBrk="0" fontAlgn="base" hangingPunct="0">
              <a:spcBef>
                <a:spcPct val="0"/>
              </a:spcBef>
              <a:spcAft>
                <a:spcPct val="0"/>
              </a:spcAft>
              <a:tabLst>
                <a:tab pos="685600" algn="l"/>
              </a:tabLst>
            </a:pPr>
            <a:r>
              <a:rPr lang="en-US" b="1" dirty="0">
                <a:latin typeface="Times New Roman" pitchFamily="18" charset="0"/>
                <a:ea typeface="Times New Roman" pitchFamily="18"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NCLT    – NCLAT within 45 days;</a:t>
            </a:r>
          </a:p>
          <a:p>
            <a:pPr algn="just" eaLnBrk="0" fontAlgn="base" hangingPunct="0">
              <a:spcBef>
                <a:spcPct val="0"/>
              </a:spcBef>
              <a:spcAft>
                <a:spcPct val="0"/>
              </a:spcAft>
              <a:tabLst>
                <a:tab pos="685600" algn="l"/>
              </a:tabLst>
            </a:pPr>
            <a:r>
              <a:rPr lang="en-US" b="1" baseline="0" dirty="0">
                <a:latin typeface="Times New Roman" pitchFamily="18" charset="0"/>
                <a:ea typeface="Times New Roman" pitchFamily="18" charset="0"/>
                <a:cs typeface="Times New Roman" pitchFamily="18" charset="0"/>
              </a:rPr>
              <a:t>	- NCLAT – Supreme</a:t>
            </a:r>
            <a:r>
              <a:rPr lang="en-US" b="1" dirty="0">
                <a:latin typeface="Times New Roman" pitchFamily="18" charset="0"/>
                <a:ea typeface="Times New Roman" pitchFamily="18" charset="0"/>
                <a:cs typeface="Times New Roman" pitchFamily="18" charset="0"/>
              </a:rPr>
              <a:t> Court within 60 days.</a:t>
            </a:r>
            <a:endParaRPr lang="en-US" sz="1600" b="1" dirty="0">
              <a:latin typeface="Comic Sans MS" pitchFamily="66" charset="0"/>
            </a:endParaRPr>
          </a:p>
          <a:p>
            <a:pPr algn="just" eaLnBrk="0" fontAlgn="base" hangingPunct="0">
              <a:spcBef>
                <a:spcPct val="0"/>
              </a:spcBef>
              <a:spcAft>
                <a:spcPct val="0"/>
              </a:spcAft>
              <a:buBlip>
                <a:blip r:embed="rId3"/>
              </a:buBlip>
              <a:tabLst>
                <a:tab pos="685600" algn="l"/>
              </a:tabLst>
            </a:pPr>
            <a:endParaRPr lang="en-US" sz="1400" dirty="0">
              <a:latin typeface="Comic Sans MS" pitchFamily="66" charset="0"/>
            </a:endParaRPr>
          </a:p>
        </p:txBody>
      </p:sp>
      <p:sp>
        <p:nvSpPr>
          <p:cNvPr id="11" name="Rounded Rectangle 10"/>
          <p:cNvSpPr/>
          <p:nvPr/>
        </p:nvSpPr>
        <p:spPr>
          <a:xfrm>
            <a:off x="838200" y="1371600"/>
            <a:ext cx="7962900" cy="609600"/>
          </a:xfrm>
          <a:prstGeom prst="roundRect">
            <a:avLst/>
          </a:prstGeom>
          <a:solidFill>
            <a:schemeClr val="accent4">
              <a:lumMod val="20000"/>
              <a:lumOff val="80000"/>
            </a:schemeClr>
          </a:solidFill>
          <a:ln>
            <a:solidFill>
              <a:schemeClr val="accent3">
                <a:lumMod val="50000"/>
              </a:schemeClr>
            </a:solidFill>
          </a:ln>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just"/>
            <a:r>
              <a:rPr lang="en-US" b="1" dirty="0">
                <a:solidFill>
                  <a:srgbClr val="FF0000"/>
                </a:solidFill>
                <a:latin typeface="Comic Sans MS" pitchFamily="66" charset="0"/>
              </a:rPr>
              <a:t>NCLT shall be constituted by Central Government by notification</a:t>
            </a:r>
          </a:p>
        </p:txBody>
      </p:sp>
      <p:sp>
        <p:nvSpPr>
          <p:cNvPr id="12" name="Teardrop 11"/>
          <p:cNvSpPr/>
          <p:nvPr/>
        </p:nvSpPr>
        <p:spPr>
          <a:xfrm>
            <a:off x="1524000" y="152400"/>
            <a:ext cx="7162800" cy="1143000"/>
          </a:xfrm>
          <a:prstGeom prst="teardrop">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lIns="91414" tIns="45706" rIns="91414" bIns="45706" rtlCol="0" anchor="ctr"/>
          <a:lstStyle/>
          <a:p>
            <a:pPr algn="ctr"/>
            <a:endParaRPr lang="en-US" sz="2500" b="1" dirty="0">
              <a:latin typeface="Monotype Corsiva" pitchFamily="66" charset="0"/>
            </a:endParaRPr>
          </a:p>
          <a:p>
            <a:pPr algn="ctr"/>
            <a:r>
              <a:rPr lang="en-US" sz="2400" b="1" dirty="0">
                <a:latin typeface="Monotype Corsiva" pitchFamily="66" charset="0"/>
              </a:rPr>
              <a:t>National Company Law Tribunal  (NCLT) and Appellate Tribunal  (NCLAT)     </a:t>
            </a:r>
          </a:p>
          <a:p>
            <a:pPr algn="ctr"/>
            <a:r>
              <a:rPr lang="en-US" b="1" dirty="0">
                <a:latin typeface="Monotype Corsiva" pitchFamily="66" charset="0"/>
              </a:rPr>
              <a:t>Sec .407-434</a:t>
            </a:r>
            <a:endParaRPr lang="en-US" dirty="0">
              <a:latin typeface="Monotype Corsiva" pitchFamily="66" charset="0"/>
            </a:endParaRPr>
          </a:p>
          <a:p>
            <a:pPr algn="ctr"/>
            <a:endParaRPr lang="en-US" sz="2100" dirty="0">
              <a:latin typeface="Monotype Corsiva" pitchFamily="66" charset="0"/>
            </a:endParaRPr>
          </a:p>
        </p:txBody>
      </p:sp>
      <p:pic>
        <p:nvPicPr>
          <p:cNvPr id="13" name="Picture 12" descr="download (1).jpg"/>
          <p:cNvPicPr>
            <a:picLocks noChangeAspect="1"/>
          </p:cNvPicPr>
          <p:nvPr/>
        </p:nvPicPr>
        <p:blipFill>
          <a:blip r:embed="rId4"/>
          <a:stretch>
            <a:fillRect/>
          </a:stretch>
        </p:blipFill>
        <p:spPr>
          <a:xfrm>
            <a:off x="6824570" y="4724400"/>
            <a:ext cx="3233830" cy="2133600"/>
          </a:xfrm>
          <a:prstGeom prst="rect">
            <a:avLst/>
          </a:prstGeom>
          <a:ln>
            <a:solidFill>
              <a:schemeClr val="tx1"/>
            </a:solidFill>
          </a:ln>
        </p:spPr>
      </p:pic>
    </p:spTree>
  </p:cSld>
  <p:clrMapOvr>
    <a:masterClrMapping/>
  </p:clrMapOvr>
  <p:transition spd="slow" advTm="5000">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9" name="Oval 8"/>
          <p:cNvSpPr/>
          <p:nvPr/>
        </p:nvSpPr>
        <p:spPr>
          <a:xfrm>
            <a:off x="2011680" y="228600"/>
            <a:ext cx="5951220" cy="609600"/>
          </a:xfrm>
          <a:prstGeom prst="ellipse">
            <a:avLst/>
          </a:prstGeom>
          <a:blipFill>
            <a:blip r:embed="rId3"/>
            <a:tile tx="0" ty="0" sx="100000" sy="100000" flip="none" algn="tl"/>
          </a:blipFill>
          <a:ln>
            <a:solidFill>
              <a:schemeClr val="tx1"/>
            </a:solidFill>
          </a:ln>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lIns="91414" tIns="45706" rIns="91414" bIns="45706" rtlCol="0" anchor="ctr"/>
          <a:lstStyle/>
          <a:p>
            <a:pPr algn="ctr"/>
            <a:r>
              <a:rPr lang="en-US" sz="2400" b="1" dirty="0">
                <a:solidFill>
                  <a:srgbClr val="FF0066"/>
                </a:solidFill>
                <a:latin typeface="Comic Sans MS" pitchFamily="66" charset="0"/>
              </a:rPr>
              <a:t>Significant Modifications</a:t>
            </a:r>
          </a:p>
        </p:txBody>
      </p:sp>
      <p:sp>
        <p:nvSpPr>
          <p:cNvPr id="10" name="Rectangle 9"/>
          <p:cNvSpPr/>
          <p:nvPr/>
        </p:nvSpPr>
        <p:spPr>
          <a:xfrm>
            <a:off x="533400" y="914400"/>
            <a:ext cx="9250680" cy="4662787"/>
          </a:xfrm>
          <a:prstGeom prst="rect">
            <a:avLst/>
          </a:prstGeom>
        </p:spPr>
        <p:txBody>
          <a:bodyPr wrap="square" lIns="91414" tIns="45706" rIns="91414" bIns="45706">
            <a:spAutoFit/>
          </a:bodyPr>
          <a:lstStyle/>
          <a:p>
            <a:r>
              <a:rPr lang="en-US" b="1" u="sng" dirty="0">
                <a:solidFill>
                  <a:srgbClr val="FF0000"/>
                </a:solidFill>
                <a:latin typeface="Times New Roman" pitchFamily="18" charset="0"/>
                <a:cs typeface="Times New Roman" pitchFamily="18" charset="0"/>
              </a:rPr>
              <a:t>DIRECTORS</a:t>
            </a:r>
          </a:p>
          <a:p>
            <a:endParaRPr lang="en-US" sz="900" dirty="0">
              <a:solidFill>
                <a:srgbClr val="002060"/>
              </a:solidFill>
              <a:latin typeface="Monotype Corsiva" pitchFamily="66"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Restriction on Number of Directorship: </a:t>
            </a:r>
            <a:r>
              <a:rPr lang="en-US" dirty="0">
                <a:latin typeface="Times New Roman" pitchFamily="18" charset="0"/>
                <a:ea typeface="Times New Roman"/>
                <a:cs typeface="Times New Roman" pitchFamily="18" charset="0"/>
              </a:rPr>
              <a:t>A person cannot become Director in more than 20 Companies and out of this 20, he cannot be the Director of more than 10 Public Companies. The limit of 20 companies includes Private Company.</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Independent Directors are Non-Rotational Directors: </a:t>
            </a:r>
            <a:r>
              <a:rPr lang="en-US" dirty="0">
                <a:latin typeface="Times New Roman" pitchFamily="18" charset="0"/>
                <a:ea typeface="Times New Roman"/>
                <a:cs typeface="Times New Roman" pitchFamily="18" charset="0"/>
              </a:rPr>
              <a:t>For the purpose of the calculation of the directors retiring by rotation, the independent directors shall be out of the ambit of Rotational Directors.</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Number of Independent Directors in Listed Company: </a:t>
            </a:r>
            <a:r>
              <a:rPr lang="en-US" dirty="0">
                <a:latin typeface="Times New Roman" pitchFamily="18" charset="0"/>
                <a:ea typeface="Times New Roman"/>
                <a:cs typeface="Times New Roman" pitchFamily="18" charset="0"/>
              </a:rPr>
              <a:t>Every Listed Public Company shall have at least one-third of the total number of directors as Independent Directors. </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lvl="0" indent="-342900" algn="just">
              <a:buClr>
                <a:srgbClr val="FF0000"/>
              </a:buClr>
              <a:buSzPts val="1800"/>
              <a:buFont typeface="Wingdings"/>
              <a:buChar char=""/>
            </a:pPr>
            <a:r>
              <a:rPr lang="en-US" b="1" dirty="0">
                <a:latin typeface="Times New Roman" pitchFamily="18" charset="0"/>
                <a:cs typeface="Times New Roman" pitchFamily="18" charset="0"/>
              </a:rPr>
              <a:t>Maximum Number of Directors: </a:t>
            </a:r>
            <a:r>
              <a:rPr lang="en-US" dirty="0">
                <a:latin typeface="Times New Roman" pitchFamily="18" charset="0"/>
                <a:cs typeface="Times New Roman" pitchFamily="18" charset="0"/>
              </a:rPr>
              <a:t>The maximum number of Directors in the Company may be 15, with a power to add more directors upon passing of Special Resolution.</a:t>
            </a:r>
          </a:p>
          <a:p>
            <a:pPr marL="342900" lvl="0" indent="-342900" algn="just">
              <a:buClr>
                <a:srgbClr val="FF0000"/>
              </a:buClr>
              <a:buSzPts val="1800"/>
            </a:pPr>
            <a:endParaRPr lang="en-US" sz="900" dirty="0">
              <a:latin typeface="Times New Roman" pitchFamily="18" charset="0"/>
              <a:cs typeface="Times New Roman" pitchFamily="18" charset="0"/>
            </a:endParaRPr>
          </a:p>
          <a:p>
            <a:pPr marL="342900" lvl="0" indent="-342900" algn="just">
              <a:buClr>
                <a:srgbClr val="FF0000"/>
              </a:buClr>
              <a:buSzPts val="1800"/>
              <a:buFont typeface="Wingdings"/>
              <a:buChar char=""/>
            </a:pPr>
            <a:r>
              <a:rPr lang="en-US" b="1" dirty="0">
                <a:latin typeface="Times New Roman" pitchFamily="18" charset="0"/>
                <a:cs typeface="Times New Roman" pitchFamily="18" charset="0"/>
              </a:rPr>
              <a:t>Forward of Resignation to Registrar of Companies mandatory:</a:t>
            </a:r>
            <a:r>
              <a:rPr lang="en-US" dirty="0">
                <a:latin typeface="Times New Roman" pitchFamily="18" charset="0"/>
                <a:cs typeface="Times New Roman" pitchFamily="18" charset="0"/>
              </a:rPr>
              <a:t> Directors mandatorily required forwarding their resignation along with detailed reason to </a:t>
            </a:r>
          </a:p>
          <a:p>
            <a:pPr marL="342900" lvl="0" indent="-342900" algn="just">
              <a:buClr>
                <a:srgbClr val="FF0000"/>
              </a:buClr>
              <a:buSzPts val="1800"/>
            </a:pPr>
            <a:r>
              <a:rPr lang="en-US" dirty="0">
                <a:latin typeface="Times New Roman" pitchFamily="18" charset="0"/>
                <a:cs typeface="Times New Roman" pitchFamily="18" charset="0"/>
              </a:rPr>
              <a:t>	the registrar within 30 days of resignation.</a:t>
            </a:r>
            <a:endParaRPr lang="en-US" sz="1400" dirty="0">
              <a:latin typeface="Calibri"/>
              <a:ea typeface="Times New Roman"/>
              <a:cs typeface="Mangal"/>
            </a:endParaRPr>
          </a:p>
        </p:txBody>
      </p:sp>
      <p:sp>
        <p:nvSpPr>
          <p:cNvPr id="11" name="Rectangle 10"/>
          <p:cNvSpPr/>
          <p:nvPr/>
        </p:nvSpPr>
        <p:spPr>
          <a:xfrm>
            <a:off x="502920" y="3429004"/>
            <a:ext cx="8717280" cy="923301"/>
          </a:xfrm>
          <a:prstGeom prst="rect">
            <a:avLst/>
          </a:prstGeom>
        </p:spPr>
        <p:txBody>
          <a:bodyPr wrap="square" lIns="91414" tIns="45706" rIns="91414" bIns="45706">
            <a:spAutoFit/>
          </a:bodyPr>
          <a:lstStyle/>
          <a:p>
            <a:endParaRPr lang="en-US" b="1" dirty="0">
              <a:solidFill>
                <a:srgbClr val="FF0000"/>
              </a:solidFill>
              <a:latin typeface="Monotype Corsiva" pitchFamily="66" charset="0"/>
            </a:endParaRPr>
          </a:p>
          <a:p>
            <a:endParaRPr lang="en-US" b="1" dirty="0">
              <a:solidFill>
                <a:srgbClr val="FF0000"/>
              </a:solidFill>
              <a:latin typeface="Monotype Corsiva" pitchFamily="66" charset="0"/>
            </a:endParaRPr>
          </a:p>
          <a:p>
            <a:r>
              <a:rPr lang="en-US" b="1" dirty="0">
                <a:solidFill>
                  <a:srgbClr val="FF0000"/>
                </a:solidFill>
                <a:latin typeface="Comic Sans MS" pitchFamily="66" charset="0"/>
              </a:rPr>
              <a:t>  </a:t>
            </a:r>
            <a:endParaRPr lang="en-US" dirty="0">
              <a:solidFill>
                <a:srgbClr val="002060"/>
              </a:solidFill>
              <a:latin typeface="Monotype Corsiva" pitchFamily="66" charset="0"/>
            </a:endParaRPr>
          </a:p>
        </p:txBody>
      </p:sp>
      <p:pic>
        <p:nvPicPr>
          <p:cNvPr id="12" name="Picture 2" descr="http://www.cornwell-law.com/wp-content/uploads/2011/03/shutterstock_57076669.jpg"/>
          <p:cNvPicPr>
            <a:picLocks noChangeAspect="1" noChangeArrowheads="1"/>
          </p:cNvPicPr>
          <p:nvPr/>
        </p:nvPicPr>
        <p:blipFill>
          <a:blip r:embed="rId4"/>
          <a:srcRect/>
          <a:stretch>
            <a:fillRect/>
          </a:stretch>
        </p:blipFill>
        <p:spPr bwMode="auto">
          <a:xfrm>
            <a:off x="7464253" y="5029200"/>
            <a:ext cx="2594147" cy="1828800"/>
          </a:xfrm>
          <a:prstGeom prst="rect">
            <a:avLst/>
          </a:prstGeom>
          <a:noFill/>
        </p:spPr>
      </p:pic>
    </p:spTree>
  </p:cSld>
  <p:clrMapOvr>
    <a:masterClrMapping/>
  </p:clrMapOvr>
  <p:transition spd="slow" advTm="6000">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Rectangle 4"/>
          <p:cNvSpPr/>
          <p:nvPr/>
        </p:nvSpPr>
        <p:spPr>
          <a:xfrm>
            <a:off x="533400" y="457200"/>
            <a:ext cx="9067800" cy="5043688"/>
          </a:xfrm>
          <a:prstGeom prst="rect">
            <a:avLst/>
          </a:prstGeom>
        </p:spPr>
        <p:txBody>
          <a:bodyPr wrap="square">
            <a:spAutoFit/>
          </a:bodyPr>
          <a:lstStyle/>
          <a:p>
            <a:pPr marL="342900" lvl="0" indent="-342900" algn="just">
              <a:buClr>
                <a:srgbClr val="FF0000"/>
              </a:buClr>
              <a:buSzPts val="1800"/>
              <a:buFont typeface="Wingdings"/>
              <a:buChar char=""/>
            </a:pPr>
            <a:r>
              <a:rPr lang="en-US" b="1" dirty="0">
                <a:latin typeface="Times New Roman" pitchFamily="18" charset="0"/>
                <a:ea typeface="Times New Roman"/>
                <a:cs typeface="Times New Roman" pitchFamily="18" charset="0"/>
              </a:rPr>
              <a:t>Non-Participation of an interested director of Private Company in the matter in which he is interested: </a:t>
            </a:r>
            <a:r>
              <a:rPr lang="en-US" dirty="0">
                <a:latin typeface="Times New Roman" pitchFamily="18" charset="0"/>
                <a:ea typeface="Times New Roman"/>
                <a:cs typeface="Times New Roman" pitchFamily="18" charset="0"/>
              </a:rPr>
              <a:t>In case of private company an interested Director cannot vote or take part in the discussion relating to any matter in which he is interested.</a:t>
            </a:r>
          </a:p>
          <a:p>
            <a:pPr marL="342900" lvl="0" indent="-342900" algn="just">
              <a:lnSpc>
                <a:spcPct val="115000"/>
              </a:lnSpc>
              <a:buClr>
                <a:srgbClr val="FF0000"/>
              </a:buClr>
              <a:buSzPts val="1800"/>
              <a:buFont typeface="Wingdings"/>
              <a:buChar char=""/>
            </a:pPr>
            <a:endParaRPr lang="en-US" sz="900" b="1" u="sng" dirty="0">
              <a:solidFill>
                <a:srgbClr val="FF0000"/>
              </a:solidFill>
              <a:latin typeface="Times New Roman" pitchFamily="18" charset="0"/>
              <a:cs typeface="Times New Roman" pitchFamily="18" charset="0"/>
            </a:endParaRPr>
          </a:p>
          <a:p>
            <a:pPr marL="342900" lvl="0" indent="-342900" algn="just">
              <a:lnSpc>
                <a:spcPct val="115000"/>
              </a:lnSpc>
              <a:buClr>
                <a:srgbClr val="FF0000"/>
              </a:buClr>
              <a:buSzPts val="1800"/>
            </a:pPr>
            <a:r>
              <a:rPr lang="en-US" b="1" u="sng" dirty="0">
                <a:solidFill>
                  <a:srgbClr val="FF0000"/>
                </a:solidFill>
                <a:latin typeface="Times New Roman" pitchFamily="18" charset="0"/>
                <a:cs typeface="Times New Roman" pitchFamily="18" charset="0"/>
              </a:rPr>
              <a:t>DIRECTORS’ REPORT</a:t>
            </a:r>
          </a:p>
          <a:p>
            <a:pPr marL="342900" lvl="0" indent="-342900" algn="just">
              <a:lnSpc>
                <a:spcPct val="115000"/>
              </a:lnSpc>
              <a:buClr>
                <a:srgbClr val="FF0000"/>
              </a:buClr>
              <a:buSzPts val="1800"/>
            </a:pPr>
            <a:endParaRPr lang="en-US" sz="900" b="1" u="sng" dirty="0">
              <a:solidFill>
                <a:srgbClr val="FF0000"/>
              </a:solidFill>
              <a:latin typeface="Times New Roman" pitchFamily="18" charset="0"/>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Additional Statement in Directors Responsibility Statement: </a:t>
            </a:r>
            <a:r>
              <a:rPr lang="en-US" dirty="0">
                <a:latin typeface="Times New Roman" pitchFamily="18" charset="0"/>
                <a:ea typeface="Times New Roman"/>
                <a:cs typeface="Times New Roman" pitchFamily="18" charset="0"/>
              </a:rPr>
              <a:t>The Directors responsibility statement shall also include a statement of compliance of all the applicable laws. </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Additional Information with Board of Director’s Report: </a:t>
            </a:r>
            <a:r>
              <a:rPr lang="en-US" dirty="0">
                <a:latin typeface="Times New Roman" pitchFamily="18" charset="0"/>
                <a:ea typeface="Times New Roman"/>
                <a:cs typeface="Times New Roman" pitchFamily="18" charset="0"/>
              </a:rPr>
              <a:t>The Director’s Report for every Company shall provide additional information, </a:t>
            </a:r>
            <a:r>
              <a:rPr lang="en-US" dirty="0" err="1">
                <a:latin typeface="Times New Roman" pitchFamily="18" charset="0"/>
                <a:ea typeface="Times New Roman"/>
                <a:cs typeface="Times New Roman" pitchFamily="18" charset="0"/>
              </a:rPr>
              <a:t>viz</a:t>
            </a:r>
            <a:r>
              <a:rPr lang="en-US" dirty="0">
                <a:latin typeface="Times New Roman" pitchFamily="18" charset="0"/>
                <a:ea typeface="Times New Roman"/>
                <a:cs typeface="Times New Roman" pitchFamily="18" charset="0"/>
              </a:rPr>
              <a:t>, number of meetings of the Board; Company’s policy on Director’s appointment and remuneration; explanations or comments by the Board on every qualification, reservation or adverse remark or disclaimer made by the Company Secretary in his Secretarial Audit Report; particulars of loans, guarantees or investments. This shall not be applicable on One Person Company.</a:t>
            </a:r>
            <a:endParaRPr lang="en-US" sz="1400" dirty="0">
              <a:latin typeface="Times New Roman" pitchFamily="18" charset="0"/>
              <a:ea typeface="Times New Roman"/>
              <a:cs typeface="Times New Roman" pitchFamily="18" charset="0"/>
            </a:endParaRPr>
          </a:p>
          <a:p>
            <a:pPr marL="342900" lvl="0" indent="-342900" algn="just">
              <a:lnSpc>
                <a:spcPct val="115000"/>
              </a:lnSpc>
              <a:buClr>
                <a:srgbClr val="FF0000"/>
              </a:buClr>
              <a:buSzPts val="1800"/>
              <a:buFont typeface="Wingdings"/>
              <a:buChar char=""/>
            </a:pPr>
            <a:endParaRPr lang="en-US" sz="900" dirty="0">
              <a:solidFill>
                <a:srgbClr val="002060"/>
              </a:solidFill>
              <a:latin typeface="Times New Roman" pitchFamily="18" charset="0"/>
              <a:cs typeface="Times New Roman" pitchFamily="18" charset="0"/>
            </a:endParaRPr>
          </a:p>
          <a:p>
            <a:r>
              <a:rPr lang="en-US" b="1" u="sng" dirty="0">
                <a:solidFill>
                  <a:srgbClr val="FF0000"/>
                </a:solidFill>
                <a:latin typeface="Times New Roman" pitchFamily="18" charset="0"/>
                <a:cs typeface="Times New Roman" pitchFamily="18" charset="0"/>
              </a:rPr>
              <a:t>BOARD MEETINGS</a:t>
            </a:r>
          </a:p>
          <a:p>
            <a:endParaRPr lang="en-US" sz="900" b="1" u="sng" dirty="0">
              <a:solidFill>
                <a:srgbClr val="FF0000"/>
              </a:solidFill>
              <a:latin typeface="Times New Roman" pitchFamily="18" charset="0"/>
              <a:cs typeface="Times New Roman" pitchFamily="18" charset="0"/>
            </a:endParaRPr>
          </a:p>
          <a:p>
            <a:pPr>
              <a:buClr>
                <a:schemeClr val="accent2"/>
              </a:buClr>
              <a:buFont typeface="Wingdings" pitchFamily="2" charset="2"/>
              <a:buChar char="F"/>
            </a:pPr>
            <a:r>
              <a:rPr lang="en-US" b="1" dirty="0">
                <a:latin typeface="Times New Roman" pitchFamily="18" charset="0"/>
                <a:ea typeface="Times New Roman"/>
                <a:cs typeface="Times New Roman" pitchFamily="18" charset="0"/>
              </a:rPr>
              <a:t> Board Meeting through Video Conferencing: </a:t>
            </a:r>
            <a:r>
              <a:rPr lang="en-US" dirty="0">
                <a:latin typeface="Times New Roman" pitchFamily="18" charset="0"/>
                <a:ea typeface="Times New Roman"/>
                <a:cs typeface="Times New Roman" pitchFamily="18" charset="0"/>
              </a:rPr>
              <a:t>Director can participate in the Board Meeting</a:t>
            </a:r>
          </a:p>
          <a:p>
            <a:pPr>
              <a:buClr>
                <a:schemeClr val="accent2"/>
              </a:buClr>
            </a:pPr>
            <a:r>
              <a:rPr lang="en-US" dirty="0">
                <a:latin typeface="Times New Roman" pitchFamily="18" charset="0"/>
                <a:ea typeface="Times New Roman"/>
                <a:cs typeface="Times New Roman" pitchFamily="18" charset="0"/>
              </a:rPr>
              <a:t>    through video conferencing or other audio visual mode.</a:t>
            </a:r>
            <a:endParaRPr lang="en-US" sz="1400" dirty="0">
              <a:latin typeface="Times New Roman" pitchFamily="18" charset="0"/>
              <a:ea typeface="Times New Roman"/>
              <a:cs typeface="Times New Roman" pitchFamily="18" charset="0"/>
            </a:endParaRPr>
          </a:p>
        </p:txBody>
      </p:sp>
      <p:pic>
        <p:nvPicPr>
          <p:cNvPr id="6" name="Picture 2" descr="http://www.seckler.com/wp-content/uploads/2010/08/iStock_000011038062XSmall.jpg"/>
          <p:cNvPicPr>
            <a:picLocks noChangeAspect="1" noChangeArrowheads="1"/>
          </p:cNvPicPr>
          <p:nvPr/>
        </p:nvPicPr>
        <p:blipFill>
          <a:blip r:embed="rId3"/>
          <a:srcRect/>
          <a:stretch>
            <a:fillRect/>
          </a:stretch>
        </p:blipFill>
        <p:spPr bwMode="auto">
          <a:xfrm>
            <a:off x="8161308" y="5257800"/>
            <a:ext cx="1897092" cy="1600200"/>
          </a:xfrm>
          <a:prstGeom prst="rect">
            <a:avLst/>
          </a:prstGeom>
          <a:noFill/>
        </p:spPr>
      </p:pic>
    </p:spTree>
  </p:cSld>
  <p:clrMapOvr>
    <a:masterClrMapping/>
  </p:clrMapOvr>
  <p:transition spd="slow" advTm="6000">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5" name="Rectangle 4"/>
          <p:cNvSpPr/>
          <p:nvPr/>
        </p:nvSpPr>
        <p:spPr>
          <a:xfrm>
            <a:off x="685800" y="381000"/>
            <a:ext cx="8991600" cy="5432513"/>
          </a:xfrm>
          <a:prstGeom prst="rect">
            <a:avLst/>
          </a:prstGeom>
        </p:spPr>
        <p:txBody>
          <a:bodyPr wrap="square">
            <a:spAutoFit/>
          </a:bodyPr>
          <a:lstStyle/>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Number and Interval of Board Meetings in a year: </a:t>
            </a:r>
            <a:r>
              <a:rPr lang="en-US" dirty="0">
                <a:latin typeface="Times New Roman" pitchFamily="18" charset="0"/>
                <a:ea typeface="Times New Roman"/>
                <a:cs typeface="Times New Roman" pitchFamily="18" charset="0"/>
              </a:rPr>
              <a:t>At least 4 meeting should be held each year and not more than 120 days shall elapse between two consecutive meetings.</a:t>
            </a:r>
          </a:p>
          <a:p>
            <a:pPr marL="342900" marR="0" lvl="0" indent="-342900" algn="just">
              <a:lnSpc>
                <a:spcPct val="115000"/>
              </a:lnSpc>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lvl="0"/>
            <a:r>
              <a:rPr lang="en-US" b="1" u="sng" dirty="0">
                <a:solidFill>
                  <a:srgbClr val="FF0000"/>
                </a:solidFill>
                <a:latin typeface="Times New Roman" pitchFamily="18" charset="0"/>
                <a:cs typeface="Times New Roman" pitchFamily="18" charset="0"/>
              </a:rPr>
              <a:t>ISSUE/ BUY BACK OF SHARES</a:t>
            </a:r>
          </a:p>
          <a:p>
            <a:pPr lvl="0"/>
            <a:endParaRPr lang="en-US" sz="900" dirty="0">
              <a:solidFill>
                <a:srgbClr val="002060"/>
              </a:solidFill>
              <a:latin typeface="Times New Roman" pitchFamily="18" charset="0"/>
              <a:cs typeface="Times New Roman" pitchFamily="18" charset="0"/>
            </a:endParaRPr>
          </a:p>
          <a:p>
            <a:pPr marL="342900" lvl="0" indent="-342900" algn="just">
              <a:buClr>
                <a:srgbClr val="FF0000"/>
              </a:buClr>
              <a:buSzPts val="1800"/>
              <a:buFont typeface="Wingdings"/>
              <a:buChar char=""/>
            </a:pPr>
            <a:r>
              <a:rPr lang="en-US" b="1" dirty="0">
                <a:solidFill>
                  <a:prstClr val="black"/>
                </a:solidFill>
                <a:latin typeface="Times New Roman" pitchFamily="18" charset="0"/>
                <a:ea typeface="Times New Roman"/>
                <a:cs typeface="Times New Roman" pitchFamily="18" charset="0"/>
              </a:rPr>
              <a:t>Allotment of Securities through Private Placement: </a:t>
            </a:r>
            <a:r>
              <a:rPr lang="en-US" dirty="0">
                <a:solidFill>
                  <a:prstClr val="black"/>
                </a:solidFill>
                <a:latin typeface="Times New Roman" pitchFamily="18" charset="0"/>
                <a:ea typeface="Times New Roman"/>
                <a:cs typeface="Times New Roman" pitchFamily="18" charset="0"/>
              </a:rPr>
              <a:t>The Company has to allot the securities within 60 days of receipt of application money, in case the application money received under private placement.</a:t>
            </a:r>
          </a:p>
          <a:p>
            <a:pPr marL="342900" lvl="0" indent="-342900" algn="just">
              <a:buClr>
                <a:srgbClr val="FF0000"/>
              </a:buClr>
              <a:buSzPts val="1800"/>
            </a:pPr>
            <a:endParaRPr lang="en-US" sz="900" dirty="0">
              <a:solidFill>
                <a:prstClr val="black"/>
              </a:solidFill>
              <a:latin typeface="Times New Roman" pitchFamily="18" charset="0"/>
              <a:ea typeface="Times New Roman"/>
              <a:cs typeface="Times New Roman" pitchFamily="18" charset="0"/>
            </a:endParaRPr>
          </a:p>
          <a:p>
            <a:pPr marL="342900" lvl="0" indent="-342900" algn="just">
              <a:buClr>
                <a:srgbClr val="FF0000"/>
              </a:buClr>
              <a:buSzPts val="1800"/>
              <a:buFont typeface="Wingdings"/>
              <a:buChar char=""/>
            </a:pPr>
            <a:r>
              <a:rPr lang="en-US" dirty="0">
                <a:solidFill>
                  <a:prstClr val="black"/>
                </a:solidFill>
                <a:latin typeface="Times New Roman" pitchFamily="18" charset="0"/>
                <a:ea typeface="Times New Roman"/>
                <a:cs typeface="Times New Roman" pitchFamily="18" charset="0"/>
              </a:rPr>
              <a:t> </a:t>
            </a:r>
            <a:r>
              <a:rPr lang="en-US" b="1" dirty="0">
                <a:solidFill>
                  <a:prstClr val="black"/>
                </a:solidFill>
                <a:latin typeface="Times New Roman" pitchFamily="18" charset="0"/>
                <a:cs typeface="Times New Roman" pitchFamily="18" charset="0"/>
              </a:rPr>
              <a:t>Further Issue of Shares to Employees:</a:t>
            </a:r>
            <a:r>
              <a:rPr lang="en-US" dirty="0">
                <a:solidFill>
                  <a:prstClr val="black"/>
                </a:solidFill>
                <a:latin typeface="Times New Roman" pitchFamily="18" charset="0"/>
                <a:cs typeface="Times New Roman" pitchFamily="18" charset="0"/>
              </a:rPr>
              <a:t> The Company can issue further shares to employees by way of ESOP, subject to the approval of shareholders through Special      Resolution.</a:t>
            </a:r>
          </a:p>
          <a:p>
            <a:pPr marL="342900" lvl="0" indent="-342900" algn="just">
              <a:buClr>
                <a:srgbClr val="FF0000"/>
              </a:buClr>
              <a:buSzPts val="1800"/>
            </a:pPr>
            <a:endParaRPr lang="en-US" sz="900" dirty="0">
              <a:solidFill>
                <a:prstClr val="black"/>
              </a:solidFill>
              <a:latin typeface="Times New Roman" pitchFamily="18" charset="0"/>
              <a:cs typeface="Times New Roman" pitchFamily="18" charset="0"/>
            </a:endParaRPr>
          </a:p>
          <a:p>
            <a:pPr marL="342900" marR="0" lvl="0" indent="-342900" algn="just">
              <a:spcBef>
                <a:spcPts val="0"/>
              </a:spcBef>
              <a:spcAft>
                <a:spcPts val="1000"/>
              </a:spcAft>
              <a:buClr>
                <a:srgbClr val="FF0000"/>
              </a:buClr>
              <a:buSzPts val="1800"/>
              <a:buFont typeface="Wingdings"/>
              <a:buChar char=""/>
            </a:pPr>
            <a:r>
              <a:rPr lang="en-US" dirty="0">
                <a:solidFill>
                  <a:prstClr val="black"/>
                </a:solidFill>
                <a:latin typeface="Times New Roman" pitchFamily="18" charset="0"/>
                <a:ea typeface="Times New Roman"/>
                <a:cs typeface="Times New Roman" pitchFamily="18" charset="0"/>
              </a:rPr>
              <a:t> </a:t>
            </a:r>
            <a:r>
              <a:rPr lang="en-US" b="1" dirty="0">
                <a:latin typeface="Times New Roman" pitchFamily="18" charset="0"/>
                <a:ea typeface="Times New Roman"/>
                <a:cs typeface="Times New Roman" pitchFamily="18" charset="0"/>
              </a:rPr>
              <a:t>Issuance of Preference shares redeemable after 20 years:</a:t>
            </a:r>
            <a:r>
              <a:rPr lang="en-US" dirty="0">
                <a:latin typeface="Times New Roman" pitchFamily="18" charset="0"/>
                <a:ea typeface="Times New Roman"/>
                <a:cs typeface="Times New Roman" pitchFamily="18" charset="0"/>
              </a:rPr>
              <a:t> A Company may issue Preference Shares redeemable after 20 years for such infrastructure projects as may be specified subject to redemption of specified per cent of Preference Shares on annual basis, at the option of the preference shareholder.</a:t>
            </a:r>
            <a:endParaRPr lang="en-US" sz="900" dirty="0">
              <a:latin typeface="Times New Roman" pitchFamily="18" charset="0"/>
              <a:ea typeface="Times New Roman"/>
              <a:cs typeface="Times New Roman" pitchFamily="18" charset="0"/>
            </a:endParaRPr>
          </a:p>
          <a:p>
            <a:pPr marL="342900" indent="-342900" algn="just">
              <a:spcAft>
                <a:spcPts val="1000"/>
              </a:spcAft>
              <a:buClr>
                <a:srgbClr val="FF0000"/>
              </a:buClr>
              <a:buSzPts val="1800"/>
              <a:buFont typeface="Wingdings"/>
              <a:buChar char=""/>
            </a:pPr>
            <a:r>
              <a:rPr lang="en-US" b="1" dirty="0">
                <a:latin typeface="Times New Roman" pitchFamily="18" charset="0"/>
                <a:ea typeface="Times New Roman"/>
                <a:cs typeface="Times New Roman" pitchFamily="18" charset="0"/>
              </a:rPr>
              <a:t>Offer of securities to more than 50 members: </a:t>
            </a:r>
            <a:r>
              <a:rPr lang="en-US" dirty="0">
                <a:latin typeface="Times New Roman" pitchFamily="18" charset="0"/>
                <a:ea typeface="Times New Roman"/>
                <a:cs typeface="Times New Roman" pitchFamily="18" charset="0"/>
              </a:rPr>
              <a:t>The company may make an offer or invitation  of securities by way of private placement to more than 50 persons.</a:t>
            </a:r>
          </a:p>
          <a:p>
            <a:pPr marL="342900" indent="-342900" algn="just">
              <a:buClr>
                <a:srgbClr val="FF0000"/>
              </a:buClr>
              <a:buSzPts val="1800"/>
              <a:buFont typeface="Wingdings"/>
              <a:buChar char=""/>
            </a:pPr>
            <a:endParaRPr lang="en-US" sz="1400" dirty="0">
              <a:latin typeface="Times New Roman" pitchFamily="18" charset="0"/>
              <a:ea typeface="Times New Roman"/>
              <a:cs typeface="Times New Roman" pitchFamily="18" charset="0"/>
            </a:endParaRPr>
          </a:p>
        </p:txBody>
      </p:sp>
      <p:pic>
        <p:nvPicPr>
          <p:cNvPr id="6" name="Picture 2" descr="http://www.livemint.com/r/LiveMint/Period1/2007/09/16/Photos/4b122b25-16c5-4725-90ba-9920c6304ffc.jpg"/>
          <p:cNvPicPr>
            <a:picLocks noChangeAspect="1" noChangeArrowheads="1"/>
          </p:cNvPicPr>
          <p:nvPr/>
        </p:nvPicPr>
        <p:blipFill>
          <a:blip r:embed="rId3"/>
          <a:srcRect/>
          <a:stretch>
            <a:fillRect/>
          </a:stretch>
        </p:blipFill>
        <p:spPr bwMode="auto">
          <a:xfrm>
            <a:off x="7620000" y="5394960"/>
            <a:ext cx="2438400" cy="1463040"/>
          </a:xfrm>
          <a:prstGeom prst="rect">
            <a:avLst/>
          </a:prstGeom>
          <a:noFill/>
        </p:spPr>
      </p:pic>
    </p:spTree>
  </p:cSld>
  <p:clrMapOvr>
    <a:masterClrMapping/>
  </p:clrMapOvr>
  <p:transition spd="slow" advTm="6000">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6" name="Rectangle 5"/>
          <p:cNvSpPr/>
          <p:nvPr/>
        </p:nvSpPr>
        <p:spPr>
          <a:xfrm>
            <a:off x="457200" y="304800"/>
            <a:ext cx="9144000" cy="5009035"/>
          </a:xfrm>
          <a:prstGeom prst="rect">
            <a:avLst/>
          </a:prstGeom>
        </p:spPr>
        <p:txBody>
          <a:bodyPr wrap="square" lIns="91414" tIns="45706" rIns="91414" bIns="45706">
            <a:spAutoFit/>
          </a:bodyPr>
          <a:lstStyle/>
          <a:p>
            <a:pPr marL="342900" marR="0" lvl="0" indent="-342900" algn="just">
              <a:spcBef>
                <a:spcPts val="0"/>
              </a:spcBef>
              <a:spcAft>
                <a:spcPts val="0"/>
              </a:spcAft>
              <a:buClr>
                <a:srgbClr val="FF0000"/>
              </a:buClr>
              <a:buSzPts val="1800"/>
              <a:buFont typeface="Wingdings"/>
              <a:buChar char=""/>
            </a:pPr>
            <a:r>
              <a:rPr lang="en-US" dirty="0">
                <a:latin typeface="Times New Roman" pitchFamily="18" charset="0"/>
                <a:ea typeface="Times New Roman"/>
                <a:cs typeface="Times New Roman" pitchFamily="18" charset="0"/>
              </a:rPr>
              <a:t> </a:t>
            </a:r>
            <a:r>
              <a:rPr lang="en-US" b="1" dirty="0">
                <a:latin typeface="Times New Roman" pitchFamily="18" charset="0"/>
                <a:ea typeface="Times New Roman"/>
                <a:cs typeface="Times New Roman" pitchFamily="18" charset="0"/>
              </a:rPr>
              <a:t>Private Company can issue Right/Bonus Shares by Private Placement: </a:t>
            </a:r>
            <a:r>
              <a:rPr lang="en-US" dirty="0">
                <a:latin typeface="Times New Roman" pitchFamily="18" charset="0"/>
                <a:ea typeface="Times New Roman"/>
                <a:cs typeface="Times New Roman" pitchFamily="18" charset="0"/>
              </a:rPr>
              <a:t>A Private Company may also issue securities on Rights basis by way of bonus issue or by way of private placement.</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indent="-342900" algn="just">
              <a:buClr>
                <a:srgbClr val="FF0000"/>
              </a:buClr>
              <a:buSzPts val="1800"/>
              <a:buFont typeface="Wingdings"/>
              <a:buChar char=""/>
            </a:pPr>
            <a:r>
              <a:rPr lang="en-US" b="1" dirty="0">
                <a:latin typeface="Times New Roman" pitchFamily="18" charset="0"/>
                <a:ea typeface="Times New Roman"/>
                <a:cs typeface="Times New Roman" pitchFamily="18" charset="0"/>
              </a:rPr>
              <a:t>Deemed Public Offer of shares: </a:t>
            </a:r>
            <a:r>
              <a:rPr lang="en-US" dirty="0">
                <a:latin typeface="Times New Roman" pitchFamily="18" charset="0"/>
                <a:ea typeface="Times New Roman"/>
                <a:cs typeface="Times New Roman" pitchFamily="18" charset="0"/>
              </a:rPr>
              <a:t>An offer by a listed/ unlisted company to allot or invite subscription, or enters into an agreement to allot, securities to 50 or such higher number the same shall be deemed to be an offer to the public and it is immaterial whether the payment for the securities has been received or not. </a:t>
            </a:r>
          </a:p>
          <a:p>
            <a:pPr marL="342900" indent="-342900" algn="just">
              <a:buClr>
                <a:srgbClr val="FF0000"/>
              </a:buClr>
              <a:buSzPts val="1800"/>
            </a:pPr>
            <a:endParaRPr lang="en-US" sz="900" dirty="0">
              <a:latin typeface="Times New Roman" pitchFamily="18" charset="0"/>
              <a:ea typeface="Times New Roman"/>
              <a:cs typeface="Times New Roman" pitchFamily="18" charset="0"/>
            </a:endParaRPr>
          </a:p>
          <a:p>
            <a:pPr marL="342900" lvl="0" indent="-342900" algn="just">
              <a:buClr>
                <a:srgbClr val="FF0000"/>
              </a:buClr>
              <a:buSzPts val="1800"/>
              <a:buFont typeface="Wingdings"/>
              <a:buChar char=""/>
            </a:pPr>
            <a:r>
              <a:rPr lang="en-US" dirty="0">
                <a:latin typeface="Times New Roman" pitchFamily="18" charset="0"/>
                <a:ea typeface="Times New Roman"/>
                <a:cs typeface="Times New Roman" pitchFamily="18" charset="0"/>
              </a:rPr>
              <a:t> </a:t>
            </a:r>
            <a:r>
              <a:rPr lang="en-US" b="1" dirty="0">
                <a:latin typeface="Times New Roman"/>
                <a:ea typeface="Times New Roman"/>
                <a:cs typeface="Mangal"/>
              </a:rPr>
              <a:t>Voting rights of Preference Shareholders: </a:t>
            </a:r>
            <a:r>
              <a:rPr lang="en-US" dirty="0">
                <a:latin typeface="Times New Roman"/>
                <a:ea typeface="Times New Roman"/>
                <a:cs typeface="Mangal"/>
              </a:rPr>
              <a:t>Preference shareholders can exercise voting rights when the dividends payable in respect of a class of Preference shares are in arrears for a period of 2 years or more.</a:t>
            </a:r>
          </a:p>
          <a:p>
            <a:pPr marL="342900" lvl="0" indent="-342900" algn="just">
              <a:buClr>
                <a:srgbClr val="FF0000"/>
              </a:buClr>
              <a:buSzPts val="1800"/>
              <a:buFont typeface="Wingdings"/>
              <a:buChar char=""/>
            </a:pPr>
            <a:endParaRPr lang="en-US" sz="900" dirty="0">
              <a:latin typeface="Times New Roman"/>
              <a:ea typeface="Times New Roman"/>
              <a:cs typeface="Mangal"/>
            </a:endParaRPr>
          </a:p>
          <a:p>
            <a:pPr marL="342900" lvl="0" indent="-342900" algn="just">
              <a:lnSpc>
                <a:spcPct val="115000"/>
              </a:lnSpc>
              <a:buClr>
                <a:srgbClr val="FF0000"/>
              </a:buClr>
              <a:buSzPts val="1800"/>
              <a:buFont typeface="Wingdings"/>
              <a:buChar char=""/>
            </a:pPr>
            <a:r>
              <a:rPr lang="en-US" sz="900" dirty="0">
                <a:latin typeface="Times New Roman"/>
                <a:ea typeface="Times New Roman"/>
                <a:cs typeface="Mangal"/>
              </a:rPr>
              <a:t> </a:t>
            </a:r>
            <a:r>
              <a:rPr lang="en-US" b="1" dirty="0">
                <a:solidFill>
                  <a:prstClr val="black"/>
                </a:solidFill>
                <a:latin typeface="Times New Roman" pitchFamily="18" charset="0"/>
                <a:ea typeface="Times New Roman"/>
                <a:cs typeface="Times New Roman" pitchFamily="18" charset="0"/>
              </a:rPr>
              <a:t>Buy Back of shares by a defaulting Company:</a:t>
            </a:r>
            <a:r>
              <a:rPr lang="en-US" dirty="0">
                <a:solidFill>
                  <a:prstClr val="black"/>
                </a:solidFill>
                <a:latin typeface="Times New Roman" pitchFamily="18" charset="0"/>
                <a:ea typeface="Times New Roman"/>
                <a:cs typeface="Times New Roman" pitchFamily="18" charset="0"/>
              </a:rPr>
              <a:t> A company can buy back its own shares even if it had at any time defaulted in repayment of deposit or interest payable thereon, redemption of debentures or Preference shares or payment of dividend to any shareholder or repayment of any term loan or interest payable thereon to any financial institution or bank, provided a period of 3 years must have lapsed after remedial of such default.</a:t>
            </a:r>
            <a:endParaRPr lang="en-US" sz="900" dirty="0">
              <a:solidFill>
                <a:prstClr val="black"/>
              </a:solidFill>
              <a:latin typeface="Times New Roman" pitchFamily="18" charset="0"/>
              <a:ea typeface="Times New Roman"/>
              <a:cs typeface="Times New Roman" pitchFamily="18" charset="0"/>
            </a:endParaRPr>
          </a:p>
          <a:p>
            <a:pPr marL="342900" indent="-342900" algn="just">
              <a:buClr>
                <a:srgbClr val="FF0000"/>
              </a:buClr>
              <a:buSzPts val="1800"/>
              <a:buFont typeface="Wingdings"/>
              <a:buChar char=""/>
            </a:pPr>
            <a:endParaRPr lang="en-US" sz="900" dirty="0">
              <a:latin typeface="Times New Roman" pitchFamily="18" charset="0"/>
              <a:ea typeface="Times New Roman"/>
              <a:cs typeface="Times New Roman" pitchFamily="18" charset="0"/>
            </a:endParaRPr>
          </a:p>
        </p:txBody>
      </p:sp>
      <p:pic>
        <p:nvPicPr>
          <p:cNvPr id="7" name="Picture 2" descr="http://blog.charanwings.com/Slides/3.jpg"/>
          <p:cNvPicPr>
            <a:picLocks noChangeAspect="1" noChangeArrowheads="1"/>
          </p:cNvPicPr>
          <p:nvPr/>
        </p:nvPicPr>
        <p:blipFill>
          <a:blip r:embed="rId3"/>
          <a:srcRect/>
          <a:stretch>
            <a:fillRect/>
          </a:stretch>
        </p:blipFill>
        <p:spPr bwMode="auto">
          <a:xfrm>
            <a:off x="7162801" y="5257800"/>
            <a:ext cx="2895600" cy="1600200"/>
          </a:xfrm>
          <a:prstGeom prst="rect">
            <a:avLst/>
          </a:prstGeom>
          <a:noFill/>
        </p:spPr>
      </p:pic>
    </p:spTree>
  </p:cSld>
  <p:clrMapOvr>
    <a:masterClrMapping/>
  </p:clrMapOvr>
  <p:transition spd="slow" advTm="6000">
    <p:cover dir="l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152400"/>
            <a:ext cx="10058400" cy="5943600"/>
          </a:xfrm>
          <a:prstGeom prst="rect">
            <a:avLst/>
          </a:prstGeom>
          <a:noFill/>
        </p:spPr>
      </p:pic>
      <p:sp>
        <p:nvSpPr>
          <p:cNvPr id="5" name="Rectangle 4"/>
          <p:cNvSpPr/>
          <p:nvPr/>
        </p:nvSpPr>
        <p:spPr>
          <a:xfrm>
            <a:off x="457200" y="228600"/>
            <a:ext cx="9296400" cy="3970289"/>
          </a:xfrm>
          <a:prstGeom prst="rect">
            <a:avLst/>
          </a:prstGeom>
        </p:spPr>
        <p:txBody>
          <a:bodyPr wrap="square" lIns="91414" tIns="45706" rIns="91414" bIns="45706">
            <a:spAutoFit/>
          </a:bodyPr>
          <a:lstStyle/>
          <a:p>
            <a:endParaRPr lang="en-US" sz="900" b="1" u="sng" dirty="0">
              <a:solidFill>
                <a:srgbClr val="FF0000"/>
              </a:solidFill>
              <a:latin typeface="Times New Roman" pitchFamily="18" charset="0"/>
              <a:cs typeface="Times New Roman" pitchFamily="18" charset="0"/>
            </a:endParaRPr>
          </a:p>
          <a:p>
            <a:r>
              <a:rPr lang="en-US" b="1" u="sng" dirty="0">
                <a:solidFill>
                  <a:srgbClr val="FF0000"/>
                </a:solidFill>
                <a:latin typeface="Times New Roman" pitchFamily="18" charset="0"/>
                <a:cs typeface="Times New Roman" pitchFamily="18" charset="0"/>
              </a:rPr>
              <a:t>ANNUAL RETURN</a:t>
            </a:r>
          </a:p>
          <a:p>
            <a:endParaRPr lang="en-US" sz="900" b="1" u="sng" dirty="0">
              <a:solidFill>
                <a:srgbClr val="FF0000"/>
              </a:solidFill>
              <a:latin typeface="Times New Roman" pitchFamily="18" charset="0"/>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Additional Information in Annual Return:</a:t>
            </a:r>
            <a:r>
              <a:rPr lang="en-US" dirty="0">
                <a:latin typeface="Times New Roman" pitchFamily="18" charset="0"/>
                <a:ea typeface="Times New Roman"/>
                <a:cs typeface="Times New Roman" pitchFamily="18" charset="0"/>
              </a:rPr>
              <a:t> Every Annual Return shall contain the additional information like particulars of its Holding, Subsidiary and Associate Companies, Matters related to certification of compliances, disclosures for remuneration of directors and Key Managerial Personnel etc.</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Certification of Annual Return by </a:t>
            </a:r>
            <a:r>
              <a:rPr lang="en-US" b="1" dirty="0" err="1">
                <a:latin typeface="Times New Roman" pitchFamily="18" charset="0"/>
                <a:ea typeface="Times New Roman"/>
                <a:cs typeface="Times New Roman" pitchFamily="18" charset="0"/>
              </a:rPr>
              <a:t>Practising</a:t>
            </a:r>
            <a:r>
              <a:rPr lang="en-US" b="1" dirty="0">
                <a:latin typeface="Times New Roman" pitchFamily="18" charset="0"/>
                <a:ea typeface="Times New Roman"/>
                <a:cs typeface="Times New Roman" pitchFamily="18" charset="0"/>
              </a:rPr>
              <a:t> Company Secretary:</a:t>
            </a:r>
            <a:r>
              <a:rPr lang="en-US" dirty="0">
                <a:latin typeface="Times New Roman" pitchFamily="18" charset="0"/>
                <a:ea typeface="Times New Roman"/>
                <a:cs typeface="Times New Roman" pitchFamily="18" charset="0"/>
              </a:rPr>
              <a:t> Companies with specified Paid-up Share Capital and Turnover shall be required to certify the Annual Returns by a </a:t>
            </a:r>
            <a:r>
              <a:rPr lang="en-US" dirty="0" err="1">
                <a:latin typeface="Times New Roman" pitchFamily="18" charset="0"/>
                <a:ea typeface="Times New Roman"/>
                <a:cs typeface="Times New Roman" pitchFamily="18" charset="0"/>
              </a:rPr>
              <a:t>Practising</a:t>
            </a:r>
            <a:r>
              <a:rPr lang="en-US" dirty="0">
                <a:latin typeface="Times New Roman" pitchFamily="18" charset="0"/>
                <a:ea typeface="Times New Roman"/>
                <a:cs typeface="Times New Roman" pitchFamily="18" charset="0"/>
              </a:rPr>
              <a:t> Company Secretary.</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indent="-342900" algn="just">
              <a:buClr>
                <a:srgbClr val="FF0000"/>
              </a:buClr>
              <a:buSzPts val="1800"/>
              <a:buFont typeface="Wingdings"/>
              <a:buChar char=""/>
            </a:pPr>
            <a:r>
              <a:rPr lang="en-US" b="1" dirty="0">
                <a:latin typeface="Times New Roman" pitchFamily="18" charset="0"/>
                <a:ea typeface="Times New Roman"/>
                <a:cs typeface="Times New Roman" pitchFamily="18" charset="0"/>
              </a:rPr>
              <a:t>Listed Company to file return for change in Promoters and top ten Shareholder’s holding: </a:t>
            </a:r>
            <a:r>
              <a:rPr lang="en-US" dirty="0">
                <a:latin typeface="Times New Roman" pitchFamily="18" charset="0"/>
                <a:ea typeface="Times New Roman"/>
                <a:cs typeface="Times New Roman" pitchFamily="18" charset="0"/>
              </a:rPr>
              <a:t>Every listed Company shall file a Return to Registrar of Companies in respect to change in the number of shares held by promoters and top ten shareholders within 15 days of such change.</a:t>
            </a:r>
          </a:p>
        </p:txBody>
      </p:sp>
      <p:pic>
        <p:nvPicPr>
          <p:cNvPr id="78855" name="Picture 7" descr="http://www.accounting-n-taxation.com/image-files/annual-information-return.png"/>
          <p:cNvPicPr>
            <a:picLocks noChangeAspect="1" noChangeArrowheads="1"/>
          </p:cNvPicPr>
          <p:nvPr/>
        </p:nvPicPr>
        <p:blipFill>
          <a:blip r:embed="rId3"/>
          <a:srcRect/>
          <a:stretch>
            <a:fillRect/>
          </a:stretch>
        </p:blipFill>
        <p:spPr bwMode="auto">
          <a:xfrm>
            <a:off x="6781800" y="5105400"/>
            <a:ext cx="1828800" cy="1752600"/>
          </a:xfrm>
          <a:prstGeom prst="rect">
            <a:avLst/>
          </a:prstGeom>
          <a:noFill/>
        </p:spPr>
      </p:pic>
      <p:pic>
        <p:nvPicPr>
          <p:cNvPr id="78858" name="Picture 10"/>
          <p:cNvPicPr>
            <a:picLocks noChangeAspect="1" noChangeArrowheads="1"/>
          </p:cNvPicPr>
          <p:nvPr/>
        </p:nvPicPr>
        <p:blipFill>
          <a:blip r:embed="rId4"/>
          <a:srcRect/>
          <a:stretch>
            <a:fillRect/>
          </a:stretch>
        </p:blipFill>
        <p:spPr bwMode="auto">
          <a:xfrm>
            <a:off x="8534400" y="5105400"/>
            <a:ext cx="1371600" cy="1752600"/>
          </a:xfrm>
          <a:prstGeom prst="rect">
            <a:avLst/>
          </a:prstGeom>
          <a:noFill/>
          <a:ln w="9525">
            <a:noFill/>
            <a:miter lim="800000"/>
            <a:headEnd/>
            <a:tailEnd/>
          </a:ln>
          <a:effectLst/>
        </p:spPr>
      </p:pic>
    </p:spTree>
  </p:cSld>
  <p:clrMapOvr>
    <a:masterClrMapping/>
  </p:clrMapOvr>
  <p:transition spd="slow" advTm="6000">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4.mm.bing.net/th?id=H.4903608385864683&amp;pid=15.1"/>
          <p:cNvPicPr>
            <a:picLocks noChangeAspect="1" noChangeArrowheads="1"/>
          </p:cNvPicPr>
          <p:nvPr/>
        </p:nvPicPr>
        <p:blipFill>
          <a:blip r:embed="rId2"/>
          <a:srcRect/>
          <a:stretch>
            <a:fillRect/>
          </a:stretch>
        </p:blipFill>
        <p:spPr bwMode="auto">
          <a:xfrm>
            <a:off x="0" y="-152400"/>
            <a:ext cx="10058400" cy="5867400"/>
          </a:xfrm>
          <a:prstGeom prst="rect">
            <a:avLst/>
          </a:prstGeom>
          <a:noFill/>
        </p:spPr>
      </p:pic>
      <p:sp>
        <p:nvSpPr>
          <p:cNvPr id="6" name="Rectangle 5"/>
          <p:cNvSpPr/>
          <p:nvPr/>
        </p:nvSpPr>
        <p:spPr>
          <a:xfrm>
            <a:off x="0" y="152400"/>
            <a:ext cx="9052560" cy="5479933"/>
          </a:xfrm>
          <a:prstGeom prst="rect">
            <a:avLst/>
          </a:prstGeom>
        </p:spPr>
        <p:txBody>
          <a:bodyPr wrap="square" lIns="91414" tIns="45706" rIns="91414" bIns="45706">
            <a:spAutoFit/>
          </a:bodyPr>
          <a:lstStyle/>
          <a:p>
            <a:pPr marL="342900" indent="-342900" algn="just">
              <a:buClr>
                <a:srgbClr val="FF0000"/>
              </a:buClr>
              <a:buSzPts val="1800"/>
            </a:pPr>
            <a:r>
              <a:rPr lang="en-US" b="1" u="sng" dirty="0">
                <a:solidFill>
                  <a:srgbClr val="FF0000"/>
                </a:solidFill>
                <a:latin typeface="Times New Roman" pitchFamily="18" charset="0"/>
                <a:cs typeface="Times New Roman" pitchFamily="18" charset="0"/>
              </a:rPr>
              <a:t>PRIVATE / PUBLIC COMPANY</a:t>
            </a:r>
          </a:p>
          <a:p>
            <a:pPr marL="342900" indent="-342900" algn="just">
              <a:buClr>
                <a:srgbClr val="FF0000"/>
              </a:buClr>
              <a:buSzPts val="1800"/>
            </a:pPr>
            <a:endParaRPr lang="en-US" b="1" u="sng" dirty="0">
              <a:solidFill>
                <a:srgbClr val="FF0000"/>
              </a:solidFill>
              <a:latin typeface="Times New Roman" pitchFamily="18" charset="0"/>
              <a:cs typeface="Times New Roman" pitchFamily="18" charset="0"/>
            </a:endParaRPr>
          </a:p>
          <a:p>
            <a:pPr lvl="0">
              <a:buClr>
                <a:schemeClr val="accent2"/>
              </a:buClr>
              <a:buFont typeface="Wingdings" pitchFamily="2" charset="2"/>
              <a:buChar char="F"/>
            </a:pPr>
            <a:r>
              <a:rPr lang="en-US" b="1" dirty="0">
                <a:latin typeface="Times New Roman" pitchFamily="18" charset="0"/>
                <a:cs typeface="Times New Roman" pitchFamily="18" charset="0"/>
              </a:rPr>
              <a:t> Increase in number of members of Private Limited Companies: </a:t>
            </a:r>
            <a:r>
              <a:rPr lang="en-US" dirty="0">
                <a:latin typeface="Times New Roman" pitchFamily="18" charset="0"/>
                <a:cs typeface="Times New Roman" pitchFamily="18" charset="0"/>
              </a:rPr>
              <a:t>A private company can </a:t>
            </a:r>
          </a:p>
          <a:p>
            <a:pPr lvl="0">
              <a:buClr>
                <a:schemeClr val="accent2"/>
              </a:buClr>
            </a:pPr>
            <a:r>
              <a:rPr lang="en-US" dirty="0">
                <a:latin typeface="Times New Roman" pitchFamily="18" charset="0"/>
                <a:cs typeface="Times New Roman" pitchFamily="18" charset="0"/>
              </a:rPr>
              <a:t>     now have as maximum as 200 members.</a:t>
            </a:r>
          </a:p>
          <a:p>
            <a:pPr lvl="0">
              <a:buClr>
                <a:schemeClr val="accent2"/>
              </a:buClr>
            </a:pPr>
            <a:endParaRPr lang="en-US" sz="900" dirty="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Obtaining Certificate of Commencement of Business by Private  Company is mandatory: </a:t>
            </a:r>
            <a:r>
              <a:rPr lang="en-US" dirty="0">
                <a:latin typeface="Times New Roman"/>
                <a:ea typeface="Times New Roman"/>
                <a:cs typeface="Mangal"/>
              </a:rPr>
              <a:t>Private Companies like a public company (having share capital) are also required to obtain certificate of Commencement of Business within 180 days of incorporation. </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 Maintenance of Registered Office and to file verification of Registered Office:</a:t>
            </a:r>
            <a:r>
              <a:rPr lang="en-US" dirty="0">
                <a:latin typeface="Times New Roman"/>
                <a:ea typeface="Times New Roman"/>
                <a:cs typeface="Mangal"/>
              </a:rPr>
              <a:t> A company shall have a registered office on and from 15th day of its incorporation and company shall furnish to ROC a verification of Registered Office within 30 days of its incorporation. Form 18 is to be filed now within 15 days of change of registered office of the company.</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indent="-342900" algn="just">
              <a:lnSpc>
                <a:spcPct val="115000"/>
              </a:lnSpc>
              <a:buClr>
                <a:srgbClr val="FF0000"/>
              </a:buClr>
              <a:buSzPts val="1800"/>
              <a:buFont typeface="Wingdings"/>
              <a:buChar char=""/>
            </a:pPr>
            <a:r>
              <a:rPr lang="en-US" dirty="0">
                <a:latin typeface="Times New Roman"/>
                <a:ea typeface="Times New Roman"/>
                <a:cs typeface="Mangal"/>
              </a:rPr>
              <a:t> </a:t>
            </a:r>
            <a:r>
              <a:rPr lang="en-US" b="1" dirty="0">
                <a:solidFill>
                  <a:prstClr val="black"/>
                </a:solidFill>
                <a:latin typeface="Times New Roman"/>
                <a:ea typeface="Times New Roman"/>
                <a:cs typeface="Mangal"/>
              </a:rPr>
              <a:t>Provision for Appointment and Remuneration of Managerial Personnel extended to Private Limited Company: </a:t>
            </a:r>
            <a:r>
              <a:rPr lang="en-US" dirty="0">
                <a:solidFill>
                  <a:prstClr val="black"/>
                </a:solidFill>
                <a:latin typeface="Times New Roman"/>
                <a:ea typeface="Times New Roman"/>
                <a:cs typeface="Mangal"/>
              </a:rPr>
              <a:t>Provision related to appointment of Managing Director/ Whole Time Director/ Manager shall also apply to Private Company.</a:t>
            </a:r>
            <a:endParaRPr lang="en-US" dirty="0">
              <a:latin typeface="Times New Roman"/>
              <a:ea typeface="Times New Roman"/>
              <a:cs typeface="Mangal"/>
            </a:endParaRPr>
          </a:p>
        </p:txBody>
      </p:sp>
      <p:pic>
        <p:nvPicPr>
          <p:cNvPr id="7" name="Picture 6" descr="http://cdn8.triplepundit.com/wp-content/uploads/2010/08/CSR-Globe-300x273.jpg"/>
          <p:cNvPicPr/>
          <p:nvPr/>
        </p:nvPicPr>
        <p:blipFill>
          <a:blip r:embed="rId3"/>
          <a:srcRect/>
          <a:stretch>
            <a:fillRect/>
          </a:stretch>
        </p:blipFill>
        <p:spPr bwMode="auto">
          <a:xfrm>
            <a:off x="7772401" y="5410200"/>
            <a:ext cx="2286000" cy="1447800"/>
          </a:xfrm>
          <a:prstGeom prst="rect">
            <a:avLst/>
          </a:prstGeom>
          <a:noFill/>
          <a:ln w="9525">
            <a:noFill/>
            <a:miter lim="800000"/>
            <a:headEnd/>
            <a:tailEnd/>
          </a:ln>
        </p:spPr>
      </p:pic>
    </p:spTree>
  </p:cSld>
  <p:clrMapOvr>
    <a:masterClrMapping/>
  </p:clrMapOvr>
  <p:transition spd="slow" advTm="60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s4.mm.bing.net/th?id=H.4903608385864683&amp;pid=15.1"/>
          <p:cNvPicPr>
            <a:picLocks noChangeAspect="1" noChangeArrowheads="1"/>
          </p:cNvPicPr>
          <p:nvPr/>
        </p:nvPicPr>
        <p:blipFill>
          <a:blip r:embed="rId2"/>
          <a:srcRect/>
          <a:stretch>
            <a:fillRect/>
          </a:stretch>
        </p:blipFill>
        <p:spPr bwMode="auto">
          <a:xfrm>
            <a:off x="0" y="-152400"/>
            <a:ext cx="10058400" cy="5943600"/>
          </a:xfrm>
          <a:prstGeom prst="rect">
            <a:avLst/>
          </a:prstGeom>
          <a:noFill/>
        </p:spPr>
      </p:pic>
      <p:sp>
        <p:nvSpPr>
          <p:cNvPr id="5" name="Rectangle 4"/>
          <p:cNvSpPr/>
          <p:nvPr/>
        </p:nvSpPr>
        <p:spPr>
          <a:xfrm>
            <a:off x="457200" y="304800"/>
            <a:ext cx="9144000" cy="5476114"/>
          </a:xfrm>
          <a:prstGeom prst="rect">
            <a:avLst/>
          </a:prstGeom>
        </p:spPr>
        <p:txBody>
          <a:bodyPr wrap="square">
            <a:spAutoFit/>
          </a:bodyPr>
          <a:lstStyle/>
          <a:p>
            <a:pPr marL="342900" indent="-342900" algn="just">
              <a:lnSpc>
                <a:spcPct val="115000"/>
              </a:lnSpc>
              <a:buClr>
                <a:srgbClr val="FF0000"/>
              </a:buClr>
              <a:buSzPts val="1800"/>
            </a:pPr>
            <a:r>
              <a:rPr lang="en-US" b="1" u="sng" dirty="0">
                <a:solidFill>
                  <a:srgbClr val="FF0000"/>
                </a:solidFill>
                <a:latin typeface="Times New Roman" pitchFamily="18" charset="0"/>
                <a:cs typeface="Times New Roman" pitchFamily="18" charset="0"/>
              </a:rPr>
              <a:t>GENERAL MEETING</a:t>
            </a:r>
          </a:p>
          <a:p>
            <a:pPr marL="342900" indent="-342900" algn="just">
              <a:lnSpc>
                <a:spcPct val="115000"/>
              </a:lnSpc>
              <a:buClr>
                <a:srgbClr val="FF0000"/>
              </a:buClr>
              <a:buSzPts val="1800"/>
            </a:pPr>
            <a:endParaRPr lang="en-US" sz="800" b="1" u="sng" dirty="0">
              <a:solidFill>
                <a:srgbClr val="FF0000"/>
              </a:solidFill>
              <a:latin typeface="Times New Roman" pitchFamily="18" charset="0"/>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Shorter Period for Conducting of First Annual General Meeting:</a:t>
            </a:r>
            <a:r>
              <a:rPr lang="en-US" dirty="0">
                <a:latin typeface="Times New Roman" pitchFamily="18" charset="0"/>
                <a:ea typeface="Times New Roman"/>
                <a:cs typeface="Times New Roman" pitchFamily="18" charset="0"/>
              </a:rPr>
              <a:t> First Annual General Meeting of the Company shall be held within the period of 9 months from closure of its first financial year. </a:t>
            </a:r>
          </a:p>
          <a:p>
            <a:pPr marL="342900" marR="0" lvl="0" indent="-342900" algn="just">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dirty="0">
                <a:latin typeface="Times New Roman" pitchFamily="18" charset="0"/>
                <a:ea typeface="Times New Roman"/>
                <a:cs typeface="Times New Roman" pitchFamily="18" charset="0"/>
              </a:rPr>
              <a:t> AGM can also be held on Sunday </a:t>
            </a:r>
          </a:p>
          <a:p>
            <a:pPr marL="342900" marR="0" lvl="0" indent="-342900" algn="just">
              <a:spcBef>
                <a:spcPts val="0"/>
              </a:spcBef>
              <a:spcAft>
                <a:spcPts val="0"/>
              </a:spcAft>
              <a:buClr>
                <a:srgbClr val="FF0000"/>
              </a:buClr>
              <a:buSzPts val="1800"/>
              <a:buFont typeface="Wingdings"/>
              <a:buChar char=""/>
            </a:pPr>
            <a:endParaRPr lang="en-US" sz="900" b="1" dirty="0">
              <a:latin typeface="Times New Roman" pitchFamily="18" charset="0"/>
              <a:ea typeface="Times New Roman"/>
              <a:cs typeface="Times New Roman" pitchFamily="18" charset="0"/>
            </a:endParaRPr>
          </a:p>
          <a:p>
            <a:pPr marL="342900" marR="0" lvl="0" indent="-342900" algn="just">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No Bifurcation of Object Clause of MOA:</a:t>
            </a:r>
            <a:r>
              <a:rPr lang="en-US" dirty="0">
                <a:latin typeface="Times New Roman" pitchFamily="18" charset="0"/>
                <a:ea typeface="Times New Roman"/>
                <a:cs typeface="Times New Roman" pitchFamily="18" charset="0"/>
              </a:rPr>
              <a:t> Memorandum of Association of a Company shall now contain only the objects for which the company is incorporated along with matters considered necessary for its furtherance. </a:t>
            </a:r>
          </a:p>
          <a:p>
            <a:pPr marL="342900" marR="0" lvl="0" indent="-342900" algn="just">
              <a:lnSpc>
                <a:spcPct val="115000"/>
              </a:lnSpc>
              <a:spcBef>
                <a:spcPts val="0"/>
              </a:spcBef>
              <a:spcAft>
                <a:spcPts val="0"/>
              </a:spcAft>
              <a:buClr>
                <a:srgbClr val="FF0000"/>
              </a:buClr>
              <a:buSzPts val="1800"/>
            </a:pPr>
            <a:endParaRPr lang="en-US" sz="900" dirty="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Disclosure of material facts in explanatory statement: </a:t>
            </a:r>
            <a:r>
              <a:rPr lang="en-US" dirty="0">
                <a:latin typeface="Times New Roman" pitchFamily="18" charset="0"/>
                <a:ea typeface="Times New Roman"/>
                <a:cs typeface="Times New Roman" pitchFamily="18" charset="0"/>
              </a:rPr>
              <a:t>Disclosure of material facts is mandatory with regard to nature of concern / interest, financial or otherwise in respect of every director/ Manager/ KMP and relatives of such person. </a:t>
            </a:r>
            <a:endParaRPr lang="en-US" dirty="0">
              <a:latin typeface="Times New Roman" pitchFamily="18" charset="0"/>
              <a:cs typeface="Times New Roman" pitchFamily="18" charset="0"/>
            </a:endParaRPr>
          </a:p>
          <a:p>
            <a:pPr marL="342900" marR="0" lvl="0" indent="-342900" algn="just">
              <a:lnSpc>
                <a:spcPct val="115000"/>
              </a:lnSpc>
              <a:spcBef>
                <a:spcPts val="0"/>
              </a:spcBef>
              <a:spcAft>
                <a:spcPts val="0"/>
              </a:spcAft>
              <a:buClr>
                <a:srgbClr val="FF0000"/>
              </a:buClr>
              <a:buSzPts val="1800"/>
            </a:pPr>
            <a:endParaRPr lang="en-US" sz="900" b="1" dirty="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pitchFamily="18" charset="0"/>
                <a:ea typeface="Times New Roman"/>
                <a:cs typeface="Times New Roman" pitchFamily="18" charset="0"/>
              </a:rPr>
              <a:t>Certain powers require Ordinary Resolution will now require Special Resolution: </a:t>
            </a:r>
            <a:r>
              <a:rPr lang="en-US" dirty="0">
                <a:latin typeface="Times New Roman" pitchFamily="18" charset="0"/>
                <a:ea typeface="Times New Roman"/>
                <a:cs typeface="Times New Roman" pitchFamily="18" charset="0"/>
              </a:rPr>
              <a:t>Powers which Board can exercise with the approval of general meeting by way of ordinary resolution under section 293 of the Companies Act 1956 shifted to be passed by special resolution.</a:t>
            </a:r>
          </a:p>
          <a:p>
            <a:pPr marL="342900" marR="0" lvl="0" indent="-342900" algn="just">
              <a:lnSpc>
                <a:spcPct val="115000"/>
              </a:lnSpc>
              <a:spcBef>
                <a:spcPts val="0"/>
              </a:spcBef>
              <a:spcAft>
                <a:spcPts val="0"/>
              </a:spcAft>
              <a:buClr>
                <a:srgbClr val="FF0000"/>
              </a:buClr>
              <a:buSzPts val="1800"/>
            </a:pPr>
            <a:endParaRPr lang="en-US" sz="900" dirty="0">
              <a:latin typeface="Times New Roman" pitchFamily="18" charset="0"/>
              <a:cs typeface="Times New Roman" pitchFamily="18" charset="0"/>
            </a:endParaRPr>
          </a:p>
        </p:txBody>
      </p:sp>
      <p:pic>
        <p:nvPicPr>
          <p:cNvPr id="6" name="Picture 5" descr="https://encrypted-tbn1.gstatic.com/images?q=tbn:ANd9GcQuQVHvsJr4MOPTpbSU9vOZNF2nDsKNJySOY6sg-dI9Ha9oROiF1tqAVCR3"/>
          <p:cNvPicPr/>
          <p:nvPr/>
        </p:nvPicPr>
        <p:blipFill>
          <a:blip r:embed="rId3"/>
          <a:srcRect/>
          <a:stretch>
            <a:fillRect/>
          </a:stretch>
        </p:blipFill>
        <p:spPr bwMode="auto">
          <a:xfrm>
            <a:off x="6858000" y="5486400"/>
            <a:ext cx="3200400" cy="1371600"/>
          </a:xfrm>
          <a:prstGeom prst="rect">
            <a:avLst/>
          </a:prstGeom>
          <a:noFill/>
          <a:ln w="9525">
            <a:noFill/>
            <a:miter lim="800000"/>
            <a:headEnd/>
            <a:tailEnd/>
          </a:ln>
        </p:spPr>
      </p:pic>
    </p:spTree>
  </p:cSld>
  <p:clrMapOvr>
    <a:masterClrMapping/>
  </p:clrMapOvr>
  <p:transition spd="slow" advTm="6000">
    <p:blind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740" y="609611"/>
            <a:ext cx="6789420" cy="646303"/>
          </a:xfrm>
          <a:prstGeom prst="rect">
            <a:avLst/>
          </a:prstGeom>
        </p:spPr>
        <p:txBody>
          <a:bodyPr wrap="square" lIns="91414" tIns="45706" rIns="91414" bIns="45706">
            <a:spAutoFit/>
          </a:bodyPr>
          <a:lstStyle/>
          <a:p>
            <a:endParaRPr lang="en-US" dirty="0">
              <a:latin typeface="Arial Narrow" pitchFamily="34" charset="0"/>
            </a:endParaRPr>
          </a:p>
          <a:p>
            <a:endParaRPr lang="en-US" dirty="0">
              <a:latin typeface="Arial Narrow" pitchFamily="34" charset="0"/>
            </a:endParaRPr>
          </a:p>
        </p:txBody>
      </p:sp>
      <p:pic>
        <p:nvPicPr>
          <p:cNvPr id="5" name="Picture 4"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sp>
        <p:nvSpPr>
          <p:cNvPr id="6" name="Rectangle 5"/>
          <p:cNvSpPr/>
          <p:nvPr/>
        </p:nvSpPr>
        <p:spPr>
          <a:xfrm>
            <a:off x="304800" y="152400"/>
            <a:ext cx="9296400" cy="5729745"/>
          </a:xfrm>
          <a:prstGeom prst="rect">
            <a:avLst/>
          </a:prstGeom>
        </p:spPr>
        <p:txBody>
          <a:bodyPr wrap="square" lIns="91414" tIns="45706" rIns="91414" bIns="45706">
            <a:spAutoFit/>
          </a:bodyPr>
          <a:lstStyle/>
          <a:p>
            <a:pPr marL="342900" marR="0" lvl="0" indent="-342900" algn="just">
              <a:lnSpc>
                <a:spcPct val="115000"/>
              </a:lnSpc>
              <a:spcBef>
                <a:spcPts val="0"/>
              </a:spcBef>
              <a:spcAft>
                <a:spcPts val="0"/>
              </a:spcAft>
              <a:buClr>
                <a:srgbClr val="FF0000"/>
              </a:buClr>
              <a:buSzPts val="1800"/>
              <a:buFont typeface="Wingdings"/>
              <a:buChar char=""/>
              <a:tabLst>
                <a:tab pos="571500" algn="l"/>
                <a:tab pos="742950" algn="l"/>
              </a:tabLst>
            </a:pPr>
            <a:r>
              <a:rPr lang="en-US" b="1" dirty="0">
                <a:latin typeface="Times New Roman" pitchFamily="18" charset="0"/>
                <a:ea typeface="Times New Roman"/>
                <a:cs typeface="Times New Roman" pitchFamily="18" charset="0"/>
              </a:rPr>
              <a:t>Quorum: </a:t>
            </a:r>
            <a:r>
              <a:rPr lang="en-US" dirty="0">
                <a:latin typeface="Times New Roman" pitchFamily="18" charset="0"/>
                <a:ea typeface="Times New Roman"/>
                <a:cs typeface="Times New Roman" pitchFamily="18" charset="0"/>
              </a:rPr>
              <a:t>The articles may provide for a larger</a:t>
            </a:r>
            <a:r>
              <a:rPr lang="en-US" b="1" dirty="0">
                <a:latin typeface="Times New Roman" pitchFamily="18" charset="0"/>
                <a:ea typeface="Times New Roman"/>
                <a:cs typeface="Times New Roman" pitchFamily="18" charset="0"/>
              </a:rPr>
              <a:t> </a:t>
            </a:r>
            <a:r>
              <a:rPr lang="en-US" dirty="0">
                <a:latin typeface="Times New Roman" pitchFamily="18" charset="0"/>
                <a:ea typeface="Times New Roman"/>
                <a:cs typeface="Times New Roman" pitchFamily="18" charset="0"/>
              </a:rPr>
              <a:t>number to the below  mentioned quorum:-</a:t>
            </a:r>
          </a:p>
          <a:p>
            <a:pPr marL="457200" marR="0" algn="just">
              <a:lnSpc>
                <a:spcPct val="115000"/>
              </a:lnSpc>
              <a:spcBef>
                <a:spcPts val="0"/>
              </a:spcBef>
              <a:spcAft>
                <a:spcPts val="0"/>
              </a:spcAft>
            </a:pP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i</a:t>
            </a:r>
            <a:r>
              <a:rPr lang="en-US" dirty="0">
                <a:latin typeface="Times New Roman" pitchFamily="18" charset="0"/>
                <a:ea typeface="Times New Roman"/>
                <a:cs typeface="Times New Roman" pitchFamily="18" charset="0"/>
              </a:rPr>
              <a:t>) Public Company </a:t>
            </a:r>
            <a:r>
              <a:rPr lang="en-US" b="1" dirty="0">
                <a:latin typeface="Times New Roman" pitchFamily="18" charset="0"/>
                <a:ea typeface="Times New Roman"/>
                <a:cs typeface="Times New Roman" pitchFamily="18" charset="0"/>
              </a:rPr>
              <a:t>-</a:t>
            </a:r>
            <a:r>
              <a:rPr lang="en-US" dirty="0">
                <a:latin typeface="Times New Roman" pitchFamily="18" charset="0"/>
                <a:ea typeface="Times New Roman"/>
                <a:cs typeface="Times New Roman" pitchFamily="18" charset="0"/>
              </a:rPr>
              <a:t> 5 members up to 1000 members</a:t>
            </a:r>
          </a:p>
          <a:p>
            <a:pPr marL="1657350" marR="0" algn="just">
              <a:lnSpc>
                <a:spcPct val="115000"/>
              </a:lnSpc>
              <a:spcBef>
                <a:spcPts val="0"/>
              </a:spcBef>
              <a:spcAft>
                <a:spcPts val="0"/>
              </a:spcAft>
            </a:pPr>
            <a:r>
              <a:rPr lang="en-US" dirty="0">
                <a:latin typeface="Times New Roman" pitchFamily="18" charset="0"/>
                <a:ea typeface="Times New Roman"/>
                <a:cs typeface="Times New Roman" pitchFamily="18" charset="0"/>
              </a:rPr>
              <a:t>        -15 members up to maximum of 5000 members</a:t>
            </a:r>
          </a:p>
          <a:p>
            <a:pPr marL="1657350" marR="0" algn="just">
              <a:lnSpc>
                <a:spcPct val="115000"/>
              </a:lnSpc>
              <a:spcBef>
                <a:spcPts val="0"/>
              </a:spcBef>
              <a:spcAft>
                <a:spcPts val="0"/>
              </a:spcAft>
            </a:pPr>
            <a:r>
              <a:rPr lang="en-US" dirty="0">
                <a:latin typeface="Times New Roman" pitchFamily="18" charset="0"/>
                <a:ea typeface="Times New Roman"/>
                <a:cs typeface="Times New Roman" pitchFamily="18" charset="0"/>
              </a:rPr>
              <a:t>        -30 members if more than 5000 members</a:t>
            </a:r>
          </a:p>
          <a:p>
            <a:pPr marL="1657350" marR="0" algn="just">
              <a:lnSpc>
                <a:spcPct val="115000"/>
              </a:lnSpc>
              <a:spcBef>
                <a:spcPts val="0"/>
              </a:spcBef>
              <a:spcAft>
                <a:spcPts val="0"/>
              </a:spcAft>
            </a:pPr>
            <a:endParaRPr lang="en-US" sz="900" dirty="0">
              <a:latin typeface="Times New Roman" pitchFamily="18" charset="0"/>
              <a:ea typeface="Times New Roman"/>
              <a:cs typeface="Times New Roman" pitchFamily="18" charset="0"/>
            </a:endParaRPr>
          </a:p>
          <a:p>
            <a:pPr marL="457200" marR="0" algn="just">
              <a:lnSpc>
                <a:spcPct val="115000"/>
              </a:lnSpc>
              <a:spcBef>
                <a:spcPts val="0"/>
              </a:spcBef>
              <a:spcAft>
                <a:spcPts val="1000"/>
              </a:spcAft>
            </a:pPr>
            <a:r>
              <a:rPr lang="en-US" dirty="0">
                <a:latin typeface="Times New Roman" pitchFamily="18" charset="0"/>
                <a:ea typeface="Times New Roman"/>
                <a:cs typeface="Times New Roman" pitchFamily="18" charset="0"/>
              </a:rPr>
              <a:t>  (ii) Private Company -2 members personally present</a:t>
            </a:r>
          </a:p>
          <a:p>
            <a:endParaRPr lang="en-US" sz="900" b="1" u="sng" dirty="0">
              <a:solidFill>
                <a:srgbClr val="FF0000"/>
              </a:solidFill>
              <a:latin typeface="Comic Sans MS" pitchFamily="66" charset="0"/>
            </a:endParaRPr>
          </a:p>
          <a:p>
            <a:r>
              <a:rPr lang="en-US" b="1" u="sng" dirty="0">
                <a:solidFill>
                  <a:srgbClr val="FF0000"/>
                </a:solidFill>
                <a:latin typeface="Times New Roman" pitchFamily="18" charset="0"/>
                <a:cs typeface="Times New Roman" pitchFamily="18" charset="0"/>
              </a:rPr>
              <a:t>LOAN AND INVESTMENT</a:t>
            </a:r>
          </a:p>
          <a:p>
            <a:endParaRPr lang="en-US" sz="900" b="1" u="sng" dirty="0">
              <a:latin typeface="Comic Sans MS" pitchFamily="66" charset="0"/>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Two Layers of Investment Companies: </a:t>
            </a:r>
            <a:r>
              <a:rPr lang="en-US" dirty="0">
                <a:latin typeface="Times New Roman"/>
                <a:ea typeface="Times New Roman"/>
                <a:cs typeface="Mangal"/>
              </a:rPr>
              <a:t>A Company can make investment through two layers of investment Companies.</a:t>
            </a:r>
            <a:endParaRPr lang="en-US" sz="14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Inter-Corporate Loans and Inter-Corporate Investment to include Loan to any person:</a:t>
            </a:r>
            <a:r>
              <a:rPr lang="en-US" dirty="0">
                <a:latin typeface="Times New Roman"/>
                <a:ea typeface="Times New Roman"/>
                <a:cs typeface="Mangal"/>
              </a:rPr>
              <a:t> The provisions related to Inter-Corporate loans and investment has been extended to include loans and investment to any person also.</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dirty="0">
                <a:latin typeface="Times New Roman"/>
                <a:ea typeface="Times New Roman"/>
                <a:cs typeface="Mangal"/>
              </a:rPr>
              <a:t> </a:t>
            </a:r>
            <a:r>
              <a:rPr lang="en-US" b="1" dirty="0">
                <a:latin typeface="Times New Roman" pitchFamily="18" charset="0"/>
                <a:ea typeface="Times New Roman"/>
                <a:cs typeface="Times New Roman" pitchFamily="18" charset="0"/>
              </a:rPr>
              <a:t>No Guarantee By Group Company:  </a:t>
            </a:r>
            <a:r>
              <a:rPr lang="en-US" dirty="0">
                <a:latin typeface="Times New Roman" pitchFamily="18" charset="0"/>
                <a:ea typeface="Times New Roman"/>
                <a:cs typeface="Times New Roman" pitchFamily="18" charset="0"/>
              </a:rPr>
              <a:t>The company in which directors are interested, directly or indirectly cannot give guarantee in </a:t>
            </a:r>
            <a:r>
              <a:rPr lang="en-US" dirty="0" err="1">
                <a:latin typeface="Times New Roman" pitchFamily="18" charset="0"/>
                <a:ea typeface="Times New Roman"/>
                <a:cs typeface="Times New Roman" pitchFamily="18" charset="0"/>
              </a:rPr>
              <a:t>favour</a:t>
            </a:r>
            <a:r>
              <a:rPr lang="en-US" dirty="0">
                <a:latin typeface="Times New Roman" pitchFamily="18" charset="0"/>
                <a:ea typeface="Times New Roman"/>
                <a:cs typeface="Times New Roman" pitchFamily="18" charset="0"/>
              </a:rPr>
              <a:t> of another company in case of financial facilities from bank/ financial institutions. </a:t>
            </a:r>
          </a:p>
          <a:p>
            <a:pPr marL="342900" marR="0" lvl="0" indent="-342900" algn="just">
              <a:lnSpc>
                <a:spcPct val="115000"/>
              </a:lnSpc>
              <a:spcBef>
                <a:spcPts val="0"/>
              </a:spcBef>
              <a:spcAft>
                <a:spcPts val="0"/>
              </a:spcAft>
              <a:buClr>
                <a:srgbClr val="FF0000"/>
              </a:buClr>
              <a:buSzPts val="1800"/>
            </a:pPr>
            <a:endParaRPr lang="en-US" b="1" u="sng" dirty="0">
              <a:solidFill>
                <a:schemeClr val="accent2"/>
              </a:solidFill>
              <a:latin typeface="Comic Sans MS" pitchFamily="66" charset="0"/>
              <a:ea typeface="Times New Roman"/>
              <a:cs typeface="Mangal"/>
            </a:endParaRPr>
          </a:p>
        </p:txBody>
      </p:sp>
      <p:pic>
        <p:nvPicPr>
          <p:cNvPr id="7" name="Picture 6" descr="https://encrypted-tbn1.gstatic.com/images?q=tbn:ANd9GcT95d15-1HPPtv7vtRSwjDdFmsYXUYxRsE4KcOZ7u1IfITJAhdO"/>
          <p:cNvPicPr/>
          <p:nvPr/>
        </p:nvPicPr>
        <p:blipFill>
          <a:blip r:embed="rId3"/>
          <a:srcRect/>
          <a:stretch>
            <a:fillRect/>
          </a:stretch>
        </p:blipFill>
        <p:spPr bwMode="auto">
          <a:xfrm>
            <a:off x="7239000" y="5334000"/>
            <a:ext cx="2819400" cy="1524000"/>
          </a:xfrm>
          <a:prstGeom prst="rect">
            <a:avLst/>
          </a:prstGeom>
          <a:noFill/>
          <a:ln w="9525">
            <a:noFill/>
            <a:miter lim="800000"/>
            <a:headEnd/>
            <a:tailEnd/>
          </a:ln>
        </p:spPr>
      </p:pic>
    </p:spTree>
  </p:cSld>
  <p:clrMapOvr>
    <a:masterClrMapping/>
  </p:clrMapOvr>
  <p:transition spd="slow" advTm="6000">
    <p:cover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s4.mm.bing.net/th?id=H.4903608385864683&amp;pid=15.1"/>
          <p:cNvPicPr>
            <a:picLocks noChangeAspect="1" noChangeArrowheads="1"/>
          </p:cNvPicPr>
          <p:nvPr/>
        </p:nvPicPr>
        <p:blipFill>
          <a:blip r:embed="rId2"/>
          <a:srcRect/>
          <a:stretch>
            <a:fillRect/>
          </a:stretch>
        </p:blipFill>
        <p:spPr bwMode="auto">
          <a:xfrm>
            <a:off x="0" y="-152400"/>
            <a:ext cx="10058400" cy="5867400"/>
          </a:xfrm>
          <a:prstGeom prst="rect">
            <a:avLst/>
          </a:prstGeom>
          <a:noFill/>
        </p:spPr>
      </p:pic>
      <p:sp>
        <p:nvSpPr>
          <p:cNvPr id="9" name="Rectangle 8"/>
          <p:cNvSpPr/>
          <p:nvPr/>
        </p:nvSpPr>
        <p:spPr>
          <a:xfrm>
            <a:off x="228600" y="0"/>
            <a:ext cx="9448800" cy="5763857"/>
          </a:xfrm>
          <a:prstGeom prst="rect">
            <a:avLst/>
          </a:prstGeom>
        </p:spPr>
        <p:txBody>
          <a:bodyPr wrap="square" lIns="91414" tIns="45706" rIns="91414" bIns="45706">
            <a:spAutoFit/>
          </a:bodyPr>
          <a:lstStyle/>
          <a:p>
            <a:r>
              <a:rPr lang="en-US" b="1" u="sng" dirty="0">
                <a:solidFill>
                  <a:srgbClr val="FF0000"/>
                </a:solidFill>
                <a:latin typeface="Times New Roman" pitchFamily="18" charset="0"/>
                <a:cs typeface="Times New Roman" pitchFamily="18" charset="0"/>
              </a:rPr>
              <a:t>CONSTITUTION OF VARIOUS COMMITTEES, PANEL &amp; COURTS</a:t>
            </a:r>
          </a:p>
          <a:p>
            <a:endParaRPr lang="en-US" sz="900" b="1" u="sng" dirty="0">
              <a:solidFill>
                <a:srgbClr val="FF0000"/>
              </a:solidFill>
              <a:latin typeface="Times New Roman" pitchFamily="18" charset="0"/>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Constitution of Remuneration Committee: </a:t>
            </a:r>
            <a:r>
              <a:rPr lang="en-US" dirty="0">
                <a:latin typeface="Times New Roman"/>
                <a:ea typeface="Times New Roman"/>
                <a:cs typeface="Mangal"/>
              </a:rPr>
              <a:t>Every listed company and prescribed class or classes of companies, shall constitute the Nomination and Remuneration Committee consisting of 3 or more Non-Executive directors out of which not less than one half shall be independent Directors.</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pitchFamily="2" charset="2"/>
              <a:buChar char="F"/>
            </a:pPr>
            <a:r>
              <a:rPr lang="en-US" b="1" dirty="0">
                <a:latin typeface="Times New Roman"/>
                <a:ea typeface="Times New Roman"/>
                <a:cs typeface="Mangal"/>
              </a:rPr>
              <a:t>Constitution of Stakeholder Relationship Committee: </a:t>
            </a:r>
            <a:r>
              <a:rPr lang="en-US" dirty="0">
                <a:latin typeface="Times New Roman"/>
                <a:ea typeface="Times New Roman"/>
                <a:cs typeface="Mangal"/>
              </a:rPr>
              <a:t>Every company which consists of more than 1000 shareholders, debenture –holders, deposit- holders and any other security-holders at any time during a financial year shall constitute a Stakeholder Relationship Committee consisting of a chairman who shall be a non – executive director and such other members as may be decided by the board.</a:t>
            </a:r>
            <a:endParaRPr lang="en-US" sz="14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Establishment of Mediation and Conciliation Panel: </a:t>
            </a:r>
            <a:r>
              <a:rPr lang="en-US" dirty="0">
                <a:latin typeface="Times New Roman"/>
                <a:ea typeface="Times New Roman"/>
                <a:cs typeface="Mangal"/>
              </a:rPr>
              <a:t>The Central Government is required to establish Mediation and Conciliation Panel for mediation between the parties during the pendency of any proceedings before the Central Government, the Tribunal, or the Appellate Tribunal.</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dirty="0">
                <a:latin typeface="Times New Roman" pitchFamily="18" charset="0"/>
                <a:ea typeface="Times New Roman"/>
                <a:cs typeface="Times New Roman" pitchFamily="18" charset="0"/>
              </a:rPr>
              <a:t> </a:t>
            </a:r>
            <a:r>
              <a:rPr lang="en-US" b="1" dirty="0">
                <a:latin typeface="Times New Roman" pitchFamily="18" charset="0"/>
                <a:ea typeface="Times New Roman"/>
                <a:cs typeface="Times New Roman" pitchFamily="18" charset="0"/>
              </a:rPr>
              <a:t>Establishment of Special Courts: </a:t>
            </a:r>
            <a:r>
              <a:rPr lang="en-US" dirty="0">
                <a:latin typeface="Times New Roman" pitchFamily="18" charset="0"/>
                <a:ea typeface="Times New Roman"/>
                <a:cs typeface="Times New Roman" pitchFamily="18" charset="0"/>
              </a:rPr>
              <a:t>The Central Government for the purpose of providing speedy trial of offences shall establish Special Courts.</a:t>
            </a:r>
            <a:endParaRPr lang="en-US" b="1" u="sng" dirty="0">
              <a:solidFill>
                <a:srgbClr val="FF0000"/>
              </a:solidFill>
              <a:latin typeface="Comic Sans MS" pitchFamily="66" charset="0"/>
            </a:endParaRPr>
          </a:p>
        </p:txBody>
      </p:sp>
      <p:sp>
        <p:nvSpPr>
          <p:cNvPr id="10" name="AutoShape 2" descr="data:image/jpeg;base64,/9j/4AAQSkZJRgABAQAAAQABAAD/2wCEAAkGBhQSERQUEhQVFBUUFhcXGBUVFhQVFBQYFxcXFRQVFBQYHCYeFxkkGRUVHy8gIycpLCwsFR4xNTAqNSYrLCkBCQoKDgwOGg8PGiwkHCQpLCwqLCwsKSksLCkpLCwpLCksLCw1LCwpLCwpLCksLCwsLCwsLCwpLCwsLCwsLCwsLP/AABEIALcBEwMBIgACEQEDEQH/xAAcAAABBQEBAQAAAAAAAAAAAAAAAQIDBAUGBwj/xABFEAABAwIDBAcECQEHAwUBAAABAAIRAyEEEjEFQVFhBhMicYGRoTJSscEHFCNCYnLR4fAkFTOCkrLS8WOTokNUg9PiFv/EABoBAAMBAQEBAAAAAAAAAAAAAAABAgMEBQb/xAAvEQACAgEDAgQFAwUBAAAAAAAAAQIRAxIhMQRBEzJRYSJxgbHwQqHRBRSRwfEj/9oADAMBAAIRAxEAPwDy5KhC5zUUJEoSIGCVIhAAkSoTEIhCVADUJSkhABCRKkQAqEIKQDVZwOp7lWVnA6nuWmPzIiflYuLbLmjvTKdESQbxCnq+0O4/FVuvhxi4MJZfMyIeUmwtgW8D6FTQqzrEx/LJjqzjbTiQuiGRKKszlBtjnukk+A8EtDXwKZCfQ18CknbKapFbE+2VGpcT7ZUSylyzWPCBIUpSFSMCmpxTUxCFCChACJClSFAAhAQgRfSpEqg0BIlQkAiEqEDEQlQgQiRKhAxEIQmIEIQkAiClSFMBFYwWp7lXVjBanuV4/MiJ+VktYX/wn4qo2gd9larO7TeYISJZXU2RDaJFUNz/ADchNDpk8023M8lUdkMcU6jr4FIKTjy7/wBE5lMDfJjw4fJaRuyWVsR7RUalxHtH+blEsnyaLgEhSpHIGCEJECGlCClQA1CVIUAIEqaEqANkBvu+pQ7KPu+pStYkqtgeKb44JQkt9w+aaajfd9SkDe9OpUN6hOytkN61vu+pSh7fd9SlfQM8kmVMNiSG+76lN7Pu+pTzTKjypskCW+76lJLfd9SlFIlK6iUDGy33fUpYb7vqUZE7qygCPM33PUprnt931KC3kdYQKUmOCi9yhvWj3R5lHWD3R5lSVKB3KPKq3FsP7Pu+pSsqgaN9SgMsmFqd1uIdVqg6tFu9MNQHUepS9WlNJG73FSQyR7o8ypG140ACZkSimmnQNIDX5b+J/m5M+sR90evGU1zfigU5KWuVlaUI6tOrR6puce6PVSVKKYWo3FsLb3R6pJHuj1TzTUeVDAQvHuj1SZh7o9U4U0hpphsICPdHqguHuj1S5Ej2FAhpcPdHqmmoPdHqjKnikkrY9iPrB7o9UJer5pEbhsdWzCiUzGYfKwmJgj4q3SpFtj/IlNxlEvYWjU8e+V2OCcWcam0zIDWAz254R6IY22/wkQrbdmEAeySIud8F3LgR5Jv9lO94aRv71yxxOPqb60+5XawHie+6eKYJsDu3FTv2YTvaOOvEmfWEtPZ7mkEOBiNZ3T+pWml+gta9Sc4QKt9XG+VoKuMNrf8Al/1WkoJmUZtEDaIR1IVj6tzSfVufokoJFavch6kKQYUJfqvP0UypRRLkzGrNAc4OBsTBBH6pgAJsCABvjj3rQfs+Xl067o7j8lG7Zk6u9PHiufwqlZusirkp5RMEeqfA/kd6tf2daC705ym/2Z+L0/nFVpfoLXH1H0sP2RPBRPoiTIVum0gAEz6JjqN5WjgmjNT3KwpBJ1YVg4fmk6jmkoUPUQZApOoSnDjiVJCpRE5ehmVQA4gib2vxTBE6RwV52EGYukyf2/RRnAjifTwWHhb2aqaoqADgnQDp8u75hWfqYiJPpz/VN+pDcSPJVpYakSGkFW6sbwrij6oK3FMhSK+QIyhTmiEhpBGkLImsCbiWQ2eY1UwpwipTkQUOOwXuZ55NA53/AEQQOR/n7q4cKOf8j9Egwrefms1jrgtzRUzDghWvqjefmhPSxakdZtPsYhzBcGXBw0IN2+hCge6ASq7WU8mHfTe52ZpBzAiQARLd0Bwc0ji2dHBS1XWPctsU9cbMMsdMqFNTW2gnv5JHVLTHgoDM2aI7/VNzAZjzAR4gaSy6py3j1TXVNbaHzUDCOGpIunBogcgUvEDSWVWbiTaRHaIPIbj8FLnWRWGpbls4kk62M+UJZcnhpMcIqTNSlWkGYBBIF9eBUQxRyyQAcpMcxoPFZeFp1MQ8NotGZ062AA3rpMJ0HxV/tKIMabnR92Y5rjn1qi9z0MfQuaszzizy9mf8XBT0nS0E6kBZ/UAFzSMpD5jgRqPirmFd2B4/Erpw5vEdHDkgoCvqROm790gqXMkckyqRJFgefcmkiWyQTO5aOdMSiqHipxjU+W5IKmmnPvUYfN+AN1PhKPWPDdM2VRLLpVsqMLdIWjSc4TE8YEqPEUajWudHZtB3c54eKsYTEZsQabW9kGxAuALTm1ib+K7WlsyjkLCXkvbEwCL7jx715eT+oyjLjY9fH/TYyhff9jzpuKGYy4RaOPNMbidxImT3x91R4qBVyTJa9w00AkR6KBtQmSdzXQd9iu1dQ32PMeJIsjE6XGkH825T0TLQTrCqNcDrvynxj9lb2S1tSo1jiconMBYm5MTwR/dKKcpdi4YHlkoR5Yx74J8EnWXv4WXcYXofhqokZ223cd2tiFxeOwxpVXU3XLHETx4eijB1kc10a9R0csHmIM27ff8AZIX/AM570zNbwSl388F062ctIlCqtr6X4g2N+CnbUVBzgdcwgnTTU3Rkm4pMUUmXcFRfWPV0w51SNwiOZJ0C29odCcXSpdaWBzRchjszg2LktF432lHRCq5mZ7QQS4CTqYH6yu0wPS9zKraZpVHZtXmGsbuEk7rrzJ9dNT0pbI9fF0EZYlJ3bPKKdS4EnXzB0U79Fb6TMy4px6o0cxa/q3RLMxuLWIkO0VJ77L0cM3ONnlZI6JaRCe9IXb7wmzvgpM1vBVqZNIeZQo36oRbCj13pZ0fGIpYcYZjWuouIAsxoYW3AGmob6rDHQPEkaU9Pf/Zbv/8AQhlOu4Mc7qHBpa3V05bt/wAx/wApW1j9pGjRNTLmjLaYmSBrB48FyQzyiqR1Twxm7Zw4+jnE/wDSH/yO/wBqGfRrib3owb+27/au8xm0zTbUIYTk6vUxIeQCdLRJ8kVtqOa+s0MJ6qmHj2u3IJjTluk62R4sg8GJ5ttvopVwrBUqmmQXwMjjIME3lo4LBFXu37wvQ/pKd1mz6biImpTdB3S11vVeUZRwWkcu26IeBdmbHXNjUeYWTiHA57NM5r5hKfh8E57srGF7joGtLifABb+C+j/G1fZoFk76hbT9HHN6Iy5taoIYNLuzO6P7Cq0sTTJdDS3Pmbo4QDE/4gu1oVsX1jmtZSDQ3slxJLnQS0T/ADVQ4vYT8ABTfUNUMGsRAdeG74BkeCrBzqjmkGRIte0cSHC3KF4WWUpT+L5H0mGMVj+H5nK7Ye8YirmyhwqSbwJi4E7rlSYXENyCXNm+8cSoNv7PrsrONam9nWveR2XOsRqHNtY7pss3tS0EtzE5QLwQHZSZm5tpwXs4cscaW29Hz2XFrk/mbDsQJN2+KjdXFoc3wWdRw5MGZb2ToQYs5s3tqR4LXyq31CbtELB7kBrifaHd3p9HEe04H2WnlppC0dkbMFes2mXCmDJLiJADQXEwNbAr0Sr9GOFGH9uo5xbOcObBtmBa0AiPEqJ5rTSRrjwpSTbOA6MY/O1oI7VMZTexFtOHPmtehhaWaoXPqgvBgh57EXOUTa37KxtjYVPC9WKIyg0xvklws8knUzB8VpdG+jjKw6ysA4OY6Q0kGxAPaBkWM/8AK8XRqytR2PotajgUpbnleNeXPJBcRnJBLTMXgk71GWOJB4bspi+q9U6R9BMNSy1WVatOk8GZaKgYQA72pBiJtc21XCVsOWnXM37rhdrhxB+W5eupJKqPnXjt2YmR1yZFwfZ4ab1v7EwADRWJJ7Ra4cDfQeSp4hpLHATJB0EnTcN5VvAbEqskvOWXdkZnFwkWc9pjfHPtLHqHqg0tjq6RKGVdzp8JTDHFxqvc2oMkUwZZmBE23/osXb3R+o/Eubh2VaoY1mZ0AQ7IJB3TpbmnU60uDKgqAtk/ZxcC5gm2g3rocJtKm2nm651MDtZhlqtAIBaeZgt/a64sE545Wlfb2PR6uGPLGm67/n+Tzx1F0mWuBEggiCCNQQdCo/qzjuPmF2XS7HCuaNUOa+WEFzY7Ra6xME3g8SsCLr1F1MmrqjxZdPGLqzPbh3cPUKL+z3cSLneOK1YWfiNqAWb2j4gfum8s8mxPhRRd2NjSwvpHtZRnm5LASJHC8A+BXTN2i6ozJTObNGjiDbgdxXE9HdruZVIqQG1z7TrAES0GeGo4eRW7tLB9W2sQ0h7KbnRcEW1PIa+C8/Nj/wDTg9npstYdnwM6Z0nVcSHEw5lNjSJJu2TBJ11XPjEt3kAcbmJEjQcbKzRxbsgL5INs17mL33m6udG9kUKwe6vVNMtDbsa51m3JLXQCJAEN5ruhOWKOk8nIlkk5GNVqxpJIMEQ60+zeN9vNS4OlnB3Qed0/E7OdSE3fTzD7Vvapm5tI9ki3ZdB1UmAqTmJGU9mxteL+qp5ZpGaxxAYPn8UqtNeOI8wkWfjTH4UPQ0dlYxxruY6ljzTeWNa41a7TTNw9xIfESQddyubNrfVmVqlerVrNGLGHBfWqgMpyA5/Zd7QBPluWfhNrMiDj6g7qTZ/zdXKbsPFYd1KrhqlZzWsxQrMqOY53WtaQTNvaMHXjvXkz8V3eqtrrVx67r7fU6vh/KNrY/VtaXl9XEMrY36vTc6vWhlM6OaQ7Wd+q1Nm9G5bTBc95o4qoHFz3k1KWdzQH3vAcw/4VlYXbdHEF4cXURTxjcQwmlUioxoAgZW2JIPmFawnSmKlJ4bVDXYmvnb1VaW0nj7N5Ab7zWm19VzZP7l3Wq/r6OvbjbbuUtHsafS4TsinyNPnoS3VeYL1DpK4O2OCJjM0iQQY60xINx4rzEhe9j8qs55cnuH0f7FZh8Iyw6yq0PebZjmEhvGACBHetzEVssHmq2xGh9Jns6ADKSRAsI8Fc2ngIZmB01GshHKL2Rg9NcJnptqtiWgyN5ZqTHI/ErgcIGiqxoaDmJcTwAEC+7tEeS9MZhmklxAcMuUh1wWnUQdxUmA6PUGB5ABbUIyt1IAExJ3SfgueWHVPUvqdcOoUcel/Q5XanR806NSq0ur0XMmrh6pGYNaO06hVtlc0ZiPQjf5bj9kuoAOlopu7dN5Dp6tzhUDXAmx0142le19NHdXgsQxt3Oo1GtFzqw2G82nyXO4nokNp7FwQAa3Esw7OrJtma1vsEk2BhsHcTwJXUknycL9jyPDY8EwDAFgC11xYC88t/FdAQsYbHqUyW1Wmm5jiCxwyvGWLxfUz5b1tkImkuBRvuXtht+1/wP9WlvzXqHR3HSwUXboy/lmHN9fU8F5fsZ5FZvOQfj8l6Nsp0Ppn8Q9bLzss3HNGj08ONSwSv1+xZ6Q7Aa+nSFQE5XEdk6Agf7Am9FMKG130oytIzs4GWinU/00yui2rim9SSTa3qY+a5zYW12ddTAN80Dxlp9PgnN6M6fqGO59O16f8ASt9I9IswTWcKrNOAa4fMLyZ+LdTewtuHODXA3a4aw5uh79V7B0zqCu+tRH3aYj8xGcfBq8b2lTd9kRIBqATxXXCalJr0OOeNxjF+p1fR8M+0eKfaJ7AAe9rRF76gzxJsrOKwoIzMLZMk5XdY0katnUHi06WhYOxcfFR7CXNbYy3UWiSNHDiD8l1H9juklpu27eyAXW+9lA7PIea3UdqOZyd2c9g39e6oGnI5rHgB8AvzMcM9Pe5oM+i2ujHR4jDt63s9mMwIEiTlJLraHyUuHfTp02vxVLtZjkc4HMLayLT8YWjiaL3N7I1i1o4rmy9PUdtk39jtx9U27fKX3OUxWGnG0WMDWurOqZ4g03DJnph7RYmbSL8NyzMRRc17g8BpDiMomByuSfVN2lhalPH0jlIJqSx14LurEDMRlkFo0nVdR0kw3WUW1bF7JDuJYIYPIifErRY2l9P5MJzTd+/8HHYx0NPP/n5LFr3AM2Fwd/MHuK7jbb6P1R4ZRipS6lznxBMxnvN/aXMYTZhxVQUKIzVak5WS1pnKSbmBoDN1uoOHJlqUuCbpxh5xAo0gA3DU2U/u9sxmL+4l3oV0HR/puH7PxOExLGjENwz2UapaJezQ03HiBcRqBxF6lH6KNrZs3UiT7WatQJPf21fZ9Em0rTSZN/8A1qQiQRx5pVSoL3s5rZu2n0WFjwK2HcDnpO0n36Z1a7W4VXHUqfW1BQdnpy19MkDNBAcWmRZw03XC6Db3QPGYHBVKmIpUshLG5m1A5zCXWMDcTbxWFs3o7VIaZpgVGhzZqNBIA4DQxOqNK5CzLZjK7HtqjNTv2YtMcRv8VoVMQahL3U2UzaRTblDjvdl0aTraAq2Ix4fTLAZi4Lhw4H9Vp7O2LXrtzUaFaq3TMym9zZGokCJVP5Eoo5ULdb0Jx3/s8R/2qn6IU7jH4TaD8vac+meFIdb6GmfirOx8fDHue51n1CXPAY72iSXN0aeS5TBbVaIGav3tLvkq+KZWq1Th2F1TtE3N3TfM88uK48PT6Zvt+fnc2lk2s1tvdN6lU9Vhi5rTbMJD393uj1T9i4nG0WwKwg/deS+D8u7T4qni9g/UqjRVrAZqeaW0y8zJbkYDY3Akkix3rbwGxcQ6jQq9gis3Nva5vaIuDIcIh1o10XXJJR+HgyVt78na7UqmpsXM+A4hpIExPW3ibwvM3Ben7QLaeyHyC5rBETcxWjWeK85o7Sw7p+zcI5//ALVY8epXaQSk0+Gz1vYu0MhpU7doWu6xDQYi/O5O5dlTeC05zAgybRG9eJU+l1Kc2Srmb7EFkN5mXXPLRW3fShUfRLDSZmJ9oOIEToW3+KwSklwdDSbW56FQxQpvJaZYN7oEjS4laLtogMtE7gB438V4ez6TXscWlrbSCHBzh5WVup0+r1MpaWAWALG2t3lTGOVR3W5T8Jy2exudMsZi6+IYzD0ajgwEueYazM8FsFzxBhpOh+8Vt9CMW6h1VCrUbNGjTY4BxLWk+9a1mt3LiX9JsT955G6MtIc1WxPSHEPhucy4xZtITY8ByRpyP0/cH4aW12ez9Iei+Exo+3LWvAjrGnJUAvAOYQ5utiD4Lisb9Drc32ONp5dwqDtTwJaYI8Fy+G6ZbQpBrRWeIsLUC6BoC4tJI71M3p5tF78oxVSQ2YBpDfG6mt0nW5z0XNp9Aq2zqtGpUe2pTc6M7A7K1xkZXTpyO9dFTfIblcGkOa6ToQDMW4rjq3SDHVQ5lXEVHNIEtNWxB4gNFrKux1QuLA9wIaDHWvG8iRC5M/TvJJSi+Du6fOscHGS5PS6uNDpYS0g5de0Jns9nfeO6yzcPi6bazWMZSBylzXgNa6fvBjYuYN77964aq+q3VzrDXrH6d8Krhq1d7i9lV4dTdDSKtQOYSBOUxI14qo4XXxNESyJeW6O7OFc11So+oS6q6XHtNay3ZaCDItGpHgub2ttD62ylTYQ/+oYAWlpDQCS8gOGcAi8ixWTTr1n5nGq8nMS4l9UkkSJPaudfVQ4XAF1Nr849kmDnPxfZKHTaZam9y59TqhoS2PoDortDrKIbHap9g23Adk25fArdAdy9V8uV+yycwAOW4HEj8StYrZxZBNTNJA9kxcHi48F1R2VNnDKNu0fRW3tnsxFE06gDhIcASPaaZET5eK8s2s+uyq8B9GmySGgnM4jvLhPgAuDrYAZqTXOEPcR7DfdJHepnbOFJ7WiIcJs1guDwyok7QRhRL0jfUNSiczXdW9ziWuFzlYDHkdfVbmwNq9Zmo1cozMcQ+o5jRJ1DnaASbFYODcH1XsNi1vBvE8W2Vo4USRJtyZ/tRdbDeNPc7naTMGcHiGipSLnUHAAVWklwb2QADrIC84+j2s2jjOuqubTDGOIzlolxIESdTEqXAbHZVDjmIIqOaezT1Bt93mFDtDChtIul2hm7Ru/Khu1QKNbns7emWABP9WwzeGVQ2Pgd/NRV+nOBGuI14PxR/wBNIheSYvZzWUw9rnmcurjoe5IaVPrKLXAkVMwu5+uUG10lSVINJ6rtTpfs3GYOrQfWJa9pBa5tcGWnM2HlnECCuZwm1dm0qQYKjKf2ZaGyX1GhwMgEkkOuT4rk8RgGMf2JAc0GMzrESOKr7LwTKzHOcXSKhFnG4EAWKGr3KSpUVNqbMoscadCsx9IgZXFuVzZ3ObJMjeV3nRbprh8EGUWOf1IbDi2nVkHU1QMt7knx5Lia2z2mk5wc7stJ+6Rbvamt6N03UW1Q4zkDtGcL3y9+qHFPlk7q6R7W36T9nRfFVf8At4j/AOtC8bZsNkCHP04t+TUK9SI0HEYbFFp1I7oXUdFseylmzTmLrvALi4bpi65Fmqs/WSxog3JN4/daShZEZUejbQ6TbPqNaK4FbLdoyuBB7zEDj3J46a4d7gHVGtAENABDGAaNFl5WXJFPgKqsfiu7PctvVw7YtZzSCC0kEbwa0gheW7MpjqnOPvAc/wCXVPBbarCk+hnPVObdhNrGbDddWcKexSbxc53lYesKdGlUaRle5sYeiLmB5KOi+Z/OfQwp+uDKZMjQ/BZmzsQ0U25nAHW5G8z81KRo3uZe3m/bu5wfRXsG/JSpnmD6rGxlcve5x3k+W5TYfGQzKToQR81u1sjmUvibOyxZ7LXfib6yFm7RrZalL88+n7q2X5sP3ZT5EFZm2HzVpd0rKKNpM3Nov/uzxd8RPyWfhq0Y0j8Med1Pi3zSpng9vzCyxVjFuPCPkhLYG9zpHVIqCd7Y8j+6hxuI6vEUXbnNLD5g/NQ7Tqf3buZHoD8lDt05qdN3B3xCSRbZ0GJHaHAgj+eawuj1aa1Zp3uJ8v8Aha2HrZ6THbxE/Arm9k1MuIcfxkeqSWzBvdGlgqmV1Zvul/oSndGa2bDgcJHxVZjvtsT3uPm2VF0TrQ0Diqa2JT3RFtGp/TgfiHotnF4mcKx3Nnxy/NYG1nWy8Hu+JWgak4F490tP/k1DXAk+Ru2cTl+rkbnz5CFq7Uq9ui7cSR5gELA2s+eoHefNald+alRd7rwPQj5BJrgd8lXA4mMc/nI9VuGr9uW/hB85HyXKU6v9S53NbuKxIbiWvcQGmkCSTYQ4/qiS3HF7C9GMRFauyfvk/JV+kuNYyjUplwDi4gN3xMzHCFlN2v1b61SmQZmPHQrna1Zz3FziSSZJOpVxhbszlOlR3FLblOrhcgd22hvZNjZwmONlDtjEZXYYjc53wC4tro0XSY3EF9PDOOpDvPSfRDhTBT1HTbVqw0PHuu9QCPVUehtTsVB+KVDtLFTgweBA9Cfkl6JOieYn1UV8Jd/EOpP/AKaoP+m/4FWNhVM2CjeGuH/iY+KzNn1c2Hqjgyp81c6LVewWcWg+iGthL/RoYCvNNk+6EKpgqsU2jgEJUOzhcOJKsbTohuSN4J+CpNdClq1C4XJMaSunucy4IUIQqJHMC1aT3ZmhgBLaY1Ok3KymMJIA1NluYFo7TpiHG/JoA+SiRpArY972yHloLgDZsyIix3KmcA8NzmIgHXipRUNVxc4yZAA3RPDuV/bLIpwBaRpusldbDq7ZhIQhaGRrYTbhDMhsINwAb7pHBR08b1j2lxvEX0nks6fNKyN8+CnSi9TOxJmh3Ob8VkU3TWqHuU+BxmbD1BMloafUKnhndp5WaVJmrdtG5tCpNFp4Pb6gt+ahxVWaBHAymYl84d/LKfJwUdN0tI4gqUU2a3R/Ey1zDwzD5rGDorVeVT9U/ZOJyvYdx7JUGNOXE1RxIPwQlyJvg0XPivWPv0g4f5I+IVTYVXLk/n81UuI1a7jSc3yn9VRwDoa080+wXuS7XtXePxk+k/NXqZ+wrt/BPkQVnbZf/UDnlPm0JcbjjTa4DV7cvhvKK4FdWLjKoJpXFgtWjV/p3fhcD6/uuLJVvA7RcwObPZcII4XkEKnAhZDQpH7R57vkrPSVpe2jF+wbD8J/dVMIZc/+bldxNW2HPBzx/pKnhl8xObbv7kwqSq/tGOfxUcrZGDABdDiXf3A4SPiufWpRxYd1ckAtN57tVMioGrVfODqD3S0+uX5qXoxVgj8pCrATSrDiwnyIPyS9HH3Hisv0m36hdkVPsa35XfBT9H6sPZzA+CpbHd9nW/KVJgH5XMPIeiJdxR7FnEYnK4tnQoWftM/bP/MUKqIswEspELYyBCEIAtYOgc7SRbMPirzakUXD8w8yQoMHTgN5uafVWqNAO7J0L3A+c/NY3Z0OGmvkVNk6m06FblVsiNxEeix8DVYxz7xeL8ApcfthpaWskyInQJtNsmLSW5jkJEIWpiCEIQBp7I9mqPweGs/JGDPaqeKXZZGW2pkO59kwm4E9t3MFZvuaLsaLn/Y1BxYq+FrWHMfJPbdhHIqrR9hp8FPYvuTiwPIpu0Hk1G1NzwL8xZw+B8UrHz81NhocDTfYO0PuuGjgjgOSxWd9kDwzDzgqhhL0x3q09hFJzXWLXCfIie7RUsCewe9HYO4/bDvtKZ4sb6Ej5Kvtn2h3Kfa4/uj+E+jj+qrbWdJb3Kl2Jl3KCEIWhkWcPicu9wPKPmm1ca9wguJAMgcFCEiVDtghCExAhCEAXMHjcoLXOeARENy6HUGVPRxzGey6qP8AJ+izEpPJTpHbNKhj2MnKanaEEHLB77JWbYAjs6LLQjShqTRoYvaYe9zoNzKFnoTpCsEIQmIEIQgDSwlScvItHqFbzloqkateSPEIQsKps6pO0n7GG50mTvSIQtzlBCEIAEIQgCfB1sj2k6b/AIKfAu+080IUy4KRfpKDCtlpHAlIhZ9jTuRulpTjXO9CFSEzQp40PpuaZzxY8QDME90rPwLuy7wQhKtgu2O2vXEMG8B3qRCzatUuMlCFceCJPcYhCFRIIQhAApGtQhIBUhhCEANITUITAEIQgAQhC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hQSERQUEhQVFBUUFhcXGBUVFhQVFBQYFxcXFRQVFBQYHCYeFxkkGRUVHy8gIycpLCwsFR4xNTAqNSYrLCkBCQoKDgwOGg8PGiwkHCQpLCwqLCwsKSksLCkpLCwpLCksLCw1LCwpLCwpLCksLCwsLCwsLCwpLCwsLCwsLCwsLP/AABEIALcBEwMBIgACEQEDEQH/xAAcAAABBQEBAQAAAAAAAAAAAAAAAQIDBAUGBwj/xABFEAABAwIDBAcECQEHAwUBAAABAAIRAyEEEjEFQVFhBhMicYGRoTJSscEHFCNCYnLR4fAkFTOCkrLS8WOTokNUg9PiFv/EABoBAAMBAQEBAAAAAAAAAAAAAAABAgMEBQb/xAAvEQACAgEDAgQFAwUBAAAAAAAAAQIRAxIhMQRBEzJRYSJxgbHwQqHRBRSRwfEj/9oADAMBAAIRAxEAPwDy5KhC5zUUJEoSIGCVIhAAkSoTEIhCVADUJSkhABCRKkQAqEIKQDVZwOp7lWVnA6nuWmPzIiflYuLbLmjvTKdESQbxCnq+0O4/FVuvhxi4MJZfMyIeUmwtgW8D6FTQqzrEx/LJjqzjbTiQuiGRKKszlBtjnukk+A8EtDXwKZCfQ18CknbKapFbE+2VGpcT7ZUSylyzWPCBIUpSFSMCmpxTUxCFCChACJClSFAAhAQgRfSpEqg0BIlQkAiEqEDEQlQgQiRKhAxEIQmIEIQkAiClSFMBFYwWp7lXVjBanuV4/MiJ+VktYX/wn4qo2gd9larO7TeYISJZXU2RDaJFUNz/ADchNDpk8023M8lUdkMcU6jr4FIKTjy7/wBE5lMDfJjw4fJaRuyWVsR7RUalxHtH+blEsnyaLgEhSpHIGCEJECGlCClQA1CVIUAIEqaEqANkBvu+pQ7KPu+pStYkqtgeKb44JQkt9w+aaajfd9SkDe9OpUN6hOytkN61vu+pSh7fd9SlfQM8kmVMNiSG+76lN7Pu+pTzTKjypskCW+76lJLfd9SlFIlK6iUDGy33fUpYb7vqUZE7qygCPM33PUprnt931KC3kdYQKUmOCi9yhvWj3R5lHWD3R5lSVKB3KPKq3FsP7Pu+pSsqgaN9SgMsmFqd1uIdVqg6tFu9MNQHUepS9WlNJG73FSQyR7o8ypG140ACZkSimmnQNIDX5b+J/m5M+sR90evGU1zfigU5KWuVlaUI6tOrR6puce6PVSVKKYWo3FsLb3R6pJHuj1TzTUeVDAQvHuj1SZh7o9U4U0hpphsICPdHqguHuj1S5Ej2FAhpcPdHqmmoPdHqjKnikkrY9iPrB7o9UJer5pEbhsdWzCiUzGYfKwmJgj4q3SpFtj/IlNxlEvYWjU8e+V2OCcWcam0zIDWAz254R6IY22/wkQrbdmEAeySIud8F3LgR5Jv9lO94aRv71yxxOPqb60+5XawHie+6eKYJsDu3FTv2YTvaOOvEmfWEtPZ7mkEOBiNZ3T+pWml+gta9Sc4QKt9XG+VoKuMNrf8Al/1WkoJmUZtEDaIR1IVj6tzSfVufokoJFavch6kKQYUJfqvP0UypRRLkzGrNAc4OBsTBBH6pgAJsCABvjj3rQfs+Xl067o7j8lG7Zk6u9PHiufwqlZusirkp5RMEeqfA/kd6tf2daC705ym/2Z+L0/nFVpfoLXH1H0sP2RPBRPoiTIVum0gAEz6JjqN5WjgmjNT3KwpBJ1YVg4fmk6jmkoUPUQZApOoSnDjiVJCpRE5ehmVQA4gib2vxTBE6RwV52EGYukyf2/RRnAjifTwWHhb2aqaoqADgnQDp8u75hWfqYiJPpz/VN+pDcSPJVpYakSGkFW6sbwrij6oK3FMhSK+QIyhTmiEhpBGkLImsCbiWQ2eY1UwpwipTkQUOOwXuZ55NA53/AEQQOR/n7q4cKOf8j9Egwrefms1jrgtzRUzDghWvqjefmhPSxakdZtPsYhzBcGXBw0IN2+hCge6ASq7WU8mHfTe52ZpBzAiQARLd0Bwc0ji2dHBS1XWPctsU9cbMMsdMqFNTW2gnv5JHVLTHgoDM2aI7/VNzAZjzAR4gaSy6py3j1TXVNbaHzUDCOGpIunBogcgUvEDSWVWbiTaRHaIPIbj8FLnWRWGpbls4kk62M+UJZcnhpMcIqTNSlWkGYBBIF9eBUQxRyyQAcpMcxoPFZeFp1MQ8NotGZ062AA3rpMJ0HxV/tKIMabnR92Y5rjn1qi9z0MfQuaszzizy9mf8XBT0nS0E6kBZ/UAFzSMpD5jgRqPirmFd2B4/Erpw5vEdHDkgoCvqROm790gqXMkckyqRJFgefcmkiWyQTO5aOdMSiqHipxjU+W5IKmmnPvUYfN+AN1PhKPWPDdM2VRLLpVsqMLdIWjSc4TE8YEqPEUajWudHZtB3c54eKsYTEZsQabW9kGxAuALTm1ib+K7WlsyjkLCXkvbEwCL7jx715eT+oyjLjY9fH/TYyhff9jzpuKGYy4RaOPNMbidxImT3x91R4qBVyTJa9w00AkR6KBtQmSdzXQd9iu1dQ32PMeJIsjE6XGkH825T0TLQTrCqNcDrvynxj9lb2S1tSo1jiconMBYm5MTwR/dKKcpdi4YHlkoR5Yx74J8EnWXv4WXcYXofhqokZ223cd2tiFxeOwxpVXU3XLHETx4eijB1kc10a9R0csHmIM27ff8AZIX/AM570zNbwSl388F062ctIlCqtr6X4g2N+CnbUVBzgdcwgnTTU3Rkm4pMUUmXcFRfWPV0w51SNwiOZJ0C29odCcXSpdaWBzRchjszg2LktF432lHRCq5mZ7QQS4CTqYH6yu0wPS9zKraZpVHZtXmGsbuEk7rrzJ9dNT0pbI9fF0EZYlJ3bPKKdS4EnXzB0U79Fb6TMy4px6o0cxa/q3RLMxuLWIkO0VJ77L0cM3ONnlZI6JaRCe9IXb7wmzvgpM1vBVqZNIeZQo36oRbCj13pZ0fGIpYcYZjWuouIAsxoYW3AGmob6rDHQPEkaU9Pf/Zbv/8AQhlOu4Mc7qHBpa3V05bt/wAx/wApW1j9pGjRNTLmjLaYmSBrB48FyQzyiqR1Twxm7Zw4+jnE/wDSH/yO/wBqGfRrib3owb+27/au8xm0zTbUIYTk6vUxIeQCdLRJ8kVtqOa+s0MJ6qmHj2u3IJjTluk62R4sg8GJ5ttvopVwrBUqmmQXwMjjIME3lo4LBFXu37wvQ/pKd1mz6biImpTdB3S11vVeUZRwWkcu26IeBdmbHXNjUeYWTiHA57NM5r5hKfh8E57srGF7joGtLifABb+C+j/G1fZoFk76hbT9HHN6Iy5taoIYNLuzO6P7Cq0sTTJdDS3Pmbo4QDE/4gu1oVsX1jmtZSDQ3slxJLnQS0T/ADVQ4vYT8ABTfUNUMGsRAdeG74BkeCrBzqjmkGRIte0cSHC3KF4WWUpT+L5H0mGMVj+H5nK7Ye8YirmyhwqSbwJi4E7rlSYXENyCXNm+8cSoNv7PrsrONam9nWveR2XOsRqHNtY7pss3tS0EtzE5QLwQHZSZm5tpwXs4cscaW29Hz2XFrk/mbDsQJN2+KjdXFoc3wWdRw5MGZb2ToQYs5s3tqR4LXyq31CbtELB7kBrifaHd3p9HEe04H2WnlppC0dkbMFes2mXCmDJLiJADQXEwNbAr0Sr9GOFGH9uo5xbOcObBtmBa0AiPEqJ5rTSRrjwpSTbOA6MY/O1oI7VMZTexFtOHPmtehhaWaoXPqgvBgh57EXOUTa37KxtjYVPC9WKIyg0xvklws8knUzB8VpdG+jjKw6ysA4OY6Q0kGxAPaBkWM/8AK8XRqytR2PotajgUpbnleNeXPJBcRnJBLTMXgk71GWOJB4bspi+q9U6R9BMNSy1WVatOk8GZaKgYQA72pBiJtc21XCVsOWnXM37rhdrhxB+W5eupJKqPnXjt2YmR1yZFwfZ4ab1v7EwADRWJJ7Ra4cDfQeSp4hpLHATJB0EnTcN5VvAbEqskvOWXdkZnFwkWc9pjfHPtLHqHqg0tjq6RKGVdzp8JTDHFxqvc2oMkUwZZmBE23/osXb3R+o/Eubh2VaoY1mZ0AQ7IJB3TpbmnU60uDKgqAtk/ZxcC5gm2g3rocJtKm2nm651MDtZhlqtAIBaeZgt/a64sE545Wlfb2PR6uGPLGm67/n+Tzx1F0mWuBEggiCCNQQdCo/qzjuPmF2XS7HCuaNUOa+WEFzY7Ra6xME3g8SsCLr1F1MmrqjxZdPGLqzPbh3cPUKL+z3cSLneOK1YWfiNqAWb2j4gfum8s8mxPhRRd2NjSwvpHtZRnm5LASJHC8A+BXTN2i6ozJTObNGjiDbgdxXE9HdruZVIqQG1z7TrAES0GeGo4eRW7tLB9W2sQ0h7KbnRcEW1PIa+C8/Nj/wDTg9npstYdnwM6Z0nVcSHEw5lNjSJJu2TBJ11XPjEt3kAcbmJEjQcbKzRxbsgL5INs17mL33m6udG9kUKwe6vVNMtDbsa51m3JLXQCJAEN5ruhOWKOk8nIlkk5GNVqxpJIMEQ60+zeN9vNS4OlnB3Qed0/E7OdSE3fTzD7Vvapm5tI9ki3ZdB1UmAqTmJGU9mxteL+qp5ZpGaxxAYPn8UqtNeOI8wkWfjTH4UPQ0dlYxxruY6ljzTeWNa41a7TTNw9xIfESQddyubNrfVmVqlerVrNGLGHBfWqgMpyA5/Zd7QBPluWfhNrMiDj6g7qTZ/zdXKbsPFYd1KrhqlZzWsxQrMqOY53WtaQTNvaMHXjvXkz8V3eqtrrVx67r7fU6vh/KNrY/VtaXl9XEMrY36vTc6vWhlM6OaQ7Wd+q1Nm9G5bTBc95o4qoHFz3k1KWdzQH3vAcw/4VlYXbdHEF4cXURTxjcQwmlUioxoAgZW2JIPmFawnSmKlJ4bVDXYmvnb1VaW0nj7N5Ab7zWm19VzZP7l3Wq/r6OvbjbbuUtHsafS4TsinyNPnoS3VeYL1DpK4O2OCJjM0iQQY60xINx4rzEhe9j8qs55cnuH0f7FZh8Iyw6yq0PebZjmEhvGACBHetzEVssHmq2xGh9Jns6ADKSRAsI8Fc2ngIZmB01GshHKL2Rg9NcJnptqtiWgyN5ZqTHI/ErgcIGiqxoaDmJcTwAEC+7tEeS9MZhmklxAcMuUh1wWnUQdxUmA6PUGB5ABbUIyt1IAExJ3SfgueWHVPUvqdcOoUcel/Q5XanR806NSq0ur0XMmrh6pGYNaO06hVtlc0ZiPQjf5bj9kuoAOlopu7dN5Dp6tzhUDXAmx0142le19NHdXgsQxt3Oo1GtFzqw2G82nyXO4nokNp7FwQAa3Esw7OrJtma1vsEk2BhsHcTwJXUknycL9jyPDY8EwDAFgC11xYC88t/FdAQsYbHqUyW1Wmm5jiCxwyvGWLxfUz5b1tkImkuBRvuXtht+1/wP9WlvzXqHR3HSwUXboy/lmHN9fU8F5fsZ5FZvOQfj8l6Nsp0Ppn8Q9bLzss3HNGj08ONSwSv1+xZ6Q7Aa+nSFQE5XEdk6Agf7Am9FMKG130oytIzs4GWinU/00yui2rim9SSTa3qY+a5zYW12ddTAN80Dxlp9PgnN6M6fqGO59O16f8ASt9I9IswTWcKrNOAa4fMLyZ+LdTewtuHODXA3a4aw5uh79V7B0zqCu+tRH3aYj8xGcfBq8b2lTd9kRIBqATxXXCalJr0OOeNxjF+p1fR8M+0eKfaJ7AAe9rRF76gzxJsrOKwoIzMLZMk5XdY0katnUHi06WhYOxcfFR7CXNbYy3UWiSNHDiD8l1H9juklpu27eyAXW+9lA7PIea3UdqOZyd2c9g39e6oGnI5rHgB8AvzMcM9Pe5oM+i2ujHR4jDt63s9mMwIEiTlJLraHyUuHfTp02vxVLtZjkc4HMLayLT8YWjiaL3N7I1i1o4rmy9PUdtk39jtx9U27fKX3OUxWGnG0WMDWurOqZ4g03DJnph7RYmbSL8NyzMRRc17g8BpDiMomByuSfVN2lhalPH0jlIJqSx14LurEDMRlkFo0nVdR0kw3WUW1bF7JDuJYIYPIifErRY2l9P5MJzTd+/8HHYx0NPP/n5LFr3AM2Fwd/MHuK7jbb6P1R4ZRipS6lznxBMxnvN/aXMYTZhxVQUKIzVak5WS1pnKSbmBoDN1uoOHJlqUuCbpxh5xAo0gA3DU2U/u9sxmL+4l3oV0HR/puH7PxOExLGjENwz2UapaJezQ03HiBcRqBxF6lH6KNrZs3UiT7WatQJPf21fZ9Em0rTSZN/8A1qQiQRx5pVSoL3s5rZu2n0WFjwK2HcDnpO0n36Z1a7W4VXHUqfW1BQdnpy19MkDNBAcWmRZw03XC6Db3QPGYHBVKmIpUshLG5m1A5zCXWMDcTbxWFs3o7VIaZpgVGhzZqNBIA4DQxOqNK5CzLZjK7HtqjNTv2YtMcRv8VoVMQahL3U2UzaRTblDjvdl0aTraAq2Ix4fTLAZi4Lhw4H9Vp7O2LXrtzUaFaq3TMym9zZGokCJVP5Eoo5ULdb0Jx3/s8R/2qn6IU7jH4TaD8vac+meFIdb6GmfirOx8fDHue51n1CXPAY72iSXN0aeS5TBbVaIGav3tLvkq+KZWq1Th2F1TtE3N3TfM88uK48PT6Zvt+fnc2lk2s1tvdN6lU9Vhi5rTbMJD393uj1T9i4nG0WwKwg/deS+D8u7T4qni9g/UqjRVrAZqeaW0y8zJbkYDY3Akkix3rbwGxcQ6jQq9gis3Nva5vaIuDIcIh1o10XXJJR+HgyVt78na7UqmpsXM+A4hpIExPW3ibwvM3Ben7QLaeyHyC5rBETcxWjWeK85o7Sw7p+zcI5//ALVY8epXaQSk0+Gz1vYu0MhpU7doWu6xDQYi/O5O5dlTeC05zAgybRG9eJU+l1Kc2Srmb7EFkN5mXXPLRW3fShUfRLDSZmJ9oOIEToW3+KwSklwdDSbW56FQxQpvJaZYN7oEjS4laLtogMtE7gB438V4ez6TXscWlrbSCHBzh5WVup0+r1MpaWAWALG2t3lTGOVR3W5T8Jy2exudMsZi6+IYzD0ajgwEueYazM8FsFzxBhpOh+8Vt9CMW6h1VCrUbNGjTY4BxLWk+9a1mt3LiX9JsT955G6MtIc1WxPSHEPhucy4xZtITY8ByRpyP0/cH4aW12ez9Iei+Exo+3LWvAjrGnJUAvAOYQ5utiD4Lisb9Drc32ONp5dwqDtTwJaYI8Fy+G6ZbQpBrRWeIsLUC6BoC4tJI71M3p5tF78oxVSQ2YBpDfG6mt0nW5z0XNp9Aq2zqtGpUe2pTc6M7A7K1xkZXTpyO9dFTfIblcGkOa6ToQDMW4rjq3SDHVQ5lXEVHNIEtNWxB4gNFrKux1QuLA9wIaDHWvG8iRC5M/TvJJSi+Du6fOscHGS5PS6uNDpYS0g5de0Jns9nfeO6yzcPi6bazWMZSBylzXgNa6fvBjYuYN77964aq+q3VzrDXrH6d8Krhq1d7i9lV4dTdDSKtQOYSBOUxI14qo4XXxNESyJeW6O7OFc11So+oS6q6XHtNay3ZaCDItGpHgub2ttD62ylTYQ/+oYAWlpDQCS8gOGcAi8ixWTTr1n5nGq8nMS4l9UkkSJPaudfVQ4XAF1Nr849kmDnPxfZKHTaZam9y59TqhoS2PoDortDrKIbHap9g23Adk25fArdAdy9V8uV+yycwAOW4HEj8StYrZxZBNTNJA9kxcHi48F1R2VNnDKNu0fRW3tnsxFE06gDhIcASPaaZET5eK8s2s+uyq8B9GmySGgnM4jvLhPgAuDrYAZqTXOEPcR7DfdJHepnbOFJ7WiIcJs1guDwyok7QRhRL0jfUNSiczXdW9ziWuFzlYDHkdfVbmwNq9Zmo1cozMcQ+o5jRJ1DnaASbFYODcH1XsNi1vBvE8W2Vo4USRJtyZ/tRdbDeNPc7naTMGcHiGipSLnUHAAVWklwb2QADrIC84+j2s2jjOuqubTDGOIzlolxIESdTEqXAbHZVDjmIIqOaezT1Bt93mFDtDChtIul2hm7Ru/Khu1QKNbns7emWABP9WwzeGVQ2Pgd/NRV+nOBGuI14PxR/wBNIheSYvZzWUw9rnmcurjoe5IaVPrKLXAkVMwu5+uUG10lSVINJ6rtTpfs3GYOrQfWJa9pBa5tcGWnM2HlnECCuZwm1dm0qQYKjKf2ZaGyX1GhwMgEkkOuT4rk8RgGMf2JAc0GMzrESOKr7LwTKzHOcXSKhFnG4EAWKGr3KSpUVNqbMoscadCsx9IgZXFuVzZ3ObJMjeV3nRbprh8EGUWOf1IbDi2nVkHU1QMt7knx5Lia2z2mk5wc7stJ+6Rbvamt6N03UW1Q4zkDtGcL3y9+qHFPlk7q6R7W36T9nRfFVf8At4j/AOtC8bZsNkCHP04t+TUK9SI0HEYbFFp1I7oXUdFseylmzTmLrvALi4bpi65Fmqs/WSxog3JN4/daShZEZUejbQ6TbPqNaK4FbLdoyuBB7zEDj3J46a4d7gHVGtAENABDGAaNFl5WXJFPgKqsfiu7PctvVw7YtZzSCC0kEbwa0gheW7MpjqnOPvAc/wCXVPBbarCk+hnPVObdhNrGbDddWcKexSbxc53lYesKdGlUaRle5sYeiLmB5KOi+Z/OfQwp+uDKZMjQ/BZmzsQ0U25nAHW5G8z81KRo3uZe3m/bu5wfRXsG/JSpnmD6rGxlcve5x3k+W5TYfGQzKToQR81u1sjmUvibOyxZ7LXfib6yFm7RrZalL88+n7q2X5sP3ZT5EFZm2HzVpd0rKKNpM3Nov/uzxd8RPyWfhq0Y0j8Med1Pi3zSpng9vzCyxVjFuPCPkhLYG9zpHVIqCd7Y8j+6hxuI6vEUXbnNLD5g/NQ7Tqf3buZHoD8lDt05qdN3B3xCSRbZ0GJHaHAgj+eawuj1aa1Zp3uJ8v8Aha2HrZ6THbxE/Arm9k1MuIcfxkeqSWzBvdGlgqmV1Zvul/oSndGa2bDgcJHxVZjvtsT3uPm2VF0TrQ0Diqa2JT3RFtGp/TgfiHotnF4mcKx3Nnxy/NYG1nWy8Hu+JWgak4F490tP/k1DXAk+Ru2cTl+rkbnz5CFq7Uq9ui7cSR5gELA2s+eoHefNald+alRd7rwPQj5BJrgd8lXA4mMc/nI9VuGr9uW/hB85HyXKU6v9S53NbuKxIbiWvcQGmkCSTYQ4/qiS3HF7C9GMRFauyfvk/JV+kuNYyjUplwDi4gN3xMzHCFlN2v1b61SmQZmPHQrna1Zz3FziSSZJOpVxhbszlOlR3FLblOrhcgd22hvZNjZwmONlDtjEZXYYjc53wC4tro0XSY3EF9PDOOpDvPSfRDhTBT1HTbVqw0PHuu9QCPVUehtTsVB+KVDtLFTgweBA9Cfkl6JOieYn1UV8Jd/EOpP/AKaoP+m/4FWNhVM2CjeGuH/iY+KzNn1c2Hqjgyp81c6LVewWcWg+iGthL/RoYCvNNk+6EKpgqsU2jgEJUOzhcOJKsbTohuSN4J+CpNdClq1C4XJMaSunucy4IUIQqJHMC1aT3ZmhgBLaY1Ok3KymMJIA1NluYFo7TpiHG/JoA+SiRpArY972yHloLgDZsyIix3KmcA8NzmIgHXipRUNVxc4yZAA3RPDuV/bLIpwBaRpusldbDq7ZhIQhaGRrYTbhDMhsINwAb7pHBR08b1j2lxvEX0nks6fNKyN8+CnSi9TOxJmh3Ob8VkU3TWqHuU+BxmbD1BMloafUKnhndp5WaVJmrdtG5tCpNFp4Pb6gt+ahxVWaBHAymYl84d/LKfJwUdN0tI4gqUU2a3R/Ey1zDwzD5rGDorVeVT9U/ZOJyvYdx7JUGNOXE1RxIPwQlyJvg0XPivWPv0g4f5I+IVTYVXLk/n81UuI1a7jSc3yn9VRwDoa080+wXuS7XtXePxk+k/NXqZ+wrt/BPkQVnbZf/UDnlPm0JcbjjTa4DV7cvhvKK4FdWLjKoJpXFgtWjV/p3fhcD6/uuLJVvA7RcwObPZcII4XkEKnAhZDQpH7R57vkrPSVpe2jF+wbD8J/dVMIZc/+bldxNW2HPBzx/pKnhl8xObbv7kwqSq/tGOfxUcrZGDABdDiXf3A4SPiufWpRxYd1ckAtN57tVMioGrVfODqD3S0+uX5qXoxVgj8pCrATSrDiwnyIPyS9HH3Hisv0m36hdkVPsa35XfBT9H6sPZzA+CpbHd9nW/KVJgH5XMPIeiJdxR7FnEYnK4tnQoWftM/bP/MUKqIswEspELYyBCEIAtYOgc7SRbMPirzakUXD8w8yQoMHTgN5uafVWqNAO7J0L3A+c/NY3Z0OGmvkVNk6m06FblVsiNxEeix8DVYxz7xeL8ApcfthpaWskyInQJtNsmLSW5jkJEIWpiCEIQBp7I9mqPweGs/JGDPaqeKXZZGW2pkO59kwm4E9t3MFZvuaLsaLn/Y1BxYq+FrWHMfJPbdhHIqrR9hp8FPYvuTiwPIpu0Hk1G1NzwL8xZw+B8UrHz81NhocDTfYO0PuuGjgjgOSxWd9kDwzDzgqhhL0x3q09hFJzXWLXCfIie7RUsCewe9HYO4/bDvtKZ4sb6Ej5Kvtn2h3Kfa4/uj+E+jj+qrbWdJb3Kl2Jl3KCEIWhkWcPicu9wPKPmm1ca9wguJAMgcFCEiVDtghCExAhCEAXMHjcoLXOeARENy6HUGVPRxzGey6qP8AJ+izEpPJTpHbNKhj2MnKanaEEHLB77JWbYAjs6LLQjShqTRoYvaYe9zoNzKFnoTpCsEIQmIEIQgDSwlScvItHqFbzloqkateSPEIQsKps6pO0n7GG50mTvSIQtzlBCEIAEIQgCfB1sj2k6b/AIKfAu+080IUy4KRfpKDCtlpHAlIhZ9jTuRulpTjXO9CFSEzQp40PpuaZzxY8QDME90rPwLuy7wQhKtgu2O2vXEMG8B3qRCzatUuMlCFceCJPcYhCFRIIQhAApGtQhIBUhhCEANITUITAEIQgAQhC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jpeg;base64,/9j/4AAQSkZJRgABAQAAAQABAAD/2wCEAAkGBhQSERQUEhQVFBUUFhcXGBUVFhQVFBQYFxcXFRQVFBQYHCYeFxkkGRUVHy8gIycpLCwsFR4xNTAqNSYrLCkBCQoKDgwOGg8PGiwkHCQpLCwqLCwsKSksLCkpLCwpLCksLCw1LCwpLCwpLCksLCwsLCwsLCwpLCwsLCwsLCwsLP/AABEIALcBEwMBIgACEQEDEQH/xAAcAAABBQEBAQAAAAAAAAAAAAAAAQIDBAUGBwj/xABFEAABAwIDBAcECQEHAwUBAAABAAIRAyEEEjEFQVFhBhMicYGRoTJSscEHFCNCYnLR4fAkFTOCkrLS8WOTokNUg9PiFv/EABoBAAMBAQEBAAAAAAAAAAAAAAABAgMEBQb/xAAvEQACAgEDAgQFAwUBAAAAAAAAAQIRAxIhMQRBEzJRYSJxgbHwQqHRBRSRwfEj/9oADAMBAAIRAxEAPwDy5KhC5zUUJEoSIGCVIhAAkSoTEIhCVADUJSkhABCRKkQAqEIKQDVZwOp7lWVnA6nuWmPzIiflYuLbLmjvTKdESQbxCnq+0O4/FVuvhxi4MJZfMyIeUmwtgW8D6FTQqzrEx/LJjqzjbTiQuiGRKKszlBtjnukk+A8EtDXwKZCfQ18CknbKapFbE+2VGpcT7ZUSylyzWPCBIUpSFSMCmpxTUxCFCChACJClSFAAhAQgRfSpEqg0BIlQkAiEqEDEQlQgQiRKhAxEIQmIEIQkAiClSFMBFYwWp7lXVjBanuV4/MiJ+VktYX/wn4qo2gd9larO7TeYISJZXU2RDaJFUNz/ADchNDpk8023M8lUdkMcU6jr4FIKTjy7/wBE5lMDfJjw4fJaRuyWVsR7RUalxHtH+blEsnyaLgEhSpHIGCEJECGlCClQA1CVIUAIEqaEqANkBvu+pQ7KPu+pStYkqtgeKb44JQkt9w+aaajfd9SkDe9OpUN6hOytkN61vu+pSh7fd9SlfQM8kmVMNiSG+76lN7Pu+pTzTKjypskCW+76lJLfd9SlFIlK6iUDGy33fUpYb7vqUZE7qygCPM33PUprnt931KC3kdYQKUmOCi9yhvWj3R5lHWD3R5lSVKB3KPKq3FsP7Pu+pSsqgaN9SgMsmFqd1uIdVqg6tFu9MNQHUepS9WlNJG73FSQyR7o8ypG140ACZkSimmnQNIDX5b+J/m5M+sR90evGU1zfigU5KWuVlaUI6tOrR6puce6PVSVKKYWo3FsLb3R6pJHuj1TzTUeVDAQvHuj1SZh7o9U4U0hpphsICPdHqguHuj1S5Ej2FAhpcPdHqmmoPdHqjKnikkrY9iPrB7o9UJer5pEbhsdWzCiUzGYfKwmJgj4q3SpFtj/IlNxlEvYWjU8e+V2OCcWcam0zIDWAz254R6IY22/wkQrbdmEAeySIud8F3LgR5Jv9lO94aRv71yxxOPqb60+5XawHie+6eKYJsDu3FTv2YTvaOOvEmfWEtPZ7mkEOBiNZ3T+pWml+gta9Sc4QKt9XG+VoKuMNrf8Al/1WkoJmUZtEDaIR1IVj6tzSfVufokoJFavch6kKQYUJfqvP0UypRRLkzGrNAc4OBsTBBH6pgAJsCABvjj3rQfs+Xl067o7j8lG7Zk6u9PHiufwqlZusirkp5RMEeqfA/kd6tf2daC705ym/2Z+L0/nFVpfoLXH1H0sP2RPBRPoiTIVum0gAEz6JjqN5WjgmjNT3KwpBJ1YVg4fmk6jmkoUPUQZApOoSnDjiVJCpRE5ehmVQA4gib2vxTBE6RwV52EGYukyf2/RRnAjifTwWHhb2aqaoqADgnQDp8u75hWfqYiJPpz/VN+pDcSPJVpYakSGkFW6sbwrij6oK3FMhSK+QIyhTmiEhpBGkLImsCbiWQ2eY1UwpwipTkQUOOwXuZ55NA53/AEQQOR/n7q4cKOf8j9Egwrefms1jrgtzRUzDghWvqjefmhPSxakdZtPsYhzBcGXBw0IN2+hCge6ASq7WU8mHfTe52ZpBzAiQARLd0Bwc0ji2dHBS1XWPctsU9cbMMsdMqFNTW2gnv5JHVLTHgoDM2aI7/VNzAZjzAR4gaSy6py3j1TXVNbaHzUDCOGpIunBogcgUvEDSWVWbiTaRHaIPIbj8FLnWRWGpbls4kk62M+UJZcnhpMcIqTNSlWkGYBBIF9eBUQxRyyQAcpMcxoPFZeFp1MQ8NotGZ062AA3rpMJ0HxV/tKIMabnR92Y5rjn1qi9z0MfQuaszzizy9mf8XBT0nS0E6kBZ/UAFzSMpD5jgRqPirmFd2B4/Erpw5vEdHDkgoCvqROm790gqXMkckyqRJFgefcmkiWyQTO5aOdMSiqHipxjU+W5IKmmnPvUYfN+AN1PhKPWPDdM2VRLLpVsqMLdIWjSc4TE8YEqPEUajWudHZtB3c54eKsYTEZsQabW9kGxAuALTm1ib+K7WlsyjkLCXkvbEwCL7jx715eT+oyjLjY9fH/TYyhff9jzpuKGYy4RaOPNMbidxImT3x91R4qBVyTJa9w00AkR6KBtQmSdzXQd9iu1dQ32PMeJIsjE6XGkH825T0TLQTrCqNcDrvynxj9lb2S1tSo1jiconMBYm5MTwR/dKKcpdi4YHlkoR5Yx74J8EnWXv4WXcYXofhqokZ223cd2tiFxeOwxpVXU3XLHETx4eijB1kc10a9R0csHmIM27ff8AZIX/AM570zNbwSl388F062ctIlCqtr6X4g2N+CnbUVBzgdcwgnTTU3Rkm4pMUUmXcFRfWPV0w51SNwiOZJ0C29odCcXSpdaWBzRchjszg2LktF432lHRCq5mZ7QQS4CTqYH6yu0wPS9zKraZpVHZtXmGsbuEk7rrzJ9dNT0pbI9fF0EZYlJ3bPKKdS4EnXzB0U79Fb6TMy4px6o0cxa/q3RLMxuLWIkO0VJ77L0cM3ONnlZI6JaRCe9IXb7wmzvgpM1vBVqZNIeZQo36oRbCj13pZ0fGIpYcYZjWuouIAsxoYW3AGmob6rDHQPEkaU9Pf/Zbv/8AQhlOu4Mc7qHBpa3V05bt/wAx/wApW1j9pGjRNTLmjLaYmSBrB48FyQzyiqR1Twxm7Zw4+jnE/wDSH/yO/wBqGfRrib3owb+27/au8xm0zTbUIYTk6vUxIeQCdLRJ8kVtqOa+s0MJ6qmHj2u3IJjTluk62R4sg8GJ5ttvopVwrBUqmmQXwMjjIME3lo4LBFXu37wvQ/pKd1mz6biImpTdB3S11vVeUZRwWkcu26IeBdmbHXNjUeYWTiHA57NM5r5hKfh8E57srGF7joGtLifABb+C+j/G1fZoFk76hbT9HHN6Iy5taoIYNLuzO6P7Cq0sTTJdDS3Pmbo4QDE/4gu1oVsX1jmtZSDQ3slxJLnQS0T/ADVQ4vYT8ABTfUNUMGsRAdeG74BkeCrBzqjmkGRIte0cSHC3KF4WWUpT+L5H0mGMVj+H5nK7Ye8YirmyhwqSbwJi4E7rlSYXENyCXNm+8cSoNv7PrsrONam9nWveR2XOsRqHNtY7pss3tS0EtzE5QLwQHZSZm5tpwXs4cscaW29Hz2XFrk/mbDsQJN2+KjdXFoc3wWdRw5MGZb2ToQYs5s3tqR4LXyq31CbtELB7kBrifaHd3p9HEe04H2WnlppC0dkbMFes2mXCmDJLiJADQXEwNbAr0Sr9GOFGH9uo5xbOcObBtmBa0AiPEqJ5rTSRrjwpSTbOA6MY/O1oI7VMZTexFtOHPmtehhaWaoXPqgvBgh57EXOUTa37KxtjYVPC9WKIyg0xvklws8knUzB8VpdG+jjKw6ysA4OY6Q0kGxAPaBkWM/8AK8XRqytR2PotajgUpbnleNeXPJBcRnJBLTMXgk71GWOJB4bspi+q9U6R9BMNSy1WVatOk8GZaKgYQA72pBiJtc21XCVsOWnXM37rhdrhxB+W5eupJKqPnXjt2YmR1yZFwfZ4ab1v7EwADRWJJ7Ra4cDfQeSp4hpLHATJB0EnTcN5VvAbEqskvOWXdkZnFwkWc9pjfHPtLHqHqg0tjq6RKGVdzp8JTDHFxqvc2oMkUwZZmBE23/osXb3R+o/Eubh2VaoY1mZ0AQ7IJB3TpbmnU60uDKgqAtk/ZxcC5gm2g3rocJtKm2nm651MDtZhlqtAIBaeZgt/a64sE545Wlfb2PR6uGPLGm67/n+Tzx1F0mWuBEggiCCNQQdCo/qzjuPmF2XS7HCuaNUOa+WEFzY7Ra6xME3g8SsCLr1F1MmrqjxZdPGLqzPbh3cPUKL+z3cSLneOK1YWfiNqAWb2j4gfum8s8mxPhRRd2NjSwvpHtZRnm5LASJHC8A+BXTN2i6ozJTObNGjiDbgdxXE9HdruZVIqQG1z7TrAES0GeGo4eRW7tLB9W2sQ0h7KbnRcEW1PIa+C8/Nj/wDTg9npstYdnwM6Z0nVcSHEw5lNjSJJu2TBJ11XPjEt3kAcbmJEjQcbKzRxbsgL5INs17mL33m6udG9kUKwe6vVNMtDbsa51m3JLXQCJAEN5ruhOWKOk8nIlkk5GNVqxpJIMEQ60+zeN9vNS4OlnB3Qed0/E7OdSE3fTzD7Vvapm5tI9ki3ZdB1UmAqTmJGU9mxteL+qp5ZpGaxxAYPn8UqtNeOI8wkWfjTH4UPQ0dlYxxruY6ljzTeWNa41a7TTNw9xIfESQddyubNrfVmVqlerVrNGLGHBfWqgMpyA5/Zd7QBPluWfhNrMiDj6g7qTZ/zdXKbsPFYd1KrhqlZzWsxQrMqOY53WtaQTNvaMHXjvXkz8V3eqtrrVx67r7fU6vh/KNrY/VtaXl9XEMrY36vTc6vWhlM6OaQ7Wd+q1Nm9G5bTBc95o4qoHFz3k1KWdzQH3vAcw/4VlYXbdHEF4cXURTxjcQwmlUioxoAgZW2JIPmFawnSmKlJ4bVDXYmvnb1VaW0nj7N5Ab7zWm19VzZP7l3Wq/r6OvbjbbuUtHsafS4TsinyNPnoS3VeYL1DpK4O2OCJjM0iQQY60xINx4rzEhe9j8qs55cnuH0f7FZh8Iyw6yq0PebZjmEhvGACBHetzEVssHmq2xGh9Jns6ADKSRAsI8Fc2ngIZmB01GshHKL2Rg9NcJnptqtiWgyN5ZqTHI/ErgcIGiqxoaDmJcTwAEC+7tEeS9MZhmklxAcMuUh1wWnUQdxUmA6PUGB5ABbUIyt1IAExJ3SfgueWHVPUvqdcOoUcel/Q5XanR806NSq0ur0XMmrh6pGYNaO06hVtlc0ZiPQjf5bj9kuoAOlopu7dN5Dp6tzhUDXAmx0142le19NHdXgsQxt3Oo1GtFzqw2G82nyXO4nokNp7FwQAa3Esw7OrJtma1vsEk2BhsHcTwJXUknycL9jyPDY8EwDAFgC11xYC88t/FdAQsYbHqUyW1Wmm5jiCxwyvGWLxfUz5b1tkImkuBRvuXtht+1/wP9WlvzXqHR3HSwUXboy/lmHN9fU8F5fsZ5FZvOQfj8l6Nsp0Ppn8Q9bLzss3HNGj08ONSwSv1+xZ6Q7Aa+nSFQE5XEdk6Agf7Am9FMKG130oytIzs4GWinU/00yui2rim9SSTa3qY+a5zYW12ddTAN80Dxlp9PgnN6M6fqGO59O16f8ASt9I9IswTWcKrNOAa4fMLyZ+LdTewtuHODXA3a4aw5uh79V7B0zqCu+tRH3aYj8xGcfBq8b2lTd9kRIBqATxXXCalJr0OOeNxjF+p1fR8M+0eKfaJ7AAe9rRF76gzxJsrOKwoIzMLZMk5XdY0katnUHi06WhYOxcfFR7CXNbYy3UWiSNHDiD8l1H9juklpu27eyAXW+9lA7PIea3UdqOZyd2c9g39e6oGnI5rHgB8AvzMcM9Pe5oM+i2ujHR4jDt63s9mMwIEiTlJLraHyUuHfTp02vxVLtZjkc4HMLayLT8YWjiaL3N7I1i1o4rmy9PUdtk39jtx9U27fKX3OUxWGnG0WMDWurOqZ4g03DJnph7RYmbSL8NyzMRRc17g8BpDiMomByuSfVN2lhalPH0jlIJqSx14LurEDMRlkFo0nVdR0kw3WUW1bF7JDuJYIYPIifErRY2l9P5MJzTd+/8HHYx0NPP/n5LFr3AM2Fwd/MHuK7jbb6P1R4ZRipS6lznxBMxnvN/aXMYTZhxVQUKIzVak5WS1pnKSbmBoDN1uoOHJlqUuCbpxh5xAo0gA3DU2U/u9sxmL+4l3oV0HR/puH7PxOExLGjENwz2UapaJezQ03HiBcRqBxF6lH6KNrZs3UiT7WatQJPf21fZ9Em0rTSZN/8A1qQiQRx5pVSoL3s5rZu2n0WFjwK2HcDnpO0n36Z1a7W4VXHUqfW1BQdnpy19MkDNBAcWmRZw03XC6Db3QPGYHBVKmIpUshLG5m1A5zCXWMDcTbxWFs3o7VIaZpgVGhzZqNBIA4DQxOqNK5CzLZjK7HtqjNTv2YtMcRv8VoVMQahL3U2UzaRTblDjvdl0aTraAq2Ix4fTLAZi4Lhw4H9Vp7O2LXrtzUaFaq3TMym9zZGokCJVP5Eoo5ULdb0Jx3/s8R/2qn6IU7jH4TaD8vac+meFIdb6GmfirOx8fDHue51n1CXPAY72iSXN0aeS5TBbVaIGav3tLvkq+KZWq1Th2F1TtE3N3TfM88uK48PT6Zvt+fnc2lk2s1tvdN6lU9Vhi5rTbMJD393uj1T9i4nG0WwKwg/deS+D8u7T4qni9g/UqjRVrAZqeaW0y8zJbkYDY3Akkix3rbwGxcQ6jQq9gis3Nva5vaIuDIcIh1o10XXJJR+HgyVt78na7UqmpsXM+A4hpIExPW3ibwvM3Ben7QLaeyHyC5rBETcxWjWeK85o7Sw7p+zcI5//ALVY8epXaQSk0+Gz1vYu0MhpU7doWu6xDQYi/O5O5dlTeC05zAgybRG9eJU+l1Kc2Srmb7EFkN5mXXPLRW3fShUfRLDSZmJ9oOIEToW3+KwSklwdDSbW56FQxQpvJaZYN7oEjS4laLtogMtE7gB438V4ez6TXscWlrbSCHBzh5WVup0+r1MpaWAWALG2t3lTGOVR3W5T8Jy2exudMsZi6+IYzD0ajgwEueYazM8FsFzxBhpOh+8Vt9CMW6h1VCrUbNGjTY4BxLWk+9a1mt3LiX9JsT955G6MtIc1WxPSHEPhucy4xZtITY8ByRpyP0/cH4aW12ez9Iei+Exo+3LWvAjrGnJUAvAOYQ5utiD4Lisb9Drc32ONp5dwqDtTwJaYI8Fy+G6ZbQpBrRWeIsLUC6BoC4tJI71M3p5tF78oxVSQ2YBpDfG6mt0nW5z0XNp9Aq2zqtGpUe2pTc6M7A7K1xkZXTpyO9dFTfIblcGkOa6ToQDMW4rjq3SDHVQ5lXEVHNIEtNWxB4gNFrKux1QuLA9wIaDHWvG8iRC5M/TvJJSi+Du6fOscHGS5PS6uNDpYS0g5de0Jns9nfeO6yzcPi6bazWMZSBylzXgNa6fvBjYuYN77964aq+q3VzrDXrH6d8Krhq1d7i9lV4dTdDSKtQOYSBOUxI14qo4XXxNESyJeW6O7OFc11So+oS6q6XHtNay3ZaCDItGpHgub2ttD62ylTYQ/+oYAWlpDQCS8gOGcAi8ixWTTr1n5nGq8nMS4l9UkkSJPaudfVQ4XAF1Nr849kmDnPxfZKHTaZam9y59TqhoS2PoDortDrKIbHap9g23Adk25fArdAdy9V8uV+yycwAOW4HEj8StYrZxZBNTNJA9kxcHi48F1R2VNnDKNu0fRW3tnsxFE06gDhIcASPaaZET5eK8s2s+uyq8B9GmySGgnM4jvLhPgAuDrYAZqTXOEPcR7DfdJHepnbOFJ7WiIcJs1guDwyok7QRhRL0jfUNSiczXdW9ziWuFzlYDHkdfVbmwNq9Zmo1cozMcQ+o5jRJ1DnaASbFYODcH1XsNi1vBvE8W2Vo4USRJtyZ/tRdbDeNPc7naTMGcHiGipSLnUHAAVWklwb2QADrIC84+j2s2jjOuqubTDGOIzlolxIESdTEqXAbHZVDjmIIqOaezT1Bt93mFDtDChtIul2hm7Ru/Khu1QKNbns7emWABP9WwzeGVQ2Pgd/NRV+nOBGuI14PxR/wBNIheSYvZzWUw9rnmcurjoe5IaVPrKLXAkVMwu5+uUG10lSVINJ6rtTpfs3GYOrQfWJa9pBa5tcGWnM2HlnECCuZwm1dm0qQYKjKf2ZaGyX1GhwMgEkkOuT4rk8RgGMf2JAc0GMzrESOKr7LwTKzHOcXSKhFnG4EAWKGr3KSpUVNqbMoscadCsx9IgZXFuVzZ3ObJMjeV3nRbprh8EGUWOf1IbDi2nVkHU1QMt7knx5Lia2z2mk5wc7stJ+6Rbvamt6N03UW1Q4zkDtGcL3y9+qHFPlk7q6R7W36T9nRfFVf8At4j/AOtC8bZsNkCHP04t+TUK9SI0HEYbFFp1I7oXUdFseylmzTmLrvALi4bpi65Fmqs/WSxog3JN4/daShZEZUejbQ6TbPqNaK4FbLdoyuBB7zEDj3J46a4d7gHVGtAENABDGAaNFl5WXJFPgKqsfiu7PctvVw7YtZzSCC0kEbwa0gheW7MpjqnOPvAc/wCXVPBbarCk+hnPVObdhNrGbDddWcKexSbxc53lYesKdGlUaRle5sYeiLmB5KOi+Z/OfQwp+uDKZMjQ/BZmzsQ0U25nAHW5G8z81KRo3uZe3m/bu5wfRXsG/JSpnmD6rGxlcve5x3k+W5TYfGQzKToQR81u1sjmUvibOyxZ7LXfib6yFm7RrZalL88+n7q2X5sP3ZT5EFZm2HzVpd0rKKNpM3Nov/uzxd8RPyWfhq0Y0j8Med1Pi3zSpng9vzCyxVjFuPCPkhLYG9zpHVIqCd7Y8j+6hxuI6vEUXbnNLD5g/NQ7Tqf3buZHoD8lDt05qdN3B3xCSRbZ0GJHaHAgj+eawuj1aa1Zp3uJ8v8Aha2HrZ6THbxE/Arm9k1MuIcfxkeqSWzBvdGlgqmV1Zvul/oSndGa2bDgcJHxVZjvtsT3uPm2VF0TrQ0Diqa2JT3RFtGp/TgfiHotnF4mcKx3Nnxy/NYG1nWy8Hu+JWgak4F490tP/k1DXAk+Ru2cTl+rkbnz5CFq7Uq9ui7cSR5gELA2s+eoHefNald+alRd7rwPQj5BJrgd8lXA4mMc/nI9VuGr9uW/hB85HyXKU6v9S53NbuKxIbiWvcQGmkCSTYQ4/qiS3HF7C9GMRFauyfvk/JV+kuNYyjUplwDi4gN3xMzHCFlN2v1b61SmQZmPHQrna1Zz3FziSSZJOpVxhbszlOlR3FLblOrhcgd22hvZNjZwmONlDtjEZXYYjc53wC4tro0XSY3EF9PDOOpDvPSfRDhTBT1HTbVqw0PHuu9QCPVUehtTsVB+KVDtLFTgweBA9Cfkl6JOieYn1UV8Jd/EOpP/AKaoP+m/4FWNhVM2CjeGuH/iY+KzNn1c2Hqjgyp81c6LVewWcWg+iGthL/RoYCvNNk+6EKpgqsU2jgEJUOzhcOJKsbTohuSN4J+CpNdClq1C4XJMaSunucy4IUIQqJHMC1aT3ZmhgBLaY1Ok3KymMJIA1NluYFo7TpiHG/JoA+SiRpArY972yHloLgDZsyIix3KmcA8NzmIgHXipRUNVxc4yZAA3RPDuV/bLIpwBaRpusldbDq7ZhIQhaGRrYTbhDMhsINwAb7pHBR08b1j2lxvEX0nks6fNKyN8+CnSi9TOxJmh3Ob8VkU3TWqHuU+BxmbD1BMloafUKnhndp5WaVJmrdtG5tCpNFp4Pb6gt+ahxVWaBHAymYl84d/LKfJwUdN0tI4gqUU2a3R/Ey1zDwzD5rGDorVeVT9U/ZOJyvYdx7JUGNOXE1RxIPwQlyJvg0XPivWPv0g4f5I+IVTYVXLk/n81UuI1a7jSc3yn9VRwDoa080+wXuS7XtXePxk+k/NXqZ+wrt/BPkQVnbZf/UDnlPm0JcbjjTa4DV7cvhvKK4FdWLjKoJpXFgtWjV/p3fhcD6/uuLJVvA7RcwObPZcII4XkEKnAhZDQpH7R57vkrPSVpe2jF+wbD8J/dVMIZc/+bldxNW2HPBzx/pKnhl8xObbv7kwqSq/tGOfxUcrZGDABdDiXf3A4SPiufWpRxYd1ckAtN57tVMioGrVfODqD3S0+uX5qXoxVgj8pCrATSrDiwnyIPyS9HH3Hisv0m36hdkVPsa35XfBT9H6sPZzA+CpbHd9nW/KVJgH5XMPIeiJdxR7FnEYnK4tnQoWftM/bP/MUKqIswEspELYyBCEIAtYOgc7SRbMPirzakUXD8w8yQoMHTgN5uafVWqNAO7J0L3A+c/NY3Z0OGmvkVNk6m06FblVsiNxEeix8DVYxz7xeL8ApcfthpaWskyInQJtNsmLSW5jkJEIWpiCEIQBp7I9mqPweGs/JGDPaqeKXZZGW2pkO59kwm4E9t3MFZvuaLsaLn/Y1BxYq+FrWHMfJPbdhHIqrR9hp8FPYvuTiwPIpu0Hk1G1NzwL8xZw+B8UrHz81NhocDTfYO0PuuGjgjgOSxWd9kDwzDzgqhhL0x3q09hFJzXWLXCfIie7RUsCewe9HYO4/bDvtKZ4sb6Ej5Kvtn2h3Kfa4/uj+E+jj+qrbWdJb3Kl2Jl3KCEIWhkWcPicu9wPKPmm1ca9wguJAMgcFCEiVDtghCExAhCEAXMHjcoLXOeARENy6HUGVPRxzGey6qP8AJ+izEpPJTpHbNKhj2MnKanaEEHLB77JWbYAjs6LLQjShqTRoYvaYe9zoNzKFnoTpCsEIQmIEIQgDSwlScvItHqFbzloqkateSPEIQsKps6pO0n7GG50mTvSIQtzlBCEIAEIQgCfB1sj2k6b/AIKfAu+080IUy4KRfpKDCtlpHAlIhZ9jTuRulpTjXO9CFSEzQp40PpuaZzxY8QDME90rPwLuy7wQhKtgu2O2vXEMG8B3qRCzatUuMlCFceCJPcYhCFRIIQhAApGtQhIBUhhCEANITUITAEIQgAQhC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http://www.careerrocketeer.com/wp-content/uploads/Panel-Interview.jpg"/>
          <p:cNvPicPr/>
          <p:nvPr/>
        </p:nvPicPr>
        <p:blipFill>
          <a:blip r:embed="rId3"/>
          <a:srcRect/>
          <a:stretch>
            <a:fillRect/>
          </a:stretch>
        </p:blipFill>
        <p:spPr bwMode="auto">
          <a:xfrm>
            <a:off x="6477000" y="5486400"/>
            <a:ext cx="3581400" cy="1371600"/>
          </a:xfrm>
          <a:prstGeom prst="rect">
            <a:avLst/>
          </a:prstGeom>
          <a:noFill/>
          <a:ln w="9525">
            <a:noFill/>
            <a:miter lim="800000"/>
            <a:headEnd/>
            <a:tailEnd/>
          </a:ln>
        </p:spPr>
      </p:pic>
    </p:spTree>
  </p:cSld>
  <p:clrMapOvr>
    <a:masterClrMapping/>
  </p:clrMapOvr>
  <p:transition spd="slow" advTm="6000">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cxnSp>
        <p:nvCxnSpPr>
          <p:cNvPr id="44" name="Straight Arrow Connector 43"/>
          <p:cNvCxnSpPr/>
          <p:nvPr/>
        </p:nvCxnSpPr>
        <p:spPr>
          <a:xfrm rot="5400000">
            <a:off x="1006712" y="2742334"/>
            <a:ext cx="2895600" cy="174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394961" y="2781229"/>
            <a:ext cx="2971800" cy="174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420" y="2667000"/>
            <a:ext cx="3604260" cy="159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36820" y="2667000"/>
            <a:ext cx="3771900" cy="159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09600" y="1524000"/>
            <a:ext cx="1676400" cy="990600"/>
          </a:xfrm>
          <a:prstGeom prst="roundRect">
            <a:avLst/>
          </a:prstGeom>
          <a:solidFill>
            <a:srgbClr val="FFC000"/>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13  </a:t>
            </a:r>
          </a:p>
          <a:p>
            <a:pPr algn="ctr"/>
            <a:r>
              <a:rPr lang="en-US" dirty="0">
                <a:latin typeface="Impact" pitchFamily="34" charset="0"/>
              </a:rPr>
              <a:t>PARTS</a:t>
            </a:r>
          </a:p>
        </p:txBody>
      </p:sp>
      <p:sp>
        <p:nvSpPr>
          <p:cNvPr id="49" name="Rounded Rectangle 48"/>
          <p:cNvSpPr/>
          <p:nvPr/>
        </p:nvSpPr>
        <p:spPr>
          <a:xfrm>
            <a:off x="2621280" y="1524000"/>
            <a:ext cx="1676400" cy="990600"/>
          </a:xfrm>
          <a:prstGeom prst="roundRect">
            <a:avLst/>
          </a:prstGeom>
          <a:solidFill>
            <a:schemeClr val="bg1"/>
          </a:solidFill>
          <a:ln>
            <a:solidFill>
              <a:srgbClr val="FF0000"/>
            </a:solidFill>
          </a:ln>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658 </a:t>
            </a:r>
          </a:p>
          <a:p>
            <a:pPr algn="ctr"/>
            <a:r>
              <a:rPr lang="en-US" dirty="0">
                <a:latin typeface="Impact" pitchFamily="34" charset="0"/>
              </a:rPr>
              <a:t>SECTIONS</a:t>
            </a:r>
          </a:p>
        </p:txBody>
      </p:sp>
      <p:sp>
        <p:nvSpPr>
          <p:cNvPr id="50" name="Rounded Rectangle 49"/>
          <p:cNvSpPr/>
          <p:nvPr/>
        </p:nvSpPr>
        <p:spPr>
          <a:xfrm>
            <a:off x="7132320" y="2819400"/>
            <a:ext cx="1676400" cy="990600"/>
          </a:xfrm>
          <a:prstGeom prst="roundRect">
            <a:avLst/>
          </a:prstGeom>
          <a:solidFill>
            <a:schemeClr val="accent2">
              <a:lumMod val="60000"/>
              <a:lumOff val="40000"/>
            </a:schemeClr>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7 </a:t>
            </a:r>
          </a:p>
          <a:p>
            <a:pPr algn="ctr"/>
            <a:r>
              <a:rPr lang="en-US" dirty="0">
                <a:latin typeface="Impact" pitchFamily="34" charset="0"/>
              </a:rPr>
              <a:t>SCHEDULES</a:t>
            </a:r>
          </a:p>
        </p:txBody>
      </p:sp>
      <p:sp>
        <p:nvSpPr>
          <p:cNvPr id="51" name="Rounded Rectangle 50"/>
          <p:cNvSpPr/>
          <p:nvPr/>
        </p:nvSpPr>
        <p:spPr>
          <a:xfrm>
            <a:off x="4953000" y="2819400"/>
            <a:ext cx="1760220" cy="990600"/>
          </a:xfrm>
          <a:prstGeom prst="roundRect">
            <a:avLst/>
          </a:prstGeom>
          <a:solidFill>
            <a:schemeClr val="accent1"/>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95</a:t>
            </a:r>
          </a:p>
          <a:p>
            <a:pPr algn="ctr"/>
            <a:r>
              <a:rPr lang="en-US" dirty="0">
                <a:latin typeface="Impact" pitchFamily="34" charset="0"/>
              </a:rPr>
              <a:t>DEFINITIONS</a:t>
            </a:r>
          </a:p>
        </p:txBody>
      </p:sp>
      <p:sp>
        <p:nvSpPr>
          <p:cNvPr id="52" name="Rounded Rectangle 51"/>
          <p:cNvSpPr/>
          <p:nvPr/>
        </p:nvSpPr>
        <p:spPr>
          <a:xfrm>
            <a:off x="7048500" y="1524000"/>
            <a:ext cx="1760220" cy="990600"/>
          </a:xfrm>
          <a:prstGeom prst="roundRect">
            <a:avLst/>
          </a:prstGeom>
          <a:solidFill>
            <a:schemeClr val="bg1"/>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470 </a:t>
            </a:r>
          </a:p>
          <a:p>
            <a:pPr algn="ctr"/>
            <a:r>
              <a:rPr lang="en-US" dirty="0">
                <a:latin typeface="Impact" pitchFamily="34" charset="0"/>
              </a:rPr>
              <a:t>SECTIONS</a:t>
            </a:r>
          </a:p>
        </p:txBody>
      </p:sp>
      <p:sp>
        <p:nvSpPr>
          <p:cNvPr id="53" name="Rounded Rectangle 52"/>
          <p:cNvSpPr/>
          <p:nvPr/>
        </p:nvSpPr>
        <p:spPr>
          <a:xfrm>
            <a:off x="4953000" y="1524000"/>
            <a:ext cx="1676400" cy="990600"/>
          </a:xfrm>
          <a:prstGeom prst="roundRect">
            <a:avLst/>
          </a:prstGeom>
          <a:solidFill>
            <a:schemeClr val="accent3"/>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29 </a:t>
            </a:r>
          </a:p>
          <a:p>
            <a:pPr algn="ctr"/>
            <a:r>
              <a:rPr lang="en-US" dirty="0">
                <a:latin typeface="Impact" pitchFamily="34" charset="0"/>
              </a:rPr>
              <a:t>CHAPTERS</a:t>
            </a:r>
          </a:p>
        </p:txBody>
      </p:sp>
      <p:sp>
        <p:nvSpPr>
          <p:cNvPr id="54" name="Rounded Rectangle 53"/>
          <p:cNvSpPr/>
          <p:nvPr/>
        </p:nvSpPr>
        <p:spPr>
          <a:xfrm>
            <a:off x="609600" y="2819400"/>
            <a:ext cx="1676400" cy="990600"/>
          </a:xfrm>
          <a:prstGeom prst="roundRect">
            <a:avLst/>
          </a:prstGeom>
          <a:solidFill>
            <a:srgbClr val="92D050"/>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95  DEFINITIONS</a:t>
            </a:r>
          </a:p>
        </p:txBody>
      </p:sp>
      <p:sp>
        <p:nvSpPr>
          <p:cNvPr id="55" name="Rounded Rectangle 54"/>
          <p:cNvSpPr/>
          <p:nvPr/>
        </p:nvSpPr>
        <p:spPr>
          <a:xfrm>
            <a:off x="2621280" y="2819400"/>
            <a:ext cx="1676400" cy="990600"/>
          </a:xfrm>
          <a:prstGeom prst="roundRect">
            <a:avLst/>
          </a:prstGeom>
          <a:solidFill>
            <a:schemeClr val="accent2">
              <a:lumMod val="60000"/>
              <a:lumOff val="40000"/>
            </a:schemeClr>
          </a:solidFill>
          <a:ln>
            <a:solidFill>
              <a:srgbClr val="FF0000"/>
            </a:solidFill>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lIns="91414" tIns="45706" rIns="91414" bIns="45706" rtlCol="0" anchor="ctr"/>
          <a:lstStyle/>
          <a:p>
            <a:pPr algn="ctr"/>
            <a:r>
              <a:rPr lang="en-US" dirty="0">
                <a:latin typeface="Impact" pitchFamily="34" charset="0"/>
              </a:rPr>
              <a:t>15 </a:t>
            </a:r>
          </a:p>
          <a:p>
            <a:pPr algn="ctr"/>
            <a:r>
              <a:rPr lang="en-US" dirty="0">
                <a:latin typeface="Impact" pitchFamily="34" charset="0"/>
              </a:rPr>
              <a:t>SCHEDULES</a:t>
            </a:r>
          </a:p>
        </p:txBody>
      </p:sp>
      <p:sp>
        <p:nvSpPr>
          <p:cNvPr id="56" name="TextBox 55"/>
          <p:cNvSpPr txBox="1"/>
          <p:nvPr/>
        </p:nvSpPr>
        <p:spPr>
          <a:xfrm>
            <a:off x="4343400" y="4343400"/>
            <a:ext cx="5478780" cy="369304"/>
          </a:xfrm>
          <a:prstGeom prst="rect">
            <a:avLst/>
          </a:prstGeom>
          <a:noFill/>
        </p:spPr>
        <p:txBody>
          <a:bodyPr wrap="square" lIns="91414" tIns="45706" rIns="91414" bIns="45706" rtlCol="0">
            <a:spAutoFit/>
          </a:bodyPr>
          <a:lstStyle/>
          <a:p>
            <a:pPr algn="just"/>
            <a:r>
              <a:rPr lang="en-US" b="1" dirty="0">
                <a:latin typeface="Cambria" pitchFamily="18" charset="0"/>
              </a:rPr>
              <a:t>       Notified 98 sections w.e.f. 12</a:t>
            </a:r>
            <a:r>
              <a:rPr lang="en-US" b="1" baseline="30000" dirty="0">
                <a:latin typeface="Cambria" pitchFamily="18" charset="0"/>
              </a:rPr>
              <a:t>th</a:t>
            </a:r>
            <a:r>
              <a:rPr lang="en-US" b="1" dirty="0">
                <a:latin typeface="Cambria" pitchFamily="18" charset="0"/>
              </a:rPr>
              <a:t> September, 2013</a:t>
            </a:r>
          </a:p>
        </p:txBody>
      </p:sp>
      <p:sp>
        <p:nvSpPr>
          <p:cNvPr id="57" name="Rounded Rectangle 56"/>
          <p:cNvSpPr/>
          <p:nvPr/>
        </p:nvSpPr>
        <p:spPr>
          <a:xfrm>
            <a:off x="586740" y="381000"/>
            <a:ext cx="3688080" cy="533400"/>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b="1" u="sng" dirty="0">
              <a:latin typeface="Monotype Corsiva" pitchFamily="66" charset="0"/>
            </a:endParaRPr>
          </a:p>
          <a:p>
            <a:pPr algn="ctr"/>
            <a:r>
              <a:rPr lang="en-US" sz="2000" b="1" dirty="0">
                <a:solidFill>
                  <a:schemeClr val="bg1"/>
                </a:solidFill>
                <a:latin typeface="Times New Roman" pitchFamily="18" charset="0"/>
                <a:cs typeface="Times New Roman" pitchFamily="18" charset="0"/>
              </a:rPr>
              <a:t>THECOMPANIES ACT, 1956</a:t>
            </a:r>
          </a:p>
          <a:p>
            <a:pPr algn="ctr"/>
            <a:endParaRPr lang="en-US" dirty="0"/>
          </a:p>
        </p:txBody>
      </p:sp>
      <p:sp>
        <p:nvSpPr>
          <p:cNvPr id="58" name="Rounded Rectangle 57"/>
          <p:cNvSpPr/>
          <p:nvPr/>
        </p:nvSpPr>
        <p:spPr>
          <a:xfrm>
            <a:off x="5105400" y="381000"/>
            <a:ext cx="3688080" cy="533400"/>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b="1" u="sng" dirty="0">
              <a:solidFill>
                <a:schemeClr val="bg1"/>
              </a:solidFill>
              <a:latin typeface="Monotype Corsiva" pitchFamily="66" charset="0"/>
            </a:endParaRPr>
          </a:p>
          <a:p>
            <a:pPr algn="ctr"/>
            <a:r>
              <a:rPr lang="en-US" sz="2000" b="1" dirty="0">
                <a:solidFill>
                  <a:schemeClr val="bg1"/>
                </a:solidFill>
                <a:latin typeface="Times New Roman" pitchFamily="18" charset="0"/>
                <a:cs typeface="Times New Roman" pitchFamily="18" charset="0"/>
              </a:rPr>
              <a:t>THE COMPANIES ACT, 2013</a:t>
            </a:r>
          </a:p>
          <a:p>
            <a:pPr algn="ctr"/>
            <a:endParaRPr lang="en-US" dirty="0">
              <a:solidFill>
                <a:schemeClr val="bg1"/>
              </a:solidFill>
            </a:endParaRPr>
          </a:p>
        </p:txBody>
      </p:sp>
      <p:pic>
        <p:nvPicPr>
          <p:cNvPr id="59" name="Picture 2" descr="http://bsmedia.business-standard.com/_media/bs/img/misc/2013-09/29/full/new-companies-act-illustration-1380472022-9572660.jpg"/>
          <p:cNvPicPr>
            <a:picLocks noChangeAspect="1" noChangeArrowheads="1"/>
          </p:cNvPicPr>
          <p:nvPr/>
        </p:nvPicPr>
        <p:blipFill>
          <a:blip r:embed="rId3"/>
          <a:srcRect/>
          <a:stretch>
            <a:fillRect/>
          </a:stretch>
        </p:blipFill>
        <p:spPr bwMode="auto">
          <a:xfrm>
            <a:off x="6781800" y="4800600"/>
            <a:ext cx="3276600" cy="2057400"/>
          </a:xfrm>
          <a:prstGeom prst="rect">
            <a:avLst/>
          </a:prstGeom>
          <a:noFill/>
        </p:spPr>
      </p:pic>
    </p:spTree>
  </p:cSld>
  <p:clrMapOvr>
    <a:masterClrMapping/>
  </p:clrMapOvr>
  <p:transition spd="slow">
    <p:pull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ts4.mm.bing.net/th?id=H.4903608385864683&amp;pid=15.1"/>
          <p:cNvPicPr>
            <a:picLocks noChangeAspect="1" noChangeArrowheads="1"/>
          </p:cNvPicPr>
          <p:nvPr/>
        </p:nvPicPr>
        <p:blipFill>
          <a:blip r:embed="rId2"/>
          <a:srcRect/>
          <a:stretch>
            <a:fillRect/>
          </a:stretch>
        </p:blipFill>
        <p:spPr bwMode="auto">
          <a:xfrm>
            <a:off x="0" y="-152400"/>
            <a:ext cx="10058400" cy="5943600"/>
          </a:xfrm>
          <a:prstGeom prst="rect">
            <a:avLst/>
          </a:prstGeom>
          <a:noFill/>
        </p:spPr>
      </p:pic>
      <p:sp>
        <p:nvSpPr>
          <p:cNvPr id="7" name="Rectangle 6"/>
          <p:cNvSpPr/>
          <p:nvPr/>
        </p:nvSpPr>
        <p:spPr>
          <a:xfrm>
            <a:off x="152400" y="381000"/>
            <a:ext cx="9067800" cy="4489691"/>
          </a:xfrm>
          <a:prstGeom prst="rect">
            <a:avLst/>
          </a:prstGeom>
        </p:spPr>
        <p:txBody>
          <a:bodyPr wrap="square">
            <a:spAutoFit/>
          </a:bodyPr>
          <a:lstStyle/>
          <a:p>
            <a:r>
              <a:rPr lang="en-US" b="1" u="sng" dirty="0">
                <a:solidFill>
                  <a:schemeClr val="accent2"/>
                </a:solidFill>
                <a:latin typeface="Times New Roman" pitchFamily="18" charset="0"/>
                <a:cs typeface="Times New Roman" pitchFamily="18" charset="0"/>
              </a:rPr>
              <a:t>FINANCIAL STATEMENTS</a:t>
            </a:r>
          </a:p>
          <a:p>
            <a:endParaRPr lang="en-US" sz="900" b="1" u="sng" dirty="0">
              <a:solidFill>
                <a:schemeClr val="accent2"/>
              </a:solidFill>
              <a:latin typeface="Times New Roman" pitchFamily="18" charset="0"/>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Financial Statement Meaning: </a:t>
            </a:r>
            <a:r>
              <a:rPr lang="en-US" dirty="0">
                <a:latin typeface="Times New Roman"/>
                <a:ea typeface="Times New Roman"/>
                <a:cs typeface="Mangal"/>
              </a:rPr>
              <a:t>Balance Sheet and Profit and Loss Account, collectively known as financial statement and Cash Flow Statements forms part of the same.</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Uniformity in Financial Year: </a:t>
            </a:r>
            <a:r>
              <a:rPr lang="en-US" dirty="0">
                <a:latin typeface="Times New Roman"/>
                <a:ea typeface="Times New Roman"/>
                <a:cs typeface="Mangal"/>
              </a:rPr>
              <a:t>Financial year of each company will be from April-March and only certain companies can have a different financial year with the approval of the National Company Law Tribunal. </a:t>
            </a:r>
            <a:endParaRPr lang="en-US" sz="14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Books of Accounts in E-Form:</a:t>
            </a:r>
            <a:r>
              <a:rPr lang="en-US" dirty="0">
                <a:latin typeface="Times New Roman"/>
                <a:ea typeface="Times New Roman"/>
                <a:cs typeface="Mangal"/>
              </a:rPr>
              <a:t> The Act recognizes the fact that books of accounts may be kept in electronic form also.</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indent="-342900" algn="just">
              <a:lnSpc>
                <a:spcPct val="115000"/>
              </a:lnSpc>
              <a:buClr>
                <a:srgbClr val="FF0000"/>
              </a:buClr>
              <a:buSzPts val="1800"/>
              <a:buFont typeface="Wingdings"/>
              <a:buChar char=""/>
            </a:pPr>
            <a:r>
              <a:rPr lang="en-US" b="1" dirty="0">
                <a:latin typeface="Times New Roman"/>
                <a:ea typeface="Times New Roman"/>
                <a:cs typeface="Mangal"/>
              </a:rPr>
              <a:t>Consolidated Financial Statements to be laid at Annual General Meeting:</a:t>
            </a:r>
            <a:r>
              <a:rPr lang="en-US" dirty="0">
                <a:latin typeface="Times New Roman"/>
                <a:ea typeface="Times New Roman"/>
                <a:cs typeface="Mangal"/>
              </a:rPr>
              <a:t> Consolidated financial statements of all Subsidiaries, Associates, and Joint Venture Company will be prepared and shall also be laid before the Annual General Meeting with Financial Statements.</a:t>
            </a:r>
          </a:p>
        </p:txBody>
      </p:sp>
      <p:pic>
        <p:nvPicPr>
          <p:cNvPr id="8" name="Picture 2" descr="https://encrypted-tbn2.gstatic.com/images?q=tbn:ANd9GcRRSjq7GGs_j4hZdZ7WcDPfyN488KQdwBV72AMlTTK0mJwaUIZAOw"/>
          <p:cNvPicPr>
            <a:picLocks noChangeAspect="1" noChangeArrowheads="1"/>
          </p:cNvPicPr>
          <p:nvPr/>
        </p:nvPicPr>
        <p:blipFill>
          <a:blip r:embed="rId3"/>
          <a:srcRect/>
          <a:stretch>
            <a:fillRect/>
          </a:stretch>
        </p:blipFill>
        <p:spPr bwMode="auto">
          <a:xfrm>
            <a:off x="7008323" y="5105400"/>
            <a:ext cx="3050078" cy="1752600"/>
          </a:xfrm>
          <a:prstGeom prst="rect">
            <a:avLst/>
          </a:prstGeom>
          <a:noFill/>
        </p:spPr>
      </p:pic>
      <p:sp>
        <p:nvSpPr>
          <p:cNvPr id="9" name="AutoShape 4" descr="data:image/jpeg;base64,/9j/4AAQSkZJRgABAQAAAQABAAD/2wCEAAkGBhQSERQUEhQVFBUUFhcXGBUVFhQVFBQYFxcXFRQVFBQYHCYeFxkkGRUVHy8gIycpLCwsFR4xNTAqNSYrLCkBCQoKDgwOGg8PGiwkHCQpLCwqLCwsKSksLCkpLCwpLCksLCw1LCwpLCwpLCksLCwsLCwsLCwpLCwsLCwsLCwsLP/AABEIALcBEwMBIgACEQEDEQH/xAAcAAABBQEBAQAAAAAAAAAAAAAAAQIDBAUGBwj/xABFEAABAwIDBAcECQEHAwUBAAABAAIRAyEEEjEFQVFhBhMicYGRoTJSscEHFCNCYnLR4fAkFTOCkrLS8WOTokNUg9PiFv/EABoBAAMBAQEBAAAAAAAAAAAAAAABAgMEBQb/xAAvEQACAgEDAgQFAwUBAAAAAAAAAQIRAxIhMQRBEzJRYSJxgbHwQqHRBRSRwfEj/9oADAMBAAIRAxEAPwDy5KhC5zUUJEoSIGCVIhAAkSoTEIhCVADUJSkhABCRKkQAqEIKQDVZwOp7lWVnA6nuWmPzIiflYuLbLmjvTKdESQbxCnq+0O4/FVuvhxi4MJZfMyIeUmwtgW8D6FTQqzrEx/LJjqzjbTiQuiGRKKszlBtjnukk+A8EtDXwKZCfQ18CknbKapFbE+2VGpcT7ZUSylyzWPCBIUpSFSMCmpxTUxCFCChACJClSFAAhAQgRfSpEqg0BIlQkAiEqEDEQlQgQiRKhAxEIQmIEIQkAiClSFMBFYwWp7lXVjBanuV4/MiJ+VktYX/wn4qo2gd9larO7TeYISJZXU2RDaJFUNz/ADchNDpk8023M8lUdkMcU6jr4FIKTjy7/wBE5lMDfJjw4fJaRuyWVsR7RUalxHtH+blEsnyaLgEhSpHIGCEJECGlCClQA1CVIUAIEqaEqANkBvu+pQ7KPu+pStYkqtgeKb44JQkt9w+aaajfd9SkDe9OpUN6hOytkN61vu+pSh7fd9SlfQM8kmVMNiSG+76lN7Pu+pTzTKjypskCW+76lJLfd9SlFIlK6iUDGy33fUpYb7vqUZE7qygCPM33PUprnt931KC3kdYQKUmOCi9yhvWj3R5lHWD3R5lSVKB3KPKq3FsP7Pu+pSsqgaN9SgMsmFqd1uIdVqg6tFu9MNQHUepS9WlNJG73FSQyR7o8ypG140ACZkSimmnQNIDX5b+J/m5M+sR90evGU1zfigU5KWuVlaUI6tOrR6puce6PVSVKKYWo3FsLb3R6pJHuj1TzTUeVDAQvHuj1SZh7o9U4U0hpphsICPdHqguHuj1S5Ej2FAhpcPdHqmmoPdHqjKnikkrY9iPrB7o9UJer5pEbhsdWzCiUzGYfKwmJgj4q3SpFtj/IlNxlEvYWjU8e+V2OCcWcam0zIDWAz254R6IY22/wkQrbdmEAeySIud8F3LgR5Jv9lO94aRv71yxxOPqb60+5XawHie+6eKYJsDu3FTv2YTvaOOvEmfWEtPZ7mkEOBiNZ3T+pWml+gta9Sc4QKt9XG+VoKuMNrf8Al/1WkoJmUZtEDaIR1IVj6tzSfVufokoJFavch6kKQYUJfqvP0UypRRLkzGrNAc4OBsTBBH6pgAJsCABvjj3rQfs+Xl067o7j8lG7Zk6u9PHiufwqlZusirkp5RMEeqfA/kd6tf2daC705ym/2Z+L0/nFVpfoLXH1H0sP2RPBRPoiTIVum0gAEz6JjqN5WjgmjNT3KwpBJ1YVg4fmk6jmkoUPUQZApOoSnDjiVJCpRE5ehmVQA4gib2vxTBE6RwV52EGYukyf2/RRnAjifTwWHhb2aqaoqADgnQDp8u75hWfqYiJPpz/VN+pDcSPJVpYakSGkFW6sbwrij6oK3FMhSK+QIyhTmiEhpBGkLImsCbiWQ2eY1UwpwipTkQUOOwXuZ55NA53/AEQQOR/n7q4cKOf8j9Egwrefms1jrgtzRUzDghWvqjefmhPSxakdZtPsYhzBcGXBw0IN2+hCge6ASq7WU8mHfTe52ZpBzAiQARLd0Bwc0ji2dHBS1XWPctsU9cbMMsdMqFNTW2gnv5JHVLTHgoDM2aI7/VNzAZjzAR4gaSy6py3j1TXVNbaHzUDCOGpIunBogcgUvEDSWVWbiTaRHaIPIbj8FLnWRWGpbls4kk62M+UJZcnhpMcIqTNSlWkGYBBIF9eBUQxRyyQAcpMcxoPFZeFp1MQ8NotGZ062AA3rpMJ0HxV/tKIMabnR92Y5rjn1qi9z0MfQuaszzizy9mf8XBT0nS0E6kBZ/UAFzSMpD5jgRqPirmFd2B4/Erpw5vEdHDkgoCvqROm790gqXMkckyqRJFgefcmkiWyQTO5aOdMSiqHipxjU+W5IKmmnPvUYfN+AN1PhKPWPDdM2VRLLpVsqMLdIWjSc4TE8YEqPEUajWudHZtB3c54eKsYTEZsQabW9kGxAuALTm1ib+K7WlsyjkLCXkvbEwCL7jx715eT+oyjLjY9fH/TYyhff9jzpuKGYy4RaOPNMbidxImT3x91R4qBVyTJa9w00AkR6KBtQmSdzXQd9iu1dQ32PMeJIsjE6XGkH825T0TLQTrCqNcDrvynxj9lb2S1tSo1jiconMBYm5MTwR/dKKcpdi4YHlkoR5Yx74J8EnWXv4WXcYXofhqokZ223cd2tiFxeOwxpVXU3XLHETx4eijB1kc10a9R0csHmIM27ff8AZIX/AM570zNbwSl388F062ctIlCqtr6X4g2N+CnbUVBzgdcwgnTTU3Rkm4pMUUmXcFRfWPV0w51SNwiOZJ0C29odCcXSpdaWBzRchjszg2LktF432lHRCq5mZ7QQS4CTqYH6yu0wPS9zKraZpVHZtXmGsbuEk7rrzJ9dNT0pbI9fF0EZYlJ3bPKKdS4EnXzB0U79Fb6TMy4px6o0cxa/q3RLMxuLWIkO0VJ77L0cM3ONnlZI6JaRCe9IXb7wmzvgpM1vBVqZNIeZQo36oRbCj13pZ0fGIpYcYZjWuouIAsxoYW3AGmob6rDHQPEkaU9Pf/Zbv/8AQhlOu4Mc7qHBpa3V05bt/wAx/wApW1j9pGjRNTLmjLaYmSBrB48FyQzyiqR1Twxm7Zw4+jnE/wDSH/yO/wBqGfRrib3owb+27/au8xm0zTbUIYTk6vUxIeQCdLRJ8kVtqOa+s0MJ6qmHj2u3IJjTluk62R4sg8GJ5ttvopVwrBUqmmQXwMjjIME3lo4LBFXu37wvQ/pKd1mz6biImpTdB3S11vVeUZRwWkcu26IeBdmbHXNjUeYWTiHA57NM5r5hKfh8E57srGF7joGtLifABb+C+j/G1fZoFk76hbT9HHN6Iy5taoIYNLuzO6P7Cq0sTTJdDS3Pmbo4QDE/4gu1oVsX1jmtZSDQ3slxJLnQS0T/ADVQ4vYT8ABTfUNUMGsRAdeG74BkeCrBzqjmkGRIte0cSHC3KF4WWUpT+L5H0mGMVj+H5nK7Ye8YirmyhwqSbwJi4E7rlSYXENyCXNm+8cSoNv7PrsrONam9nWveR2XOsRqHNtY7pss3tS0EtzE5QLwQHZSZm5tpwXs4cscaW29Hz2XFrk/mbDsQJN2+KjdXFoc3wWdRw5MGZb2ToQYs5s3tqR4LXyq31CbtELB7kBrifaHd3p9HEe04H2WnlppC0dkbMFes2mXCmDJLiJADQXEwNbAr0Sr9GOFGH9uo5xbOcObBtmBa0AiPEqJ5rTSRrjwpSTbOA6MY/O1oI7VMZTexFtOHPmtehhaWaoXPqgvBgh57EXOUTa37KxtjYVPC9WKIyg0xvklws8knUzB8VpdG+jjKw6ysA4OY6Q0kGxAPaBkWM/8AK8XRqytR2PotajgUpbnleNeXPJBcRnJBLTMXgk71GWOJB4bspi+q9U6R9BMNSy1WVatOk8GZaKgYQA72pBiJtc21XCVsOWnXM37rhdrhxB+W5eupJKqPnXjt2YmR1yZFwfZ4ab1v7EwADRWJJ7Ra4cDfQeSp4hpLHATJB0EnTcN5VvAbEqskvOWXdkZnFwkWc9pjfHPtLHqHqg0tjq6RKGVdzp8JTDHFxqvc2oMkUwZZmBE23/osXb3R+o/Eubh2VaoY1mZ0AQ7IJB3TpbmnU60uDKgqAtk/ZxcC5gm2g3rocJtKm2nm651MDtZhlqtAIBaeZgt/a64sE545Wlfb2PR6uGPLGm67/n+Tzx1F0mWuBEggiCCNQQdCo/qzjuPmF2XS7HCuaNUOa+WEFzY7Ra6xME3g8SsCLr1F1MmrqjxZdPGLqzPbh3cPUKL+z3cSLneOK1YWfiNqAWb2j4gfum8s8mxPhRRd2NjSwvpHtZRnm5LASJHC8A+BXTN2i6ozJTObNGjiDbgdxXE9HdruZVIqQG1z7TrAES0GeGo4eRW7tLB9W2sQ0h7KbnRcEW1PIa+C8/Nj/wDTg9npstYdnwM6Z0nVcSHEw5lNjSJJu2TBJ11XPjEt3kAcbmJEjQcbKzRxbsgL5INs17mL33m6udG9kUKwe6vVNMtDbsa51m3JLXQCJAEN5ruhOWKOk8nIlkk5GNVqxpJIMEQ60+zeN9vNS4OlnB3Qed0/E7OdSE3fTzD7Vvapm5tI9ki3ZdB1UmAqTmJGU9mxteL+qp5ZpGaxxAYPn8UqtNeOI8wkWfjTH4UPQ0dlYxxruY6ljzTeWNa41a7TTNw9xIfESQddyubNrfVmVqlerVrNGLGHBfWqgMpyA5/Zd7QBPluWfhNrMiDj6g7qTZ/zdXKbsPFYd1KrhqlZzWsxQrMqOY53WtaQTNvaMHXjvXkz8V3eqtrrVx67r7fU6vh/KNrY/VtaXl9XEMrY36vTc6vWhlM6OaQ7Wd+q1Nm9G5bTBc95o4qoHFz3k1KWdzQH3vAcw/4VlYXbdHEF4cXURTxjcQwmlUioxoAgZW2JIPmFawnSmKlJ4bVDXYmvnb1VaW0nj7N5Ab7zWm19VzZP7l3Wq/r6OvbjbbuUtHsafS4TsinyNPnoS3VeYL1DpK4O2OCJjM0iQQY60xINx4rzEhe9j8qs55cnuH0f7FZh8Iyw6yq0PebZjmEhvGACBHetzEVssHmq2xGh9Jns6ADKSRAsI8Fc2ngIZmB01GshHKL2Rg9NcJnptqtiWgyN5ZqTHI/ErgcIGiqxoaDmJcTwAEC+7tEeS9MZhmklxAcMuUh1wWnUQdxUmA6PUGB5ABbUIyt1IAExJ3SfgueWHVPUvqdcOoUcel/Q5XanR806NSq0ur0XMmrh6pGYNaO06hVtlc0ZiPQjf5bj9kuoAOlopu7dN5Dp6tzhUDXAmx0142le19NHdXgsQxt3Oo1GtFzqw2G82nyXO4nokNp7FwQAa3Esw7OrJtma1vsEk2BhsHcTwJXUknycL9jyPDY8EwDAFgC11xYC88t/FdAQsYbHqUyW1Wmm5jiCxwyvGWLxfUz5b1tkImkuBRvuXtht+1/wP9WlvzXqHR3HSwUXboy/lmHN9fU8F5fsZ5FZvOQfj8l6Nsp0Ppn8Q9bLzss3HNGj08ONSwSv1+xZ6Q7Aa+nSFQE5XEdk6Agf7Am9FMKG130oytIzs4GWinU/00yui2rim9SSTa3qY+a5zYW12ddTAN80Dxlp9PgnN6M6fqGO59O16f8ASt9I9IswTWcKrNOAa4fMLyZ+LdTewtuHODXA3a4aw5uh79V7B0zqCu+tRH3aYj8xGcfBq8b2lTd9kRIBqATxXXCalJr0OOeNxjF+p1fR8M+0eKfaJ7AAe9rRF76gzxJsrOKwoIzMLZMk5XdY0katnUHi06WhYOxcfFR7CXNbYy3UWiSNHDiD8l1H9juklpu27eyAXW+9lA7PIea3UdqOZyd2c9g39e6oGnI5rHgB8AvzMcM9Pe5oM+i2ujHR4jDt63s9mMwIEiTlJLraHyUuHfTp02vxVLtZjkc4HMLayLT8YWjiaL3N7I1i1o4rmy9PUdtk39jtx9U27fKX3OUxWGnG0WMDWurOqZ4g03DJnph7RYmbSL8NyzMRRc17g8BpDiMomByuSfVN2lhalPH0jlIJqSx14LurEDMRlkFo0nVdR0kw3WUW1bF7JDuJYIYPIifErRY2l9P5MJzTd+/8HHYx0NPP/n5LFr3AM2Fwd/MHuK7jbb6P1R4ZRipS6lznxBMxnvN/aXMYTZhxVQUKIzVak5WS1pnKSbmBoDN1uoOHJlqUuCbpxh5xAo0gA3DU2U/u9sxmL+4l3oV0HR/puH7PxOExLGjENwz2UapaJezQ03HiBcRqBxF6lH6KNrZs3UiT7WatQJPf21fZ9Em0rTSZN/8A1qQiQRx5pVSoL3s5rZu2n0WFjwK2HcDnpO0n36Z1a7W4VXHUqfW1BQdnpy19MkDNBAcWmRZw03XC6Db3QPGYHBVKmIpUshLG5m1A5zCXWMDcTbxWFs3o7VIaZpgVGhzZqNBIA4DQxOqNK5CzLZjK7HtqjNTv2YtMcRv8VoVMQahL3U2UzaRTblDjvdl0aTraAq2Ix4fTLAZi4Lhw4H9Vp7O2LXrtzUaFaq3TMym9zZGokCJVP5Eoo5ULdb0Jx3/s8R/2qn6IU7jH4TaD8vac+meFIdb6GmfirOx8fDHue51n1CXPAY72iSXN0aeS5TBbVaIGav3tLvkq+KZWq1Th2F1TtE3N3TfM88uK48PT6Zvt+fnc2lk2s1tvdN6lU9Vhi5rTbMJD393uj1T9i4nG0WwKwg/deS+D8u7T4qni9g/UqjRVrAZqeaW0y8zJbkYDY3Akkix3rbwGxcQ6jQq9gis3Nva5vaIuDIcIh1o10XXJJR+HgyVt78na7UqmpsXM+A4hpIExPW3ibwvM3Ben7QLaeyHyC5rBETcxWjWeK85o7Sw7p+zcI5//ALVY8epXaQSk0+Gz1vYu0MhpU7doWu6xDQYi/O5O5dlTeC05zAgybRG9eJU+l1Kc2Srmb7EFkN5mXXPLRW3fShUfRLDSZmJ9oOIEToW3+KwSklwdDSbW56FQxQpvJaZYN7oEjS4laLtogMtE7gB438V4ez6TXscWlrbSCHBzh5WVup0+r1MpaWAWALG2t3lTGOVR3W5T8Jy2exudMsZi6+IYzD0ajgwEueYazM8FsFzxBhpOh+8Vt9CMW6h1VCrUbNGjTY4BxLWk+9a1mt3LiX9JsT955G6MtIc1WxPSHEPhucy4xZtITY8ByRpyP0/cH4aW12ez9Iei+Exo+3LWvAjrGnJUAvAOYQ5utiD4Lisb9Drc32ONp5dwqDtTwJaYI8Fy+G6ZbQpBrRWeIsLUC6BoC4tJI71M3p5tF78oxVSQ2YBpDfG6mt0nW5z0XNp9Aq2zqtGpUe2pTc6M7A7K1xkZXTpyO9dFTfIblcGkOa6ToQDMW4rjq3SDHVQ5lXEVHNIEtNWxB4gNFrKux1QuLA9wIaDHWvG8iRC5M/TvJJSi+Du6fOscHGS5PS6uNDpYS0g5de0Jns9nfeO6yzcPi6bazWMZSBylzXgNa6fvBjYuYN77964aq+q3VzrDXrH6d8Krhq1d7i9lV4dTdDSKtQOYSBOUxI14qo4XXxNESyJeW6O7OFc11So+oS6q6XHtNay3ZaCDItGpHgub2ttD62ylTYQ/+oYAWlpDQCS8gOGcAi8ixWTTr1n5nGq8nMS4l9UkkSJPaudfVQ4XAF1Nr849kmDnPxfZKHTaZam9y59TqhoS2PoDortDrKIbHap9g23Adk25fArdAdy9V8uV+yycwAOW4HEj8StYrZxZBNTNJA9kxcHi48F1R2VNnDKNu0fRW3tnsxFE06gDhIcASPaaZET5eK8s2s+uyq8B9GmySGgnM4jvLhPgAuDrYAZqTXOEPcR7DfdJHepnbOFJ7WiIcJs1guDwyok7QRhRL0jfUNSiczXdW9ziWuFzlYDHkdfVbmwNq9Zmo1cozMcQ+o5jRJ1DnaASbFYODcH1XsNi1vBvE8W2Vo4USRJtyZ/tRdbDeNPc7naTMGcHiGipSLnUHAAVWklwb2QADrIC84+j2s2jjOuqubTDGOIzlolxIESdTEqXAbHZVDjmIIqOaezT1Bt93mFDtDChtIul2hm7Ru/Khu1QKNbns7emWABP9WwzeGVQ2Pgd/NRV+nOBGuI14PxR/wBNIheSYvZzWUw9rnmcurjoe5IaVPrKLXAkVMwu5+uUG10lSVINJ6rtTpfs3GYOrQfWJa9pBa5tcGWnM2HlnECCuZwm1dm0qQYKjKf2ZaGyX1GhwMgEkkOuT4rk8RgGMf2JAc0GMzrESOKr7LwTKzHOcXSKhFnG4EAWKGr3KSpUVNqbMoscadCsx9IgZXFuVzZ3ObJMjeV3nRbprh8EGUWOf1IbDi2nVkHU1QMt7knx5Lia2z2mk5wc7stJ+6Rbvamt6N03UW1Q4zkDtGcL3y9+qHFPlk7q6R7W36T9nRfFVf8At4j/AOtC8bZsNkCHP04t+TUK9SI0HEYbFFp1I7oXUdFseylmzTmLrvALi4bpi65Fmqs/WSxog3JN4/daShZEZUejbQ6TbPqNaK4FbLdoyuBB7zEDj3J46a4d7gHVGtAENABDGAaNFl5WXJFPgKqsfiu7PctvVw7YtZzSCC0kEbwa0gheW7MpjqnOPvAc/wCXVPBbarCk+hnPVObdhNrGbDddWcKexSbxc53lYesKdGlUaRle5sYeiLmB5KOi+Z/OfQwp+uDKZMjQ/BZmzsQ0U25nAHW5G8z81KRo3uZe3m/bu5wfRXsG/JSpnmD6rGxlcve5x3k+W5TYfGQzKToQR81u1sjmUvibOyxZ7LXfib6yFm7RrZalL88+n7q2X5sP3ZT5EFZm2HzVpd0rKKNpM3Nov/uzxd8RPyWfhq0Y0j8Med1Pi3zSpng9vzCyxVjFuPCPkhLYG9zpHVIqCd7Y8j+6hxuI6vEUXbnNLD5g/NQ7Tqf3buZHoD8lDt05qdN3B3xCSRbZ0GJHaHAgj+eawuj1aa1Zp3uJ8v8Aha2HrZ6THbxE/Arm9k1MuIcfxkeqSWzBvdGlgqmV1Zvul/oSndGa2bDgcJHxVZjvtsT3uPm2VF0TrQ0Diqa2JT3RFtGp/TgfiHotnF4mcKx3Nnxy/NYG1nWy8Hu+JWgak4F490tP/k1DXAk+Ru2cTl+rkbnz5CFq7Uq9ui7cSR5gELA2s+eoHefNald+alRd7rwPQj5BJrgd8lXA4mMc/nI9VuGr9uW/hB85HyXKU6v9S53NbuKxIbiWvcQGmkCSTYQ4/qiS3HF7C9GMRFauyfvk/JV+kuNYyjUplwDi4gN3xMzHCFlN2v1b61SmQZmPHQrna1Zz3FziSSZJOpVxhbszlOlR3FLblOrhcgd22hvZNjZwmONlDtjEZXYYjc53wC4tro0XSY3EF9PDOOpDvPSfRDhTBT1HTbVqw0PHuu9QCPVUehtTsVB+KVDtLFTgweBA9Cfkl6JOieYn1UV8Jd/EOpP/AKaoP+m/4FWNhVM2CjeGuH/iY+KzNn1c2Hqjgyp81c6LVewWcWg+iGthL/RoYCvNNk+6EKpgqsU2jgEJUOzhcOJKsbTohuSN4J+CpNdClq1C4XJMaSunucy4IUIQqJHMC1aT3ZmhgBLaY1Ok3KymMJIA1NluYFo7TpiHG/JoA+SiRpArY972yHloLgDZsyIix3KmcA8NzmIgHXipRUNVxc4yZAA3RPDuV/bLIpwBaRpusldbDq7ZhIQhaGRrYTbhDMhsINwAb7pHBR08b1j2lxvEX0nks6fNKyN8+CnSi9TOxJmh3Ob8VkU3TWqHuU+BxmbD1BMloafUKnhndp5WaVJmrdtG5tCpNFp4Pb6gt+ahxVWaBHAymYl84d/LKfJwUdN0tI4gqUU2a3R/Ey1zDwzD5rGDorVeVT9U/ZOJyvYdx7JUGNOXE1RxIPwQlyJvg0XPivWPv0g4f5I+IVTYVXLk/n81UuI1a7jSc3yn9VRwDoa080+wXuS7XtXePxk+k/NXqZ+wrt/BPkQVnbZf/UDnlPm0JcbjjTa4DV7cvhvKK4FdWLjKoJpXFgtWjV/p3fhcD6/uuLJVvA7RcwObPZcII4XkEKnAhZDQpH7R57vkrPSVpe2jF+wbD8J/dVMIZc/+bldxNW2HPBzx/pKnhl8xObbv7kwqSq/tGOfxUcrZGDABdDiXf3A4SPiufWpRxYd1ckAtN57tVMioGrVfODqD3S0+uX5qXoxVgj8pCrATSrDiwnyIPyS9HH3Hisv0m36hdkVPsa35XfBT9H6sPZzA+CpbHd9nW/KVJgH5XMPIeiJdxR7FnEYnK4tnQoWftM/bP/MUKqIswEspELYyBCEIAtYOgc7SRbMPirzakUXD8w8yQoMHTgN5uafVWqNAO7J0L3A+c/NY3Z0OGmvkVNk6m06FblVsiNxEeix8DVYxz7xeL8ApcfthpaWskyInQJtNsmLSW5jkJEIWpiCEIQBp7I9mqPweGs/JGDPaqeKXZZGW2pkO59kwm4E9t3MFZvuaLsaLn/Y1BxYq+FrWHMfJPbdhHIqrR9hp8FPYvuTiwPIpu0Hk1G1NzwL8xZw+B8UrHz81NhocDTfYO0PuuGjgjgOSxWd9kDwzDzgqhhL0x3q09hFJzXWLXCfIie7RUsCewe9HYO4/bDvtKZ4sb6Ej5Kvtn2h3Kfa4/uj+E+jj+qrbWdJb3Kl2Jl3KCEIWhkWcPicu9wPKPmm1ca9wguJAMgcFCEiVDtghCExAhCEAXMHjcoLXOeARENy6HUGVPRxzGey6qP8AJ+izEpPJTpHbNKhj2MnKanaEEHLB77JWbYAjs6LLQjShqTRoYvaYe9zoNzKFnoTpCsEIQmIEIQgDSwlScvItHqFbzloqkateSPEIQsKps6pO0n7GG50mTvSIQtzlBCEIAEIQgCfB1sj2k6b/AIKfAu+080IUy4KRfpKDCtlpHAlIhZ9jTuRulpTjXO9CFSEzQp40PpuaZzxY8QDME90rPwLuy7wQhKtgu2O2vXEMG8B3qRCzatUuMlCFceCJPcYhCFRIIQhAApGtQhIBUhhCEANITUITAEIQgAQhCAP/2Q=="/>
          <p:cNvSpPr>
            <a:spLocks noChangeAspect="1" noChangeArrowheads="1"/>
          </p:cNvSpPr>
          <p:nvPr/>
        </p:nvSpPr>
        <p:spPr bwMode="auto">
          <a:xfrm>
            <a:off x="130637" y="-144463"/>
            <a:ext cx="329738"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hQSERQUEhQVFBUUFhcXGBUVFhQVFBQYFxcXFRQVFBQYHCYeFxkkGRUVHy8gIycpLCwsFR4xNTAqNSYrLCkBCQoKDgwOGg8PGiwkHCQpLCwqLCwsKSksLCkpLCwpLCksLCw1LCwpLCwpLCksLCwsLCwsLCwpLCwsLCwsLCwsLP/AABEIALcBEwMBIgACEQEDEQH/xAAcAAABBQEBAQAAAAAAAAAAAAAAAQIDBAUGBwj/xABFEAABAwIDBAcECQEHAwUBAAABAAIRAyEEEjEFQVFhBhMicYGRoTJSscEHFCNCYnLR4fAkFTOCkrLS8WOTokNUg9PiFv/EABoBAAMBAQEBAAAAAAAAAAAAAAABAgMEBQb/xAAvEQACAgEDAgQFAwUBAAAAAAAAAQIRAxIhMQRBEzJRYSJxgbHwQqHRBRSRwfEj/9oADAMBAAIRAxEAPwDy5KhC5zUUJEoSIGCVIhAAkSoTEIhCVADUJSkhABCRKkQAqEIKQDVZwOp7lWVnA6nuWmPzIiflYuLbLmjvTKdESQbxCnq+0O4/FVuvhxi4MJZfMyIeUmwtgW8D6FTQqzrEx/LJjqzjbTiQuiGRKKszlBtjnukk+A8EtDXwKZCfQ18CknbKapFbE+2VGpcT7ZUSylyzWPCBIUpSFSMCmpxTUxCFCChACJClSFAAhAQgRfSpEqg0BIlQkAiEqEDEQlQgQiRKhAxEIQmIEIQkAiClSFMBFYwWp7lXVjBanuV4/MiJ+VktYX/wn4qo2gd9larO7TeYISJZXU2RDaJFUNz/ADchNDpk8023M8lUdkMcU6jr4FIKTjy7/wBE5lMDfJjw4fJaRuyWVsR7RUalxHtH+blEsnyaLgEhSpHIGCEJECGlCClQA1CVIUAIEqaEqANkBvu+pQ7KPu+pStYkqtgeKb44JQkt9w+aaajfd9SkDe9OpUN6hOytkN61vu+pSh7fd9SlfQM8kmVMNiSG+76lN7Pu+pTzTKjypskCW+76lJLfd9SlFIlK6iUDGy33fUpYb7vqUZE7qygCPM33PUprnt931KC3kdYQKUmOCi9yhvWj3R5lHWD3R5lSVKB3KPKq3FsP7Pu+pSsqgaN9SgMsmFqd1uIdVqg6tFu9MNQHUepS9WlNJG73FSQyR7o8ypG140ACZkSimmnQNIDX5b+J/m5M+sR90evGU1zfigU5KWuVlaUI6tOrR6puce6PVSVKKYWo3FsLb3R6pJHuj1TzTUeVDAQvHuj1SZh7o9U4U0hpphsICPdHqguHuj1S5Ej2FAhpcPdHqmmoPdHqjKnikkrY9iPrB7o9UJer5pEbhsdWzCiUzGYfKwmJgj4q3SpFtj/IlNxlEvYWjU8e+V2OCcWcam0zIDWAz254R6IY22/wkQrbdmEAeySIud8F3LgR5Jv9lO94aRv71yxxOPqb60+5XawHie+6eKYJsDu3FTv2YTvaOOvEmfWEtPZ7mkEOBiNZ3T+pWml+gta9Sc4QKt9XG+VoKuMNrf8Al/1WkoJmUZtEDaIR1IVj6tzSfVufokoJFavch6kKQYUJfqvP0UypRRLkzGrNAc4OBsTBBH6pgAJsCABvjj3rQfs+Xl067o7j8lG7Zk6u9PHiufwqlZusirkp5RMEeqfA/kd6tf2daC705ym/2Z+L0/nFVpfoLXH1H0sP2RPBRPoiTIVum0gAEz6JjqN5WjgmjNT3KwpBJ1YVg4fmk6jmkoUPUQZApOoSnDjiVJCpRE5ehmVQA4gib2vxTBE6RwV52EGYukyf2/RRnAjifTwWHhb2aqaoqADgnQDp8u75hWfqYiJPpz/VN+pDcSPJVpYakSGkFW6sbwrij6oK3FMhSK+QIyhTmiEhpBGkLImsCbiWQ2eY1UwpwipTkQUOOwXuZ55NA53/AEQQOR/n7q4cKOf8j9Egwrefms1jrgtzRUzDghWvqjefmhPSxakdZtPsYhzBcGXBw0IN2+hCge6ASq7WU8mHfTe52ZpBzAiQARLd0Bwc0ji2dHBS1XWPctsU9cbMMsdMqFNTW2gnv5JHVLTHgoDM2aI7/VNzAZjzAR4gaSy6py3j1TXVNbaHzUDCOGpIunBogcgUvEDSWVWbiTaRHaIPIbj8FLnWRWGpbls4kk62M+UJZcnhpMcIqTNSlWkGYBBIF9eBUQxRyyQAcpMcxoPFZeFp1MQ8NotGZ062AA3rpMJ0HxV/tKIMabnR92Y5rjn1qi9z0MfQuaszzizy9mf8XBT0nS0E6kBZ/UAFzSMpD5jgRqPirmFd2B4/Erpw5vEdHDkgoCvqROm790gqXMkckyqRJFgefcmkiWyQTO5aOdMSiqHipxjU+W5IKmmnPvUYfN+AN1PhKPWPDdM2VRLLpVsqMLdIWjSc4TE8YEqPEUajWudHZtB3c54eKsYTEZsQabW9kGxAuALTm1ib+K7WlsyjkLCXkvbEwCL7jx715eT+oyjLjY9fH/TYyhff9jzpuKGYy4RaOPNMbidxImT3x91R4qBVyTJa9w00AkR6KBtQmSdzXQd9iu1dQ32PMeJIsjE6XGkH825T0TLQTrCqNcDrvynxj9lb2S1tSo1jiconMBYm5MTwR/dKKcpdi4YHlkoR5Yx74J8EnWXv4WXcYXofhqokZ223cd2tiFxeOwxpVXU3XLHETx4eijB1kc10a9R0csHmIM27ff8AZIX/AM570zNbwSl388F062ctIlCqtr6X4g2N+CnbUVBzgdcwgnTTU3Rkm4pMUUmXcFRfWPV0w51SNwiOZJ0C29odCcXSpdaWBzRchjszg2LktF432lHRCq5mZ7QQS4CTqYH6yu0wPS9zKraZpVHZtXmGsbuEk7rrzJ9dNT0pbI9fF0EZYlJ3bPKKdS4EnXzB0U79Fb6TMy4px6o0cxa/q3RLMxuLWIkO0VJ77L0cM3ONnlZI6JaRCe9IXb7wmzvgpM1vBVqZNIeZQo36oRbCj13pZ0fGIpYcYZjWuouIAsxoYW3AGmob6rDHQPEkaU9Pf/Zbv/8AQhlOu4Mc7qHBpa3V05bt/wAx/wApW1j9pGjRNTLmjLaYmSBrB48FyQzyiqR1Twxm7Zw4+jnE/wDSH/yO/wBqGfRrib3owb+27/au8xm0zTbUIYTk6vUxIeQCdLRJ8kVtqOa+s0MJ6qmHj2u3IJjTluk62R4sg8GJ5ttvopVwrBUqmmQXwMjjIME3lo4LBFXu37wvQ/pKd1mz6biImpTdB3S11vVeUZRwWkcu26IeBdmbHXNjUeYWTiHA57NM5r5hKfh8E57srGF7joGtLifABb+C+j/G1fZoFk76hbT9HHN6Iy5taoIYNLuzO6P7Cq0sTTJdDS3Pmbo4QDE/4gu1oVsX1jmtZSDQ3slxJLnQS0T/ADVQ4vYT8ABTfUNUMGsRAdeG74BkeCrBzqjmkGRIte0cSHC3KF4WWUpT+L5H0mGMVj+H5nK7Ye8YirmyhwqSbwJi4E7rlSYXENyCXNm+8cSoNv7PrsrONam9nWveR2XOsRqHNtY7pss3tS0EtzE5QLwQHZSZm5tpwXs4cscaW29Hz2XFrk/mbDsQJN2+KjdXFoc3wWdRw5MGZb2ToQYs5s3tqR4LXyq31CbtELB7kBrifaHd3p9HEe04H2WnlppC0dkbMFes2mXCmDJLiJADQXEwNbAr0Sr9GOFGH9uo5xbOcObBtmBa0AiPEqJ5rTSRrjwpSTbOA6MY/O1oI7VMZTexFtOHPmtehhaWaoXPqgvBgh57EXOUTa37KxtjYVPC9WKIyg0xvklws8knUzB8VpdG+jjKw6ysA4OY6Q0kGxAPaBkWM/8AK8XRqytR2PotajgUpbnleNeXPJBcRnJBLTMXgk71GWOJB4bspi+q9U6R9BMNSy1WVatOk8GZaKgYQA72pBiJtc21XCVsOWnXM37rhdrhxB+W5eupJKqPnXjt2YmR1yZFwfZ4ab1v7EwADRWJJ7Ra4cDfQeSp4hpLHATJB0EnTcN5VvAbEqskvOWXdkZnFwkWc9pjfHPtLHqHqg0tjq6RKGVdzp8JTDHFxqvc2oMkUwZZmBE23/osXb3R+o/Eubh2VaoY1mZ0AQ7IJB3TpbmnU60uDKgqAtk/ZxcC5gm2g3rocJtKm2nm651MDtZhlqtAIBaeZgt/a64sE545Wlfb2PR6uGPLGm67/n+Tzx1F0mWuBEggiCCNQQdCo/qzjuPmF2XS7HCuaNUOa+WEFzY7Ra6xME3g8SsCLr1F1MmrqjxZdPGLqzPbh3cPUKL+z3cSLneOK1YWfiNqAWb2j4gfum8s8mxPhRRd2NjSwvpHtZRnm5LASJHC8A+BXTN2i6ozJTObNGjiDbgdxXE9HdruZVIqQG1z7TrAES0GeGo4eRW7tLB9W2sQ0h7KbnRcEW1PIa+C8/Nj/wDTg9npstYdnwM6Z0nVcSHEw5lNjSJJu2TBJ11XPjEt3kAcbmJEjQcbKzRxbsgL5INs17mL33m6udG9kUKwe6vVNMtDbsa51m3JLXQCJAEN5ruhOWKOk8nIlkk5GNVqxpJIMEQ60+zeN9vNS4OlnB3Qed0/E7OdSE3fTzD7Vvapm5tI9ki3ZdB1UmAqTmJGU9mxteL+qp5ZpGaxxAYPn8UqtNeOI8wkWfjTH4UPQ0dlYxxruY6ljzTeWNa41a7TTNw9xIfESQddyubNrfVmVqlerVrNGLGHBfWqgMpyA5/Zd7QBPluWfhNrMiDj6g7qTZ/zdXKbsPFYd1KrhqlZzWsxQrMqOY53WtaQTNvaMHXjvXkz8V3eqtrrVx67r7fU6vh/KNrY/VtaXl9XEMrY36vTc6vWhlM6OaQ7Wd+q1Nm9G5bTBc95o4qoHFz3k1KWdzQH3vAcw/4VlYXbdHEF4cXURTxjcQwmlUioxoAgZW2JIPmFawnSmKlJ4bVDXYmvnb1VaW0nj7N5Ab7zWm19VzZP7l3Wq/r6OvbjbbuUtHsafS4TsinyNPnoS3VeYL1DpK4O2OCJjM0iQQY60xINx4rzEhe9j8qs55cnuH0f7FZh8Iyw6yq0PebZjmEhvGACBHetzEVssHmq2xGh9Jns6ADKSRAsI8Fc2ngIZmB01GshHKL2Rg9NcJnptqtiWgyN5ZqTHI/ErgcIGiqxoaDmJcTwAEC+7tEeS9MZhmklxAcMuUh1wWnUQdxUmA6PUGB5ABbUIyt1IAExJ3SfgueWHVPUvqdcOoUcel/Q5XanR806NSq0ur0XMmrh6pGYNaO06hVtlc0ZiPQjf5bj9kuoAOlopu7dN5Dp6tzhUDXAmx0142le19NHdXgsQxt3Oo1GtFzqw2G82nyXO4nokNp7FwQAa3Esw7OrJtma1vsEk2BhsHcTwJXUknycL9jyPDY8EwDAFgC11xYC88t/FdAQsYbHqUyW1Wmm5jiCxwyvGWLxfUz5b1tkImkuBRvuXtht+1/wP9WlvzXqHR3HSwUXboy/lmHN9fU8F5fsZ5FZvOQfj8l6Nsp0Ppn8Q9bLzss3HNGj08ONSwSv1+xZ6Q7Aa+nSFQE5XEdk6Agf7Am9FMKG130oytIzs4GWinU/00yui2rim9SSTa3qY+a5zYW12ddTAN80Dxlp9PgnN6M6fqGO59O16f8ASt9I9IswTWcKrNOAa4fMLyZ+LdTewtuHODXA3a4aw5uh79V7B0zqCu+tRH3aYj8xGcfBq8b2lTd9kRIBqATxXXCalJr0OOeNxjF+p1fR8M+0eKfaJ7AAe9rRF76gzxJsrOKwoIzMLZMk5XdY0katnUHi06WhYOxcfFR7CXNbYy3UWiSNHDiD8l1H9juklpu27eyAXW+9lA7PIea3UdqOZyd2c9g39e6oGnI5rHgB8AvzMcM9Pe5oM+i2ujHR4jDt63s9mMwIEiTlJLraHyUuHfTp02vxVLtZjkc4HMLayLT8YWjiaL3N7I1i1o4rmy9PUdtk39jtx9U27fKX3OUxWGnG0WMDWurOqZ4g03DJnph7RYmbSL8NyzMRRc17g8BpDiMomByuSfVN2lhalPH0jlIJqSx14LurEDMRlkFo0nVdR0kw3WUW1bF7JDuJYIYPIifErRY2l9P5MJzTd+/8HHYx0NPP/n5LFr3AM2Fwd/MHuK7jbb6P1R4ZRipS6lznxBMxnvN/aXMYTZhxVQUKIzVak5WS1pnKSbmBoDN1uoOHJlqUuCbpxh5xAo0gA3DU2U/u9sxmL+4l3oV0HR/puH7PxOExLGjENwz2UapaJezQ03HiBcRqBxF6lH6KNrZs3UiT7WatQJPf21fZ9Em0rTSZN/8A1qQiQRx5pVSoL3s5rZu2n0WFjwK2HcDnpO0n36Z1a7W4VXHUqfW1BQdnpy19MkDNBAcWmRZw03XC6Db3QPGYHBVKmIpUshLG5m1A5zCXWMDcTbxWFs3o7VIaZpgVGhzZqNBIA4DQxOqNK5CzLZjK7HtqjNTv2YtMcRv8VoVMQahL3U2UzaRTblDjvdl0aTraAq2Ix4fTLAZi4Lhw4H9Vp7O2LXrtzUaFaq3TMym9zZGokCJVP5Eoo5ULdb0Jx3/s8R/2qn6IU7jH4TaD8vac+meFIdb6GmfirOx8fDHue51n1CXPAY72iSXN0aeS5TBbVaIGav3tLvkq+KZWq1Th2F1TtE3N3TfM88uK48PT6Zvt+fnc2lk2s1tvdN6lU9Vhi5rTbMJD393uj1T9i4nG0WwKwg/deS+D8u7T4qni9g/UqjRVrAZqeaW0y8zJbkYDY3Akkix3rbwGxcQ6jQq9gis3Nva5vaIuDIcIh1o10XXJJR+HgyVt78na7UqmpsXM+A4hpIExPW3ibwvM3Ben7QLaeyHyC5rBETcxWjWeK85o7Sw7p+zcI5//ALVY8epXaQSk0+Gz1vYu0MhpU7doWu6xDQYi/O5O5dlTeC05zAgybRG9eJU+l1Kc2Srmb7EFkN5mXXPLRW3fShUfRLDSZmJ9oOIEToW3+KwSklwdDSbW56FQxQpvJaZYN7oEjS4laLtogMtE7gB438V4ez6TXscWlrbSCHBzh5WVup0+r1MpaWAWALG2t3lTGOVR3W5T8Jy2exudMsZi6+IYzD0ajgwEueYazM8FsFzxBhpOh+8Vt9CMW6h1VCrUbNGjTY4BxLWk+9a1mt3LiX9JsT955G6MtIc1WxPSHEPhucy4xZtITY8ByRpyP0/cH4aW12ez9Iei+Exo+3LWvAjrGnJUAvAOYQ5utiD4Lisb9Drc32ONp5dwqDtTwJaYI8Fy+G6ZbQpBrRWeIsLUC6BoC4tJI71M3p5tF78oxVSQ2YBpDfG6mt0nW5z0XNp9Aq2zqtGpUe2pTc6M7A7K1xkZXTpyO9dFTfIblcGkOa6ToQDMW4rjq3SDHVQ5lXEVHNIEtNWxB4gNFrKux1QuLA9wIaDHWvG8iRC5M/TvJJSi+Du6fOscHGS5PS6uNDpYS0g5de0Jns9nfeO6yzcPi6bazWMZSBylzXgNa6fvBjYuYN77964aq+q3VzrDXrH6d8Krhq1d7i9lV4dTdDSKtQOYSBOUxI14qo4XXxNESyJeW6O7OFc11So+oS6q6XHtNay3ZaCDItGpHgub2ttD62ylTYQ/+oYAWlpDQCS8gOGcAi8ixWTTr1n5nGq8nMS4l9UkkSJPaudfVQ4XAF1Nr849kmDnPxfZKHTaZam9y59TqhoS2PoDortDrKIbHap9g23Adk25fArdAdy9V8uV+yycwAOW4HEj8StYrZxZBNTNJA9kxcHi48F1R2VNnDKNu0fRW3tnsxFE06gDhIcASPaaZET5eK8s2s+uyq8B9GmySGgnM4jvLhPgAuDrYAZqTXOEPcR7DfdJHepnbOFJ7WiIcJs1guDwyok7QRhRL0jfUNSiczXdW9ziWuFzlYDHkdfVbmwNq9Zmo1cozMcQ+o5jRJ1DnaASbFYODcH1XsNi1vBvE8W2Vo4USRJtyZ/tRdbDeNPc7naTMGcHiGipSLnUHAAVWklwb2QADrIC84+j2s2jjOuqubTDGOIzlolxIESdTEqXAbHZVDjmIIqOaezT1Bt93mFDtDChtIul2hm7Ru/Khu1QKNbns7emWABP9WwzeGVQ2Pgd/NRV+nOBGuI14PxR/wBNIheSYvZzWUw9rnmcurjoe5IaVPrKLXAkVMwu5+uUG10lSVINJ6rtTpfs3GYOrQfWJa9pBa5tcGWnM2HlnECCuZwm1dm0qQYKjKf2ZaGyX1GhwMgEkkOuT4rk8RgGMf2JAc0GMzrESOKr7LwTKzHOcXSKhFnG4EAWKGr3KSpUVNqbMoscadCsx9IgZXFuVzZ3ObJMjeV3nRbprh8EGUWOf1IbDi2nVkHU1QMt7knx5Lia2z2mk5wc7stJ+6Rbvamt6N03UW1Q4zkDtGcL3y9+qHFPlk7q6R7W36T9nRfFVf8At4j/AOtC8bZsNkCHP04t+TUK9SI0HEYbFFp1I7oXUdFseylmzTmLrvALi4bpi65Fmqs/WSxog3JN4/daShZEZUejbQ6TbPqNaK4FbLdoyuBB7zEDj3J46a4d7gHVGtAENABDGAaNFl5WXJFPgKqsfiu7PctvVw7YtZzSCC0kEbwa0gheW7MpjqnOPvAc/wCXVPBbarCk+hnPVObdhNrGbDddWcKexSbxc53lYesKdGlUaRle5sYeiLmB5KOi+Z/OfQwp+uDKZMjQ/BZmzsQ0U25nAHW5G8z81KRo3uZe3m/bu5wfRXsG/JSpnmD6rGxlcve5x3k+W5TYfGQzKToQR81u1sjmUvibOyxZ7LXfib6yFm7RrZalL88+n7q2X5sP3ZT5EFZm2HzVpd0rKKNpM3Nov/uzxd8RPyWfhq0Y0j8Med1Pi3zSpng9vzCyxVjFuPCPkhLYG9zpHVIqCd7Y8j+6hxuI6vEUXbnNLD5g/NQ7Tqf3buZHoD8lDt05qdN3B3xCSRbZ0GJHaHAgj+eawuj1aa1Zp3uJ8v8Aha2HrZ6THbxE/Arm9k1MuIcfxkeqSWzBvdGlgqmV1Zvul/oSndGa2bDgcJHxVZjvtsT3uPm2VF0TrQ0Diqa2JT3RFtGp/TgfiHotnF4mcKx3Nnxy/NYG1nWy8Hu+JWgak4F490tP/k1DXAk+Ru2cTl+rkbnz5CFq7Uq9ui7cSR5gELA2s+eoHefNald+alRd7rwPQj5BJrgd8lXA4mMc/nI9VuGr9uW/hB85HyXKU6v9S53NbuKxIbiWvcQGmkCSTYQ4/qiS3HF7C9GMRFauyfvk/JV+kuNYyjUplwDi4gN3xMzHCFlN2v1b61SmQZmPHQrna1Zz3FziSSZJOpVxhbszlOlR3FLblOrhcgd22hvZNjZwmONlDtjEZXYYjc53wC4tro0XSY3EF9PDOOpDvPSfRDhTBT1HTbVqw0PHuu9QCPVUehtTsVB+KVDtLFTgweBA9Cfkl6JOieYn1UV8Jd/EOpP/AKaoP+m/4FWNhVM2CjeGuH/iY+KzNn1c2Hqjgyp81c6LVewWcWg+iGthL/RoYCvNNk+6EKpgqsU2jgEJUOzhcOJKsbTohuSN4J+CpNdClq1C4XJMaSunucy4IUIQqJHMC1aT3ZmhgBLaY1Ok3KymMJIA1NluYFo7TpiHG/JoA+SiRpArY972yHloLgDZsyIix3KmcA8NzmIgHXipRUNVxc4yZAA3RPDuV/bLIpwBaRpusldbDq7ZhIQhaGRrYTbhDMhsINwAb7pHBR08b1j2lxvEX0nks6fNKyN8+CnSi9TOxJmh3Ob8VkU3TWqHuU+BxmbD1BMloafUKnhndp5WaVJmrdtG5tCpNFp4Pb6gt+ahxVWaBHAymYl84d/LKfJwUdN0tI4gqUU2a3R/Ey1zDwzD5rGDorVeVT9U/ZOJyvYdx7JUGNOXE1RxIPwQlyJvg0XPivWPv0g4f5I+IVTYVXLk/n81UuI1a7jSc3yn9VRwDoa080+wXuS7XtXePxk+k/NXqZ+wrt/BPkQVnbZf/UDnlPm0JcbjjTa4DV7cvhvKK4FdWLjKoJpXFgtWjV/p3fhcD6/uuLJVvA7RcwObPZcII4XkEKnAhZDQpH7R57vkrPSVpe2jF+wbD8J/dVMIZc/+bldxNW2HPBzx/pKnhl8xObbv7kwqSq/tGOfxUcrZGDABdDiXf3A4SPiufWpRxYd1ckAtN57tVMioGrVfODqD3S0+uX5qXoxVgj8pCrATSrDiwnyIPyS9HH3Hisv0m36hdkVPsa35XfBT9H6sPZzA+CpbHd9nW/KVJgH5XMPIeiJdxR7FnEYnK4tnQoWftM/bP/MUKqIswEspELYyBCEIAtYOgc7SRbMPirzakUXD8w8yQoMHTgN5uafVWqNAO7J0L3A+c/NY3Z0OGmvkVNk6m06FblVsiNxEeix8DVYxz7xeL8ApcfthpaWskyInQJtNsmLSW5jkJEIWpiCEIQBp7I9mqPweGs/JGDPaqeKXZZGW2pkO59kwm4E9t3MFZvuaLsaLn/Y1BxYq+FrWHMfJPbdhHIqrR9hp8FPYvuTiwPIpu0Hk1G1NzwL8xZw+B8UrHz81NhocDTfYO0PuuGjgjgOSxWd9kDwzDzgqhhL0x3q09hFJzXWLXCfIie7RUsCewe9HYO4/bDvtKZ4sb6Ej5Kvtn2h3Kfa4/uj+E+jj+qrbWdJb3Kl2Jl3KCEIWhkWcPicu9wPKPmm1ca9wguJAMgcFCEiVDtghCExAhCEAXMHjcoLXOeARENy6HUGVPRxzGey6qP8AJ+izEpPJTpHbNKhj2MnKanaEEHLB77JWbYAjs6LLQjShqTRoYvaYe9zoNzKFnoTpCsEIQmIEIQgDSwlScvItHqFbzloqkateSPEIQsKps6pO0n7GG50mTvSIQtzlBCEIAEIQgCfB1sj2k6b/AIKfAu+080IUy4KRfpKDCtlpHAlIhZ9jTuRulpTjXO9CFSEzQp40PpuaZzxY8QDME90rPwLuy7wQhKtgu2O2vXEMG8B3qRCzatUuMlCFceCJPcYhCFRIIQhAApGtQhIBUhhCEANITUITAEIQgAQhCAP/2Q=="/>
          <p:cNvSpPr>
            <a:spLocks noChangeAspect="1" noChangeArrowheads="1"/>
          </p:cNvSpPr>
          <p:nvPr/>
        </p:nvSpPr>
        <p:spPr bwMode="auto">
          <a:xfrm>
            <a:off x="130637" y="-144463"/>
            <a:ext cx="329738"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advTm="6000">
    <p:randomBar dir="ver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7" name="Rectangle 6"/>
          <p:cNvSpPr/>
          <p:nvPr/>
        </p:nvSpPr>
        <p:spPr>
          <a:xfrm>
            <a:off x="0" y="381000"/>
            <a:ext cx="9448800" cy="5317353"/>
          </a:xfrm>
          <a:prstGeom prst="rect">
            <a:avLst/>
          </a:prstGeom>
        </p:spPr>
        <p:txBody>
          <a:bodyPr wrap="square">
            <a:spAutoFit/>
          </a:bodyPr>
          <a:lstStyle/>
          <a:p>
            <a:r>
              <a:rPr lang="en-US" b="1" u="sng" dirty="0">
                <a:solidFill>
                  <a:schemeClr val="accent2"/>
                </a:solidFill>
                <a:latin typeface="Times New Roman" pitchFamily="18" charset="0"/>
                <a:cs typeface="Times New Roman" pitchFamily="18" charset="0"/>
              </a:rPr>
              <a:t>CHARGES</a:t>
            </a:r>
          </a:p>
          <a:p>
            <a:endParaRPr lang="en-US" sz="900" b="1" u="sng" dirty="0">
              <a:solidFill>
                <a:schemeClr val="accent2"/>
              </a:solidFill>
              <a:latin typeface="Comic Sans MS" pitchFamily="66" charset="0"/>
            </a:endParaRPr>
          </a:p>
          <a:p>
            <a:pPr marL="342900" marR="0" lvl="0" indent="-342900" algn="just">
              <a:lnSpc>
                <a:spcPct val="115000"/>
              </a:lnSpc>
              <a:spcBef>
                <a:spcPts val="0"/>
              </a:spcBef>
              <a:spcAft>
                <a:spcPts val="1000"/>
              </a:spcAft>
              <a:buClr>
                <a:srgbClr val="FF0000"/>
              </a:buClr>
              <a:buSzPts val="1800"/>
              <a:buFont typeface="Wingdings"/>
              <a:buChar char=""/>
            </a:pPr>
            <a:r>
              <a:rPr lang="en-US" b="1" dirty="0">
                <a:latin typeface="Times New Roman"/>
                <a:ea typeface="Times New Roman"/>
                <a:cs typeface="Mangal"/>
              </a:rPr>
              <a:t>Registration of all type of charges: </a:t>
            </a:r>
            <a:r>
              <a:rPr lang="en-US" dirty="0">
                <a:latin typeface="Times New Roman"/>
                <a:ea typeface="Times New Roman"/>
                <a:cs typeface="Mangal"/>
              </a:rPr>
              <a:t>It is necessary to register all types of charges whether created within or outside India. The Charge is to be filed within 30 days, however, ROC can register such charge within additional 270 days on payment of additional fees.</a:t>
            </a:r>
            <a:endParaRPr lang="en-US" sz="1400" dirty="0">
              <a:latin typeface="Calibri"/>
              <a:ea typeface="Times New Roman"/>
              <a:cs typeface="Mangal"/>
            </a:endParaRPr>
          </a:p>
          <a:p>
            <a:pPr marL="342900" indent="-342900" algn="just">
              <a:buClr>
                <a:srgbClr val="FF0000"/>
              </a:buClr>
              <a:buSzPts val="1800"/>
            </a:pPr>
            <a:endParaRPr lang="en-US" sz="900" b="1" u="sng" dirty="0">
              <a:solidFill>
                <a:schemeClr val="accent2"/>
              </a:solidFill>
              <a:latin typeface="Comic Sans MS" pitchFamily="66" charset="0"/>
            </a:endParaRPr>
          </a:p>
          <a:p>
            <a:pPr marL="342900" marR="0" lvl="0" indent="-342900" algn="just">
              <a:spcBef>
                <a:spcPts val="0"/>
              </a:spcBef>
              <a:spcAft>
                <a:spcPts val="0"/>
              </a:spcAft>
              <a:buClr>
                <a:srgbClr val="FF0000"/>
              </a:buClr>
              <a:buSzPts val="1800"/>
            </a:pPr>
            <a:r>
              <a:rPr lang="en-US" b="1" u="sng" dirty="0">
                <a:solidFill>
                  <a:schemeClr val="accent2"/>
                </a:solidFill>
                <a:latin typeface="Times New Roman" pitchFamily="18" charset="0"/>
                <a:ea typeface="Times New Roman"/>
                <a:cs typeface="Times New Roman" pitchFamily="18" charset="0"/>
              </a:rPr>
              <a:t>NEW DESIGNATORIES AS OFFICERS IN DEFAULT</a:t>
            </a:r>
          </a:p>
          <a:p>
            <a:pPr marL="342900" marR="0" lvl="0" indent="-342900" algn="just">
              <a:spcBef>
                <a:spcPts val="0"/>
              </a:spcBef>
              <a:spcAft>
                <a:spcPts val="0"/>
              </a:spcAft>
              <a:buClr>
                <a:srgbClr val="FF0000"/>
              </a:buClr>
              <a:buSzPts val="1800"/>
            </a:pPr>
            <a:endParaRPr lang="en-US" sz="900" b="1" u="sng" dirty="0">
              <a:solidFill>
                <a:schemeClr val="accent2"/>
              </a:solidFill>
              <a:latin typeface="Times New Roman" pitchFamily="18" charset="0"/>
              <a:ea typeface="Times New Roman"/>
              <a:cs typeface="Times New Roman" pitchFamily="18" charset="0"/>
            </a:endParaRPr>
          </a:p>
          <a:p>
            <a:pPr marL="342900" indent="-342900" algn="just">
              <a:buClr>
                <a:srgbClr val="FF0000"/>
              </a:buClr>
              <a:buSzPts val="1800"/>
              <a:buFont typeface="Wingdings" pitchFamily="2" charset="2"/>
              <a:buChar char="F"/>
            </a:pPr>
            <a:r>
              <a:rPr lang="en-US" b="1" dirty="0">
                <a:latin typeface="Times New Roman" pitchFamily="18" charset="0"/>
                <a:cs typeface="Times New Roman" pitchFamily="18" charset="0"/>
              </a:rPr>
              <a:t>Some new </a:t>
            </a:r>
            <a:r>
              <a:rPr lang="en-US" b="1" dirty="0" err="1">
                <a:latin typeface="Times New Roman" pitchFamily="18" charset="0"/>
                <a:cs typeface="Times New Roman" pitchFamily="18" charset="0"/>
              </a:rPr>
              <a:t>designatories</a:t>
            </a:r>
            <a:r>
              <a:rPr lang="en-US" b="1" dirty="0">
                <a:latin typeface="Times New Roman" pitchFamily="18" charset="0"/>
                <a:cs typeface="Times New Roman" pitchFamily="18" charset="0"/>
              </a:rPr>
              <a:t> as Officer in Default:</a:t>
            </a:r>
            <a:r>
              <a:rPr lang="en-US" dirty="0">
                <a:latin typeface="Times New Roman" pitchFamily="18" charset="0"/>
                <a:cs typeface="Times New Roman" pitchFamily="18" charset="0"/>
              </a:rPr>
              <a:t> ‘Officer in Default’ will also include ‘Share Transfer Agents’, ‘Registrars and Merchant Bankers to the issue’ or transfer related to issue of shares and Chief Financial Officer, Directors who are aware of the default by way of participation in the Board’s Meeting or receiving the minutes without objecting to the same even if the Company has a Managing Director/Whole-Time Director / Other Key Managerial Personnel.</a:t>
            </a:r>
          </a:p>
          <a:p>
            <a:pPr marL="342900" indent="-342900" algn="just">
              <a:buClr>
                <a:srgbClr val="FF0000"/>
              </a:buClr>
              <a:buSzPts val="1800"/>
            </a:pPr>
            <a:endParaRPr lang="en-US" sz="900" b="1" u="sng" dirty="0">
              <a:solidFill>
                <a:schemeClr val="accent2"/>
              </a:solidFill>
              <a:latin typeface="Times New Roman" pitchFamily="18" charset="0"/>
              <a:ea typeface="Times New Roman"/>
              <a:cs typeface="Times New Roman" pitchFamily="18" charset="0"/>
            </a:endParaRPr>
          </a:p>
          <a:p>
            <a:pPr marL="342900" indent="-342900" algn="just">
              <a:buClr>
                <a:srgbClr val="FF0000"/>
              </a:buClr>
              <a:buSzPts val="1800"/>
            </a:pPr>
            <a:r>
              <a:rPr lang="en-US" b="1" u="sng" dirty="0">
                <a:solidFill>
                  <a:schemeClr val="accent2"/>
                </a:solidFill>
                <a:latin typeface="Times New Roman" pitchFamily="18" charset="0"/>
                <a:cs typeface="Times New Roman" pitchFamily="18" charset="0"/>
              </a:rPr>
              <a:t>DIVIDEND</a:t>
            </a:r>
          </a:p>
          <a:p>
            <a:pPr marL="342900" indent="-342900" algn="just">
              <a:buClr>
                <a:srgbClr val="FF0000"/>
              </a:buClr>
              <a:buSzPts val="1800"/>
            </a:pPr>
            <a:endParaRPr lang="en-US" sz="900" b="1" u="sng" dirty="0">
              <a:solidFill>
                <a:schemeClr val="accent2"/>
              </a:solidFill>
              <a:latin typeface="Comic Sans MS" pitchFamily="66" charset="0"/>
            </a:endParaRPr>
          </a:p>
          <a:p>
            <a:pPr marL="342900" marR="0" lvl="0" indent="-342900" algn="just">
              <a:lnSpc>
                <a:spcPct val="115000"/>
              </a:lnSpc>
              <a:spcBef>
                <a:spcPts val="0"/>
              </a:spcBef>
              <a:spcAft>
                <a:spcPts val="1000"/>
              </a:spcAft>
              <a:buClr>
                <a:srgbClr val="FF0000"/>
              </a:buClr>
              <a:buSzPts val="1800"/>
              <a:buFont typeface="Wingdings"/>
              <a:buChar char=""/>
            </a:pPr>
            <a:r>
              <a:rPr lang="en-US" b="1" dirty="0">
                <a:latin typeface="Times New Roman"/>
                <a:ea typeface="Times New Roman"/>
                <a:cs typeface="Mangal"/>
              </a:rPr>
              <a:t>Not mandatory to transfer a portion of profits to reserve before Dividend Declaration: </a:t>
            </a:r>
            <a:r>
              <a:rPr lang="en-US" dirty="0">
                <a:latin typeface="Times New Roman"/>
                <a:ea typeface="Times New Roman"/>
                <a:cs typeface="Mangal"/>
              </a:rPr>
              <a:t>A Company can on its discretion transfer such per cent of profits to the reserve before declaring dividend as it deem necessary,  moreover, such transfer is also not mandatory.</a:t>
            </a:r>
            <a:endParaRPr lang="en-US" b="1" u="sng" dirty="0">
              <a:solidFill>
                <a:schemeClr val="accent2"/>
              </a:solidFill>
              <a:latin typeface="Comic Sans MS" pitchFamily="66" charset="0"/>
              <a:ea typeface="Times New Roman"/>
              <a:cs typeface="Mangal"/>
            </a:endParaRPr>
          </a:p>
        </p:txBody>
      </p:sp>
      <p:sp>
        <p:nvSpPr>
          <p:cNvPr id="8" name="AutoShape 2" descr="data:image/jpeg;base64,/9j/4AAQSkZJRgABAQAAAQABAAD/2wCEAAkGBxQTERQSEhQUFRMXGB0UFhcUFRgXGhUYFhcXFxcWFRcYHCghGhwlHBYVITEhJSkrLi4uHR8zODMtNygtLisBCgoKDg0OGhAQGywkHCQsLCwsNCwsLCwsLCwsLCwsLCwsLCwsLCwsLCwsLCwsLCwsLCwsLCwsLCwsLCwsLCwsLP/AABEIAOQA3QMBIgACEQEDEQH/xAAbAAEAAgMBAQAAAAAAAAAAAAAABAUCAwYBB//EAEAQAAICAQMCBAMDCgMIAwEAAAECAAMRBBIhBTETQVFhBiJxMoGRFCMzQlJygqGxwdHh8AcVJFNiY4OSQ1SyFv/EABgBAQEBAQEAAAAAAAAAAAAAAAACAQME/8QAHxEBAQACAwADAQEAAAAAAAAAAAECERIhMQMTQXFh/9oADAMBAAIRAxEAPwD7jERAREQEREBERARE036lEwGYLntkxvQ3RPAfPykHXdUWtd/ylPNywCj2B53H2A+uJluhPiU/Q+u16gZDYY9kZShOPNd32x7iXESy+BERNCIiAiIgIiICIiAiIgIiICIiAiIgImFtoUFmIAHck4EiLqbLD+bTan7dgxn9xO5+px98CXbYFGWIUepOB+JmsatTyMkeqqxH3EDmRraaaQbrTkj/AOSw5I9k8l+igZnLdb+K7+9VZrqz9o7d5AzlsHIXy474OZNykbp02o67SiO28ZTupyrAnsCrYIz64nC9W1L6htzZBJ+UZwFA+7v/AK75mFnVvyg/O+5gMDeqqVHnyMBufSV/+7VQiyywsuflGSSc+mOPXB7DzJ7Thnlv3xsWCpZXWPnYqx+Wsch8dyd2RjPdmyPrNlumtvbda4cjyGPDT0VF8/qRzI9HUzYtmVCbQgGeUw4YKF9QCjAjgjj1EhthWJW2/Gc4FXmT9kF14H0Ik+tW+jtzlGRxjnL88/4/6EsaPio1HYd1g7YbO7PkqnuT+MpdNqrbD8qW4A+0wRVP1b19hiZ9LqJf8qG0J4WACDu8Y2MmSxP2QqjjHcg+kyW4+E87fQNL1epwCWCN2KOVBU4zg4JGfvk1LAexB+hzPlVtwpsVmb5X4ck5xn9b6jOfx9Zu1DYJLVWLglWNTHgr7Z4z6jOfadMPm36XHT6Jr+rU048WxUJ7Ann8BzPauqUsocWLtPYk4B+mZ8xp16Gzc1hcDA22Bt7DjdhiPTjM+paK9LaldMFGUEccYx2xOuOW6nTepzyORPZV3dFQfNSTQ/rXwp/eTsZhVrbqjjUJuX/m1DI/jTuPqMj6StsW8TXp9QrruRgy+qnM2TQiIgIiICIiAiIgIiIGD1KSCQCVOVyM4PbI9DjMx1NjKpKqXYDhQQMn6ntNsreqeM35ukBQftWM2MD0TGTn38vL2yjlLb2us3anAZe1efkqP7Oexb3kddTbWGbUPWEPCoi8ZOCADjLHv+OTjE67pHQkqyWCs547cAegB/mT3m5uh6cutnhJuU5BxwD647ZnH67e1bcnpuntZiy1FRTylYUDI8ms9T57e31mnqHQUc7m35znixxz9M4nWdW/SKP+n+/EjGnMnLGKnjlz04V0WenDfNz2ZTn+UktqXanNRQWEAqX+z25/oZ0D6JWUo6hlIwQRwQe4I9J5R06tAAlaKB2CqBj6SeLa5+nxGTFjh3OQdgJ+U7eDtGD2b8QOcZmz4b0DrS6X1YG4ld2DkHHYdx59wJ0oGJi83Q5LquiHkoH0E16G8ptye/5o5PdgM1/io2/wmdJfp85kCzRjH9eAc/cZOlexXFibmDadNvdLFUHjGfmOODj+eO8tfgTW7Wu0rfqsbKx5bHOcD6ZkZaiD7e2V/wDyQJYdO6DvarVLYy2LkYwCCuSNreZHEv4976RlNOqiInpc0O7plbNvwVb9pGZCf3tpG778yYIiAiIgIiICIiAiIgIiICIiAiIgUnUlIuz6qMew7f1mSE+k2dUX84Pdcfgf85ppYiccvVzxvnhBmYME/WS1q2H1mJT3mxzNDXCYNVomgpN7tNMKaS4HlL/ooHgV7e2P55Of55lDeOJbfDdmaiv7LEfcfm/uZfx+pzW0RE7OZERAREQEREBERAREQEREBERAREQK7rC8I3ocfiP8hI9RkvrI/NE+hB/n/nOc6p1S1LKaqKUtssDth7fCCrXtzyEbJO8cYnLOdqni824mQac3/wD1ZNalaG8U+OjVOwDJZpq2coSAQd2AAw4wwPtMup/FiV1V21p4gfS263G7biqmoWZ7HlmetfvJ8sSdNdBYMn2kcSku+ItQbnq0+lW0VVVWvm/Yx8cOVStShViPDPdl7iRX+JbLDQNHQtvjUtqPztvg7AjqhRhsb5gzEEeWDGmr1mzPMykHxKv5TqdMyFbKahcOeLfkDuqnHBXcgP7wMjH4iuZ8U6UWqtFWof8APBXxcHIStSmGI2Huy54mardr+4yZ8MWfNYv0YfzB/tOXp6+b7UXT1iyo1V3vYz7CqX79m1NpLH5GyCRj3M6L4cP55v3D/VZWHVZl46WIidnMiIgIiICIiAiIgIiICIiAiIgIiIEfXrmtx7Z/DmcR1e2yvUaa9KLr1VLq2FIUsC/hFSd7KMfIfOd3qRlGHsf6SioPEjJUc90vpd4u091qAO9uovuVSGFXi1qtaE+ZCoqkjjOfKVeh+HNQNL1KtkO4UW6LRqCPnpAuaoj0LeKif+MT6COYxI2OPquv0+r1DrpLrvEp0y1lDWF3VLaGDs7DaAXHOD5yms+HjS2l8fTW6kLRaLDpzwt9163PjLoduS4H3T6PieMsba4PrHRbbBq7akK3Bku0+79f/hkrsqOD+sNyHnvg+U86d42ms3fk19hbRaWsBAuPFqF29HZmAXG9eTO5KTxpm2vn2p6a1KaRBXb+WVrWvjUg+EVazN1VjZwUALnDDPIK8zuPh8/n/qp/qs16vmYdKs23ofI/L/7cD+eJuN7ZXWxETsgiIgIiICIiAiIgIiICIiAiIgIiIHhnO6btOjM53TjiRm2JSTZiYJNgnNTwiYkTZPAuYGh5jskg1n2mLVH2gVt4yTICsVII8jn8D/lLz8kz5iYN0we0aF9EhpqmH2lB/dP9jN6XqfPB9DxO24nTbERNYREQEREBERAREQEREBERAREQEoaRjI9yP5y8ZpS6USM2xtUTYvpPAJtrUY5kKYvgdxmYjXIO5A+8TNaweVOR9c4/GcZ8XdSKt4YO0sSAxCnAA+awhQSFB4A+0zcAY5kZWxUkrrLtQo5BBHtKXVfFFavtZlX6kT55TdRghadZqG7M7h0+Y9yg52genEmdO061hhTpDp3blrdQdxFY5dyMk4AB4yuTiRbl+KnF02q+JakcuLAwA+YId5HpkLn+ctafiKksELkOVD4KtnaexPGB5fylFp9LWtb22oprpDFUbBy2MHf6scqCfVsDgc0+l+IqNMM2BrdVdi1wDhVJ7Vj5ckDIG0A+mfIMZWXKO2PxTpg/h+MDZnGxVZmyO42qCeJC1nx7pK8hzbwNzYoswFH6xJUYH+XrOc0/xspY7dMAWzuNdZY48yxGGz/DKb4rV9SKqO35VrEQqCM/k9RXOD5jdcp/hEvvbJqvr3Tdf4gL1/o8ZUnPz+pHovbn6/fJ0nVEf1U9ufX6zV4a117VAAACgDyAGAB90qbrcHaB35Jl8rE6ldTEremazOEb7j/aWU6y7RSIiaEREBERAREQEREBPCZ7MGgar24P0ldUuJM1HYylTq1Qc1tYquP1XO0n6Z4P3SMmxbTOx+OcD75FruHqD9Of6TkPiLryW2fkqmxtxIK14G7ABO524WvBHP62eAROdulJfUepG4nwGWqpcltQw7gfa8AfrEdtx474zjM5XW628WoatNYUx3yN7qB+bCuxyqk8kjk8nPPM3RdFU2hVX5rcM4J3baq2wFyQOGcZPpsT1l71frz0uEqTxHYZAIbG0EgbdvmSG4+nMjRctKKjTaptgeuqqvcG58ThhyvIIyB3z8w+kj2a9nWoscm9jb2J/wCHpb82D3P5ywKfoB6ky6621lzGtch7B+Tg4ztLD5+3HYtz6Sk0h8bWWWVLurpASlfIrSNlIHlhiN59pmU02L7qmrq/J/Dc4UWlHOeHNe1nI9B4jqOfMSj0PW6WVXfanzELUvOwA43WOP1uxyfL7hLvRaIWXLRdgrRUgcLn9ORvd8jvkuTn1X3kmj4S0aFWXapH2d2zcMjjAI4OD6ZlaTVb0/ryHxmD7kz8uaSFQAfqsOGBz6547CQOiaIajq+mwDs0emFpye1mo3eGrD12FW/hlh1xQUamrhrLE0wycsd77mfPl8qkYEm/7M8WDWaoYxdqnCEf8qnFVQHsFWbI2Ot1x4AlVZndj2lhrW5xIarlifui+qnhjjPnLvQ6jeufMcH/ABlJqTjA++SukW4fHk39RyP7y8bqps6XURE6oIiICIiAiIgIiICYtMp4YEW1ZTdT6PVb+kQH6idCVmmyqBwd3SE0zBNMAlt+UyPJAQXfA7kAgD6+0p+s/Blp1INVhRGOCdpYEM2TuKkYOe5Ppn2nT6azxbbdV2rXNVJ9k/W+mSWz9Zp0fXBZVaoRQiqFU7s7lfKqGC7gDgNnnPtzOGV3VdeInR9MbdQrJvWrltykqPDrArpQkd89yp4ygnVEVLjmsMBgH5SwwMDE+e65tQVNWnvWtWs2q4pqVaaqQDqrsbO5d0RV8znz5l30yq0ohrtcKXwbLCXc1kYVsk7VJYZOzBw3kBmSrTTr7BWWXxDWyoy1MyuSXtyHtVMbmCIO/AyByAcz34c6f4OxalKjdve28DeygfMUUfKo2ggfa4/WlnpPhywgs2Kye/zbrGOO7WdhjJ7DJwOecCV1yx/BuVQ9jYFRCjH6TAY4HpWSdxPnjiP6zas6Dar+Jnd4txL9sbUdiAGxzkFrBMm6beNS+osYitCXTkHIGdqKAcgfZHv98kdGNdGWtZQWVAqkqmwKvJw5GCSTnGewk+/r1AQs7oE7Fmtrxk9hkMcGZtlx243req8CqzUFhuq09lyjA7sWrpB/jKnjHvL/AP2S6Tw+kaQeqGw/xuzf0InBf7QtcLtLbVp2rsFtlagVM7LXXUGwGdlC7i4q4Hp54E+s9L0o0+kppHGytawP3VA/tL5RWrp7Y2STMNMcLlvtH5seme2Zp1lpWvj7TcDP8yZjnCYznPLHzP1/wkcu18emq2zJzN+jswQfMHM1WVcTKlcHJmyljqImFJ+VfoP6TOelwIiICIiAiIgIiICJz3XPiquk7K1NtnbC52J7u+MD6DJ9pyOl68t2oBt1m63JVaaVuVF/gC7nPnJuUbp9PnPfGPUxXV4Qba9gOT+xWP0j58uM/j7Sto1Op34bwwnni202f+hUTK7Qu7i0HbbjaLNqlgpz8uXGcc+YI9vORln02Rn0bpQFRLAhrBnBAO1SNqgqRjO3OeD9phk95Wa3RhM06cYIIHyg/PYwAxhmOQFB88Da3bz3a/rl1DhXXcvAySNzk+aMMLnv8hAJ4xiROravxUZqfsn9Mw+3j9asBmGzIXBJPIGBxknnGolpFgWqrH5PVitmAP8AxVoJLBfMorMx9yfvEteoGl0p8PxUY7mXlju5BFZHG5eQe+ckHA5kLpXxRpxsI8EDhUVg9ZA7Yr3Erj6dzyTOm1t6eENQPskYY9iQM8NyM4Ixjv3HAzF2n1b9NuB+TO7HKn9pM4GfUg/KfoD5yo6vrgSSVqVBx4lg5bGc7QwyQAT2HcnnGTON6x8Y16ZlF11lLvygrTxHpXH27VOOHG0bO/2W42gm26P1CnUquo0xFgP6W/UMN+nOQWW2tzhOBwfmz3B45qeKKtNa7Ka6qwSSu+8cbsd1Uc2N+7nzzLXS/B9JYPqCdTYOxcYqT1CVD5R27dvaaadSC52MXdhh9Q3dh+xUP/jT6cmdAmpwoVBwBgTnyxtXxsiJ1D4e01lZS1AQRxt+UrjsayPske023Xljz2H+uZjq7No3WNge3JP0A5M5/W9WZvlrRgvnkDJ+4kYmXf5F4zftWGpt3sMHgdv8ZuGAOe3v5yhpa1j5qP4f7S101R92Pqx/oPKZjjnb4rK4yeplJ3H2H+uZM0CeK4wM1qeT5EjyHrI9OkJ7/gOBL3Q1bUA7Ttj8X7XHLOfiRERO7kREQEREBETwjMCr6v1+qj5SS9mMhE5P1byUe5nPvrrtQu+x9lJGdlOckY/WfGT93fyzL9vhvTnJ8MZJ3Hktk+4bIm99Bjs/H/UoP9CBIymTXzenpNNj5q1GqrIHa1DZWo/jGB9+DMdRVs2g3B8NlAtOLWYHI8NUYH78ADzM6XXXb7fDqC2WJw3fwqs87rB5v6J39ccGQV6fZsIVPCt+3vzw+Dnw274U+QBIGBncM547bphodDcFL4SgscsquoT/AMoUj58+adveaT1W1d1NrNWWJCPvB3n/ALN3Kk/9LYPtJunDvuGqr3VtghQoyrD02cEeYbORyOe83CvTrW6iiwI4+fcjMDwcE7gc9oEGrXVacbrtXY2RkK+0FP4j2PbIJ8hxKrVddoss3U1avxv+ZVXjI9WVj8ykDt54lhXQlgc6RkXaAMWgOh8gu7umPcf3kP8A3a5AWzVXVKTwFSrZn/osxg/Qn7oNaUt+lXWoXx4LBytjsrbXIAIJG7NZIxzg9v1eJdpo2WhAG3Mowj7GeqokgLYg2neR33MSB3+bjGNnw7XW6Dbq9WO4/PgIp5zmsEMe2fTkd/KZZ0dgPE05FBYfPSSDW2TzvqBIBx5rz7kw2OPp+Gwl1psZrTvI3b03FgcM77tx5OfU9s+0o9Kp3AZRlPcs68HnI4A9B39u3lbX6pXsZbnrqfBGFY3IWOSxVEsDKe/dePWbL+n/AJGFLWVBCcA2VWvnz+bNpHAPBP3SOKuVael9Fo5avUNQw4AS4FTx3CMTmWtOt1VeV3I64AFherOT3IG4Dj3HmPfGHTqRanjq1F1aH5lSlhkAAuATYSGwQQMc4HrNngLTYwbNtbZesVpt2IxBXLBgG8/LkD8XHRcrXlXSa2sHia+57GPCm5U3YGSFQHHYE4HlJnw4umNppFgtRwbKyXLMO24ZJyQCQR9T6TDV9TXwzsquBXFi/mWOWQhwvy5OSRj8Z3OkrUKpVVXjyAEvDDd2ZZdK/wD3EoPB495Jp6Yo95OielyYqgHYTKIgIiICIiAiIgIiICRuo6Txa2r3MhYEBk4ZSRjcPcSTEWbHP1dAetAlVioo8ggGTnOSTnJPOT5yHrPh/VOpU2oR+ycjny+ZVyJ1kSOEbtw+n6DqKDuSpD6it9+QPZyg9fpIHUVvewhqrlXyzXnbwPs87e+cnOf7fR4mX44S6fKtT03TJlrCviEYBYAOG8jlwPPsc/eZu6J0JfEWxTsUgb/nyLf2gyAkEHPnwPLmfTWQHuAfqJCu6Lp3+1RS31rU/wBpP1f63k4puH8JdNeiA4BQLjvjup7efebNd07YQ4sy3atWRbmLAD7BYA+WTzxknIAnXHodGAFTYBgDYSAAM4GO2OTxjEaDotdTFxuZjwC53FR+yD6Z59z3zH105Od0HwMhHi2HZqG5dqgMH1G2wMMcDPHOBLg/D5/+zd78VjP1+Tzl5EuYRm1Ifh7/AL93Hb9Hx7j5O8m9J6cKKxWHdwM8vtzySQPlAAAzgDHYCTomzGQ2RESmEREBERAREQEREBERAREQEREBERAREQEREBERAREQEREBERAREQEREBERAREQEREBERAREQEREBERAREQEREBERAREQEREBERAREQEREBERA//9k="/>
          <p:cNvSpPr>
            <a:spLocks noChangeAspect="1" noChangeArrowheads="1"/>
          </p:cNvSpPr>
          <p:nvPr/>
        </p:nvSpPr>
        <p:spPr bwMode="auto">
          <a:xfrm>
            <a:off x="137339" y="-144463"/>
            <a:ext cx="32303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TERQSEhQUFRMXGB0UFhcUFRgXGhUYFhcXFxcWFRcYHCghGhwlHBYVITEhJSkrLi4uHR8zODMtNygtLisBCgoKDg0OGhAQGywkHCQsLCwsNCwsLCwsLCwsLCwsLCwsLCwsLCwsLCwsLCwsLCwsLCwsLCwsLCwsLCwsLCwsLP/AABEIAOQA3QMBIgACEQEDEQH/xAAbAAEAAgMBAQAAAAAAAAAAAAAABAUCAwYBB//EAEAQAAICAQMCBAMDCgMIAwEAAAECAAMRBBIhBTETQVFhBiJxMoGRFCMzQlJygqGxwdHh8AcVJFNiY4OSQ1SyFv/EABgBAQEBAQEAAAAAAAAAAAAAAAACAQME/8QAHxEBAQACAwADAQEAAAAAAAAAAAECERIhMQMTQXFh/9oADAMBAAIRAxEAPwD7jERAREQEREBERARE036lEwGYLntkxvQ3RPAfPykHXdUWtd/ylPNywCj2B53H2A+uJluhPiU/Q+u16gZDYY9kZShOPNd32x7iXESy+BERNCIiAiIgIiICIiAiIgIiICIiAiIgImFtoUFmIAHck4EiLqbLD+bTan7dgxn9xO5+px98CXbYFGWIUepOB+JmsatTyMkeqqxH3EDmRraaaQbrTkj/AOSw5I9k8l+igZnLdb+K7+9VZrqz9o7d5AzlsHIXy474OZNykbp02o67SiO28ZTupyrAnsCrYIz64nC9W1L6htzZBJ+UZwFA+7v/AK75mFnVvyg/O+5gMDeqqVHnyMBufSV/+7VQiyywsuflGSSc+mOPXB7DzJ7Thnlv3xsWCpZXWPnYqx+Wsch8dyd2RjPdmyPrNlumtvbda4cjyGPDT0VF8/qRzI9HUzYtmVCbQgGeUw4YKF9QCjAjgjj1EhthWJW2/Gc4FXmT9kF14H0Ik+tW+jtzlGRxjnL88/4/6EsaPio1HYd1g7YbO7PkqnuT+MpdNqrbD8qW4A+0wRVP1b19hiZ9LqJf8qG0J4WACDu8Y2MmSxP2QqjjHcg+kyW4+E87fQNL1epwCWCN2KOVBU4zg4JGfvk1LAexB+hzPlVtwpsVmb5X4ck5xn9b6jOfx9Zu1DYJLVWLglWNTHgr7Z4z6jOfadMPm36XHT6Jr+rU048WxUJ7Ann8BzPauqUsocWLtPYk4B+mZ8xp16Gzc1hcDA22Bt7DjdhiPTjM+paK9LaldMFGUEccYx2xOuOW6nTepzyORPZV3dFQfNSTQ/rXwp/eTsZhVrbqjjUJuX/m1DI/jTuPqMj6StsW8TXp9QrruRgy+qnM2TQiIgIiICIiAiIgIiIGD1KSCQCVOVyM4PbI9DjMx1NjKpKqXYDhQQMn6ntNsreqeM35ukBQftWM2MD0TGTn38vL2yjlLb2us3anAZe1efkqP7Oexb3kddTbWGbUPWEPCoi8ZOCADjLHv+OTjE67pHQkqyWCs547cAegB/mT3m5uh6cutnhJuU5BxwD647ZnH67e1bcnpuntZiy1FRTylYUDI8ms9T57e31mnqHQUc7m35znixxz9M4nWdW/SKP+n+/EjGnMnLGKnjlz04V0WenDfNz2ZTn+UktqXanNRQWEAqX+z25/oZ0D6JWUo6hlIwQRwQe4I9J5R06tAAlaKB2CqBj6SeLa5+nxGTFjh3OQdgJ+U7eDtGD2b8QOcZmz4b0DrS6X1YG4ld2DkHHYdx59wJ0oGJi83Q5LquiHkoH0E16G8ptye/5o5PdgM1/io2/wmdJfp85kCzRjH9eAc/cZOlexXFibmDadNvdLFUHjGfmOODj+eO8tfgTW7Wu0rfqsbKx5bHOcD6ZkZaiD7e2V/wDyQJYdO6DvarVLYy2LkYwCCuSNreZHEv4976RlNOqiInpc0O7plbNvwVb9pGZCf3tpG778yYIiAiIgIiICIiAiIgIiICIiAiIgUnUlIuz6qMew7f1mSE+k2dUX84Pdcfgf85ppYiccvVzxvnhBmYME/WS1q2H1mJT3mxzNDXCYNVomgpN7tNMKaS4HlL/ooHgV7e2P55Of55lDeOJbfDdmaiv7LEfcfm/uZfx+pzW0RE7OZERAREQEREBERAREQEREBERAREQK7rC8I3ocfiP8hI9RkvrI/NE+hB/n/nOc6p1S1LKaqKUtssDth7fCCrXtzyEbJO8cYnLOdqni824mQac3/wD1ZNalaG8U+OjVOwDJZpq2coSAQd2AAw4wwPtMup/FiV1V21p4gfS263G7biqmoWZ7HlmetfvJ8sSdNdBYMn2kcSku+ItQbnq0+lW0VVVWvm/Yx8cOVStShViPDPdl7iRX+JbLDQNHQtvjUtqPztvg7AjqhRhsb5gzEEeWDGmr1mzPMykHxKv5TqdMyFbKahcOeLfkDuqnHBXcgP7wMjH4iuZ8U6UWqtFWof8APBXxcHIStSmGI2Huy54mardr+4yZ8MWfNYv0YfzB/tOXp6+b7UXT1iyo1V3vYz7CqX79m1NpLH5GyCRj3M6L4cP55v3D/VZWHVZl46WIidnMiIgIiICIiAiIgIiICIiAiIgIiIEfXrmtx7Z/DmcR1e2yvUaa9KLr1VLq2FIUsC/hFSd7KMfIfOd3qRlGHsf6SioPEjJUc90vpd4u091qAO9uovuVSGFXi1qtaE+ZCoqkjjOfKVeh+HNQNL1KtkO4UW6LRqCPnpAuaoj0LeKif+MT6COYxI2OPquv0+r1DrpLrvEp0y1lDWF3VLaGDs7DaAXHOD5yms+HjS2l8fTW6kLRaLDpzwt9163PjLoduS4H3T6PieMsba4PrHRbbBq7akK3Bku0+79f/hkrsqOD+sNyHnvg+U86d42ms3fk19hbRaWsBAuPFqF29HZmAXG9eTO5KTxpm2vn2p6a1KaRBXb+WVrWvjUg+EVazN1VjZwUALnDDPIK8zuPh8/n/qp/qs16vmYdKs23ofI/L/7cD+eJuN7ZXWxETsgiIgIiICIiAiIgIiICIiAiIgIiIHhnO6btOjM53TjiRm2JSTZiYJNgnNTwiYkTZPAuYGh5jskg1n2mLVH2gVt4yTICsVII8jn8D/lLz8kz5iYN0we0aF9EhpqmH2lB/dP9jN6XqfPB9DxO24nTbERNYREQEREBERAREQEREBERAREQEoaRjI9yP5y8ZpS6USM2xtUTYvpPAJtrUY5kKYvgdxmYjXIO5A+8TNaweVOR9c4/GcZ8XdSKt4YO0sSAxCnAA+awhQSFB4A+0zcAY5kZWxUkrrLtQo5BBHtKXVfFFavtZlX6kT55TdRghadZqG7M7h0+Y9yg52genEmdO061hhTpDp3blrdQdxFY5dyMk4AB4yuTiRbl+KnF02q+JakcuLAwA+YId5HpkLn+ctafiKksELkOVD4KtnaexPGB5fylFp9LWtb22oprpDFUbBy2MHf6scqCfVsDgc0+l+IqNMM2BrdVdi1wDhVJ7Vj5ckDIG0A+mfIMZWXKO2PxTpg/h+MDZnGxVZmyO42qCeJC1nx7pK8hzbwNzYoswFH6xJUYH+XrOc0/xspY7dMAWzuNdZY48yxGGz/DKb4rV9SKqO35VrEQqCM/k9RXOD5jdcp/hEvvbJqvr3Tdf4gL1/o8ZUnPz+pHovbn6/fJ0nVEf1U9ufX6zV4a117VAAACgDyAGAB90qbrcHaB35Jl8rE6ldTEremazOEb7j/aWU6y7RSIiaEREBERAREQEREBPCZ7MGgar24P0ldUuJM1HYylTq1Qc1tYquP1XO0n6Z4P3SMmxbTOx+OcD75FruHqD9Of6TkPiLryW2fkqmxtxIK14G7ABO524WvBHP62eAROdulJfUepG4nwGWqpcltQw7gfa8AfrEdtx474zjM5XW628WoatNYUx3yN7qB+bCuxyqk8kjk8nPPM3RdFU2hVX5rcM4J3baq2wFyQOGcZPpsT1l71frz0uEqTxHYZAIbG0EgbdvmSG4+nMjRctKKjTaptgeuqqvcG58ThhyvIIyB3z8w+kj2a9nWoscm9jb2J/wCHpb82D3P5ywKfoB6ky6621lzGtch7B+Tg4ztLD5+3HYtz6Sk0h8bWWWVLurpASlfIrSNlIHlhiN59pmU02L7qmrq/J/Dc4UWlHOeHNe1nI9B4jqOfMSj0PW6WVXfanzELUvOwA43WOP1uxyfL7hLvRaIWXLRdgrRUgcLn9ORvd8jvkuTn1X3kmj4S0aFWXapH2d2zcMjjAI4OD6ZlaTVb0/ryHxmD7kz8uaSFQAfqsOGBz6547CQOiaIajq+mwDs0emFpye1mo3eGrD12FW/hlh1xQUamrhrLE0wycsd77mfPl8qkYEm/7M8WDWaoYxdqnCEf8qnFVQHsFWbI2Ot1x4AlVZndj2lhrW5xIarlifui+qnhjjPnLvQ6jeufMcH/ABlJqTjA++SukW4fHk39RyP7y8bqps6XURE6oIiICIiAiIgIiICYtMp4YEW1ZTdT6PVb+kQH6idCVmmyqBwd3SE0zBNMAlt+UyPJAQXfA7kAgD6+0p+s/Blp1INVhRGOCdpYEM2TuKkYOe5Ppn2nT6azxbbdV2rXNVJ9k/W+mSWz9Zp0fXBZVaoRQiqFU7s7lfKqGC7gDgNnnPtzOGV3VdeInR9MbdQrJvWrltykqPDrArpQkd89yp4ygnVEVLjmsMBgH5SwwMDE+e65tQVNWnvWtWs2q4pqVaaqQDqrsbO5d0RV8znz5l30yq0ohrtcKXwbLCXc1kYVsk7VJYZOzBw3kBmSrTTr7BWWXxDWyoy1MyuSXtyHtVMbmCIO/AyByAcz34c6f4OxalKjdve28DeygfMUUfKo2ggfa4/WlnpPhywgs2Kye/zbrGOO7WdhjJ7DJwOecCV1yx/BuVQ9jYFRCjH6TAY4HpWSdxPnjiP6zas6Dar+Jnd4txL9sbUdiAGxzkFrBMm6beNS+osYitCXTkHIGdqKAcgfZHv98kdGNdGWtZQWVAqkqmwKvJw5GCSTnGewk+/r1AQs7oE7Fmtrxk9hkMcGZtlx243req8CqzUFhuq09lyjA7sWrpB/jKnjHvL/AP2S6Tw+kaQeqGw/xuzf0InBf7QtcLtLbVp2rsFtlagVM7LXXUGwGdlC7i4q4Hp54E+s9L0o0+kppHGytawP3VA/tL5RWrp7Y2STMNMcLlvtH5seme2Zp1lpWvj7TcDP8yZjnCYznPLHzP1/wkcu18emq2zJzN+jswQfMHM1WVcTKlcHJmyljqImFJ+VfoP6TOelwIiICIiAiIgIiICJz3XPiquk7K1NtnbC52J7u+MD6DJ9pyOl68t2oBt1m63JVaaVuVF/gC7nPnJuUbp9PnPfGPUxXV4Qba9gOT+xWP0j58uM/j7Sto1Op34bwwnni202f+hUTK7Qu7i0HbbjaLNqlgpz8uXGcc+YI9vORln02Rn0bpQFRLAhrBnBAO1SNqgqRjO3OeD9phk95Wa3RhM06cYIIHyg/PYwAxhmOQFB88Da3bz3a/rl1DhXXcvAySNzk+aMMLnv8hAJ4xiROravxUZqfsn9Mw+3j9asBmGzIXBJPIGBxknnGolpFgWqrH5PVitmAP8AxVoJLBfMorMx9yfvEteoGl0p8PxUY7mXlju5BFZHG5eQe+ckHA5kLpXxRpxsI8EDhUVg9ZA7Yr3Erj6dzyTOm1t6eENQPskYY9iQM8NyM4Ixjv3HAzF2n1b9NuB+TO7HKn9pM4GfUg/KfoD5yo6vrgSSVqVBx4lg5bGc7QwyQAT2HcnnGTON6x8Y16ZlF11lLvygrTxHpXH27VOOHG0bO/2W42gm26P1CnUquo0xFgP6W/UMN+nOQWW2tzhOBwfmz3B45qeKKtNa7Ka6qwSSu+8cbsd1Uc2N+7nzzLXS/B9JYPqCdTYOxcYqT1CVD5R27dvaaadSC52MXdhh9Q3dh+xUP/jT6cmdAmpwoVBwBgTnyxtXxsiJ1D4e01lZS1AQRxt+UrjsayPske023Xljz2H+uZjq7No3WNge3JP0A5M5/W9WZvlrRgvnkDJ+4kYmXf5F4zftWGpt3sMHgdv8ZuGAOe3v5yhpa1j5qP4f7S101R92Pqx/oPKZjjnb4rK4yeplJ3H2H+uZM0CeK4wM1qeT5EjyHrI9OkJ7/gOBL3Q1bUA7Ttj8X7XHLOfiRERO7kREQEREBETwjMCr6v1+qj5SS9mMhE5P1byUe5nPvrrtQu+x9lJGdlOckY/WfGT93fyzL9vhvTnJ8MZJ3Hktk+4bIm99Bjs/H/UoP9CBIymTXzenpNNj5q1GqrIHa1DZWo/jGB9+DMdRVs2g3B8NlAtOLWYHI8NUYH78ADzM6XXXb7fDqC2WJw3fwqs87rB5v6J39ccGQV6fZsIVPCt+3vzw+Dnw274U+QBIGBncM547bphodDcFL4SgscsquoT/AMoUj58+adveaT1W1d1NrNWWJCPvB3n/ALN3Kk/9LYPtJunDvuGqr3VtghQoyrD02cEeYbORyOe83CvTrW6iiwI4+fcjMDwcE7gc9oEGrXVacbrtXY2RkK+0FP4j2PbIJ8hxKrVddoss3U1avxv+ZVXjI9WVj8ykDt54lhXQlgc6RkXaAMWgOh8gu7umPcf3kP8A3a5AWzVXVKTwFSrZn/osxg/Qn7oNaUt+lXWoXx4LBytjsrbXIAIJG7NZIxzg9v1eJdpo2WhAG3Mowj7GeqokgLYg2neR33MSB3+bjGNnw7XW6Dbq9WO4/PgIp5zmsEMe2fTkd/KZZ0dgPE05FBYfPSSDW2TzvqBIBx5rz7kw2OPp+Gwl1psZrTvI3b03FgcM77tx5OfU9s+0o9Kp3AZRlPcs68HnI4A9B39u3lbX6pXsZbnrqfBGFY3IWOSxVEsDKe/dePWbL+n/AJGFLWVBCcA2VWvnz+bNpHAPBP3SOKuVael9Fo5avUNQw4AS4FTx3CMTmWtOt1VeV3I64AFherOT3IG4Dj3HmPfGHTqRanjq1F1aH5lSlhkAAuATYSGwQQMc4HrNngLTYwbNtbZesVpt2IxBXLBgG8/LkD8XHRcrXlXSa2sHia+57GPCm5U3YGSFQHHYE4HlJnw4umNppFgtRwbKyXLMO24ZJyQCQR9T6TDV9TXwzsquBXFi/mWOWQhwvy5OSRj8Z3OkrUKpVVXjyAEvDDd2ZZdK/wD3EoPB495Jp6Yo95OielyYqgHYTKIgIiICIiAiIgIiICRuo6Txa2r3MhYEBk4ZSRjcPcSTEWbHP1dAetAlVioo8ggGTnOSTnJPOT5yHrPh/VOpU2oR+ycjny+ZVyJ1kSOEbtw+n6DqKDuSpD6it9+QPZyg9fpIHUVvewhqrlXyzXnbwPs87e+cnOf7fR4mX44S6fKtT03TJlrCviEYBYAOG8jlwPPsc/eZu6J0JfEWxTsUgb/nyLf2gyAkEHPnwPLmfTWQHuAfqJCu6Lp3+1RS31rU/wBpP1f63k4puH8JdNeiA4BQLjvjup7efebNd07YQ4sy3atWRbmLAD7BYA+WTzxknIAnXHodGAFTYBgDYSAAM4GO2OTxjEaDotdTFxuZjwC53FR+yD6Z59z3zH105Od0HwMhHi2HZqG5dqgMH1G2wMMcDPHOBLg/D5/+zd78VjP1+Tzl5EuYRm1Ifh7/AL93Hb9Hx7j5O8m9J6cKKxWHdwM8vtzySQPlAAAzgDHYCTomzGQ2RESmEREBERAREQEREBERAREQEREBERAREQEREBERAREQEREBERAREQEREBERAREQEREBERAREQEREBERAREQEREBERAREQEREBERAREQEREBERA//9k="/>
          <p:cNvSpPr>
            <a:spLocks noChangeAspect="1" noChangeArrowheads="1"/>
          </p:cNvSpPr>
          <p:nvPr/>
        </p:nvSpPr>
        <p:spPr bwMode="auto">
          <a:xfrm>
            <a:off x="137339" y="-144463"/>
            <a:ext cx="32303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6" descr="http://sumitsinha.com/wp-content/uploads/2013/12/Reinvesting-Divdend.jpg"/>
          <p:cNvPicPr>
            <a:picLocks noChangeAspect="1" noChangeArrowheads="1"/>
          </p:cNvPicPr>
          <p:nvPr/>
        </p:nvPicPr>
        <p:blipFill>
          <a:blip r:embed="rId3" cstate="print"/>
          <a:srcRect/>
          <a:stretch>
            <a:fillRect/>
          </a:stretch>
        </p:blipFill>
        <p:spPr bwMode="auto">
          <a:xfrm flipH="1">
            <a:off x="7070318" y="5562600"/>
            <a:ext cx="2988082" cy="1295400"/>
          </a:xfrm>
          <a:prstGeom prst="rect">
            <a:avLst/>
          </a:prstGeom>
          <a:noFill/>
        </p:spPr>
      </p:pic>
    </p:spTree>
  </p:cSld>
  <p:clrMapOvr>
    <a:masterClrMapping/>
  </p:clrMapOvr>
  <p:transition spd="slow" advTm="6000">
    <p:wheel/>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12" name="Rectangle 11"/>
          <p:cNvSpPr/>
          <p:nvPr/>
        </p:nvSpPr>
        <p:spPr>
          <a:xfrm>
            <a:off x="228600" y="457200"/>
            <a:ext cx="9220200" cy="4967514"/>
          </a:xfrm>
          <a:prstGeom prst="rect">
            <a:avLst/>
          </a:prstGeom>
        </p:spPr>
        <p:txBody>
          <a:bodyPr wrap="square">
            <a:spAutoFit/>
          </a:bodyPr>
          <a:lstStyle/>
          <a:p>
            <a:r>
              <a:rPr lang="en-US" b="1" u="sng" dirty="0">
                <a:solidFill>
                  <a:schemeClr val="accent2"/>
                </a:solidFill>
                <a:latin typeface="Times New Roman" pitchFamily="18" charset="0"/>
                <a:cs typeface="Times New Roman" pitchFamily="18" charset="0"/>
              </a:rPr>
              <a:t>Compromise, Arrangement and Amalgamations</a:t>
            </a:r>
          </a:p>
          <a:p>
            <a:endParaRPr lang="en-US" sz="900" b="1" u="sng" dirty="0">
              <a:solidFill>
                <a:schemeClr val="accent2"/>
              </a:solidFill>
              <a:latin typeface="Times New Roman" pitchFamily="18" charset="0"/>
              <a:cs typeface="Times New Roman" pitchFamily="18"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Compromise, Arrangement and Amalgamations: </a:t>
            </a:r>
            <a:r>
              <a:rPr lang="en-US" dirty="0">
                <a:latin typeface="Times New Roman"/>
                <a:ea typeface="Times New Roman"/>
                <a:cs typeface="Mangal"/>
              </a:rPr>
              <a:t>Only persons holding not less than 10 per cent of the shareholding or having outstanding debt amounting to not less than 5 per cent of the total outstanding debt as per the latest audited financial statements, shall be eligible to raise any objection to an arrangement or compromise</a:t>
            </a:r>
            <a:r>
              <a:rPr lang="en-US" b="1" dirty="0">
                <a:latin typeface="Times New Roman"/>
                <a:ea typeface="Times New Roman"/>
                <a:cs typeface="Mangal"/>
              </a:rPr>
              <a:t>.</a:t>
            </a:r>
          </a:p>
          <a:p>
            <a:pPr marL="342900" marR="0" lvl="0" indent="-342900" algn="just">
              <a:lnSpc>
                <a:spcPct val="115000"/>
              </a:lnSpc>
              <a:spcBef>
                <a:spcPts val="0"/>
              </a:spcBef>
              <a:spcAft>
                <a:spcPts val="0"/>
              </a:spcAft>
              <a:buClr>
                <a:srgbClr val="FF0000"/>
              </a:buClr>
              <a:buSzPts val="1800"/>
            </a:pPr>
            <a:endParaRPr lang="en-US" sz="900"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Dispensation of Creditor’s meeting in case of Compromise and Arrangement:</a:t>
            </a:r>
            <a:r>
              <a:rPr lang="en-US" dirty="0">
                <a:latin typeface="Times New Roman"/>
                <a:ea typeface="Times New Roman"/>
                <a:cs typeface="Mangal"/>
              </a:rPr>
              <a:t> The Tribunal may dispense the condition of calling of meeting of creditor or class of creditors where such creditors, having at least 90 per cent value has agreed and confirmed, to the scheme of compromise or arrangement by way of an affidavit.</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pitchFamily="2" charset="2"/>
              <a:buChar char="F"/>
            </a:pPr>
            <a:r>
              <a:rPr lang="en-US" b="1" dirty="0">
                <a:latin typeface="Times New Roman"/>
                <a:ea typeface="Times New Roman"/>
                <a:cs typeface="Mangal"/>
              </a:rPr>
              <a:t>Scheme of Compromise and Arrangement to be sanctioned only on filing of Auditor’s Certificate: </a:t>
            </a:r>
            <a:r>
              <a:rPr lang="en-US" dirty="0">
                <a:latin typeface="Times New Roman"/>
                <a:ea typeface="Times New Roman"/>
                <a:cs typeface="Mangal"/>
              </a:rPr>
              <a:t>The tribunal shall not sanction any compromise or arrangement unless a certificate by Company’s Auditor has been filed with the Tribunal stating that the accounting treatment proposed in the scheme of compromise or arrangement is in conformity with the accounting standards.</a:t>
            </a:r>
            <a:endParaRPr lang="en-US" u="sng" dirty="0">
              <a:solidFill>
                <a:schemeClr val="accent2"/>
              </a:solidFill>
              <a:latin typeface="Comic Sans MS" pitchFamily="66" charset="0"/>
            </a:endParaRPr>
          </a:p>
        </p:txBody>
      </p:sp>
      <p:sp>
        <p:nvSpPr>
          <p:cNvPr id="13" name="AutoShape 2"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6"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8"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AutoShape 10"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AutoShape 12"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AutoShape 14" descr="data:image/jpeg;base64,/9j/4AAQSkZJRgABAQAAAQABAAD/2wCEAAkGBxQSEhUUEBQWFBQXFBcVFRgYFxYXFxgYFxUXFhYYFBcYHSggGBwmGxgWITEhJSkrLi4uGCAzODMsNygtLisBCgoKDg0OGxAQGy0mICUsLCw3LzQsLCw0MTQsNCw0LzQsLCwsLCwsLCwsLC8sLCwsLCwsLCwsLCwsLCwsLCwsLP/AABEIAMIBAwMBEQACEQEDEQH/xAAbAAEAAgMBAQAAAAAAAAAAAAAAAgMBBAUGB//EAEAQAAEEAAQDBQQIBAUEAwAAAAEAAgMRBAUSIRMxUQYiQWFxgZGh0RQVIzJTcpKxQlKTwTNisuHwB0PS8SSCwv/EABoBAQADAQEBAAAAAAAAAAAAAAABAgMEBQb/xAAzEQACAgIABAMHBAEFAQEAAAAAAQIDBBESEyExBUFRFCIyYXGBkaGx0fDhI0JSwfEzNP/aAAwDAQACEQMRAD8A+eL688EtiVWDLpU0CxpUAyoAQBAZaEBZSAaVAMFAYQEgUAcy0BS5vVSDLGWgL2tpAQe/ooJKyUJCEmEIMoSEAQgISAhAUEmQgMhCC1kRKo5aBsxRgLNvYNuFYyJR7LKf8Jvt/crgs+JkkPqWD8GL+mz5Ls5s/U6+CPoZGSwfgxf02/JRzJepHLj6GPqWD8GL+m35KebP1ZPLj6EmZNB+DF/Tb8lHMn6kcuPoS+poPwYv0N+Sc2fqxy4+hn6mg/Bi/pt+Sc2fqxy4+g+poPwYv6bfknNn6scuPoSGTQfgxf02/JRzZ+o5cPQwcqh8IY/0N+ScyXqOXH0MfVcX4Uf6G/JOZL1HLj6EhlEB/wCzH+hvyTmT9Ry4+g+poPwYv0N+Sjmz9Ry4eg+poPwYv0N+Sc2fqxyoehkZPD+DH+hvyTmz9Ry4+hL6ph/Bj/Q35KObL1HLj6D6oh/Bj/Q35KeZL1HLj6GDk8H4Mf6G/JObP1HLj6ETk0H4EX9NvyU82fqOXH0KzkeH/Bj/AEgfsnNn6jlx9CDuzeGP/aA9C4fsVPOmvMcqPoa8nZDDnkHN9Hn/APVq3tMyvJiac3Yhn8Erx+YNd+1K6yn5oryV6nPn7FTD7j2O9bb8/wB1osqPmirpl5HNxPZ7Ex/eicR1bTv9NlaK6D8yjhJeRzHtINEUehFH3FaJlTCAm1hUbBYIuqrxAsa0BVZBYFAJtVGDZhVJEo9nlI+yZ7f3K8+z4mSdThrXZ3aHDTY0OGmxoCNNjRMMUbGhoTY0ZEanY0HMUDRHQp2NDQo2NAMU7GiYYoGhw1AM6E2NDQmxocNBowWKRocNTsaI8NNjQ0KBomGKAOGmxoaE2NDhpsaKsTgmSCpGNeP8wB/dWU2uxDin3OLi+x8Dt2XGf8pse539qWqyJLuZumL7HBx3ZGdm8dSjy7rvcf7Fbxvi+5lKmS7HClicw6Xgtd4ggg+4rZNPsZNa7kQhBIKAWNVQbMPNZyJR7XKB9iz2/wCorz7PiGz3vD8lieuOH5IBw/JAOH5IDIZ5JsGdCbA0JsGCzyUgaPJANHkgGjyQGdHko2DOhNgcNNgcPyTYMaE2BoTYGhNgxw/JAOH5JsGQxNgzw/JNgcPyTYGjyTYMaE2Bw02BoTYNTH4GGYaJmseOjgLHp4g+iRucX0fUiVakuqPG53/06bRdhJNNb6JCS32P5j236rshma+NHJPF/wCJ4TF4GSI1Iwt3q+bSefdcNjt0K6Ksqm7pXJP6Mxtosq+OLRW1asxNmHmqSJR7bKB9iz2/6ivOn8TIPoJYsD2dHnsnxBE7mSOediBqdYG/pz8N14fh+Q/aJ1WN78tvZ62ZjrkRsgl9kbWY5pol4ZOjYEE/xXz0k9OWyjxbOyKZKFXRa7/wZYmJGyHE+vyIMzSnNAOrUQA3xPp4rhwPFMp2xhP3k36df0NrsGCg5dtHXnkDGlzuQHv8h5r6i2yNcXKT6HlQrc3wxKMtxnGBOhzKNb0QfQg7rHFylkR40mkaX0OqXC2mcfDY12LmcxriyNt2W83AGh6XsVy05Esi+Ud6jH9Trux449MZPrKX6E3iTCve5z3yQiJzm6iTTtTQGn+3qVtPjocrG24pb18zOChfGMEkpb19jGWxPxTDI+R7LNNDTVbc/j8FnhueRXzJt9fR60Wyoxx7OCCT16+Zr5HjJJeLh5Xu1svTINnd11EX4+3wtUw8ic5zosfWPn2NMzHhCML4Lo/I1sgzWUTsbM8ubI3u2f5vun9Q0+1Y4t9sMhV2SbUl0NsrHqnQ51x04vqMwzKV2JDWSObG52htHodJcPDnajKvs9ogoyai3r8DHor9nk3Hckt/nqbPaSSSB8Qjlkp4IILifuhoseZvda+I2TrlDgk1t6MvD64WRnxxT0tkZ8RLFi2RNldIx2m9RvYkhw9RzsKJ22Qy41wk2n3XfRMKq54krJpJrs+wwzpDiZIHTyBrOTtQB5XuTz/2UVzk8ydTk+FL1+hM64LEjaorib9PqWdmcxkc6YSvL2RgmyNxpPXzF7eSv4ffbKU1N7iuzK51FUYw4FqT7osyuZ+MLnOc6NjeQadyTdWfKlbDullOU5PST0kimXRHF4Yrq+7ZTluLkbiJMLK9z2mw1999ttsEO58j7DVKtOROGVLHm9ryfmXux4SxlkRWn5ryNOPMpoZwJJHOi4r2d48w12gk+gIKwd9tF8W5NxbaNlRVdQ+GOpJJmx2lzKRsoETi1jSGGid3HvH3AhX8Svsjpwlpb19+5Tw6iuaamtvWy7tBxIIYnsmkskNNuu7DnX6+HotfEZSqoUoSafTzMsCELbnGcVrqRzTHSQYeEhznGUanOJsglrSGt6Dn7vVVysiymiDi311tl8bHhdfOL8t6RnCSh0kRw873gvHEjc6iBzLgNrHUC+a0rsjbKMqZ+fVN/wAmdlUq4yV0Po9fwQxEkjcWYTPII6BvVRFi+Z926xstlHNVbk+Frff6mkKovDdnCuJPXY6eTxv4jzxHyRC2DWd9YLSSK5iuRXdT1m5Rk2u33Xocd3SCi4pPvv5E8biZY5QTRiPgG7+1181zZWXbj2pyW4P0XY0oohbW0n7y+ZdmOIHDcWPaCADuQ3bxFnYbLXIt5tLVM0pPt1Mqa+GxOyL0efkzXSABG9xJoBrb3q6sbDrzXx7w7eN77rz/AMntqNbSe1p/3sdPDZpog+0P2lGm7nTf3Q4+NbcrX0lPiNdOOo2T4p/Lr9Dz54UrbvcjqP8AdleS5Q18bxiImlr67pYBy8eVjyK08HrurjKyfRt+hXxSVU5KEOqR5rtD/wBPnMt+DJc3mY3HvD8jj970O/mV9JXl76TPAsxtdYnj44y11OBBBogiiD0IPJdMntHNrXc9rlA+xZ6H9yvPn8TKn0OlzntGlj8qZLuRTvBw5+3quPKwashe8uvr5nTj5dlPZ9PQ85nOCLRomDZGeAduCPI+B8181lxvw5pSlteR7WPKrIjuK0zLHNYS+MFgLGlgDgCC06XggAEt3aVMc2UIt1LW9GToc5qNj3rZ2MHh+M25HEtuq5/Er1MTHeXXx3SbW+xyX2rHnw1rT9TrRRBoAaKA5Be1CEYLhitI82UnJ7fc8dhGuwOJfra4xPsBwF0CbB9nIheTXVPFyJS03GXp119j1rLIZWPGO0pR9eh2MU84tj44gRGWG3uBFvsFgb5WNyu+ad8XDWk15nBW+TJS80zR7PY8YdjosQ1zHNcSO6acKGwPK9viubB4qK+VYn0389nTm8N8+bW11+etEOz2Hcwy4mVrmhxdpFGzqdd1zAVcOiUJzvsXV+XyJy74zjCmD6LzOdLhnSQQGNrxJEeG7uuGznEtc014EezUsLqLLqYOKalF/wB/Hc6Kr4VWzUmnGS/q+5dm0IjmgDWuLYmhriGu5hxJI23u7VsuqXOq4YtqPfp9CmLbF1WcUknLsbHa+TiOhLGvOkEnuOB7waR4K/iUJWOHDFvT2V8OnGtT42ltHocuwUIHFiZpJHMg6q9u69OEYrrFaPNnKT6N7PKPiEmLl1CQMkPdcGvsHTTSduq8fkOeXNyi+FrW/wAHrc5QxIKMlxJ7192XZJK+EyYadjtDtTQ5rSaJFHkN2nn5LXDV1LdFibj5Mzy3VcldW0peaLsgkODfJFiAQDRa8Alpq/EdbVsKqWK5VyXRvaZGZZHKUbIvqlprsZy2AyYqTFOa4RtsgkG3U3SNI5nYX80qolLJlkSWl5EW3xjjRoi9vzNPGR8aGYNY/Wyd8ze46ix7gCAa573XkqX1SvpnFRe1JtF6LY02wk5LTikxneFLIYWU9zw4ySd1x3eAefifD2LPNos5MIJNtPbL4l8OdObaS1pG72onEuHiDGvJ1NdWhw2DXNPh1W/iMZW0KME29ryMPD5Rqvbm1rT8zGIxvcw4dE98PDLZWlhsOaGAOFjwv91o5zUYLgbjrTWvoVVcHKb4kpb2nv6mmcuY7ExfQ9ZFhziQaZR52f2K5p4kXfCdMda6vyOiGXJUTjc99NLzLMe9rsdrcxzoqAPcceQrcV1VrYS9uVnC+FLXb6la5R9jdfEuLe+51sqla2URYcOEZL5H20gCwKa2xsLHxXbCWp8MI9OrfQ4prihxTl1WkjvPjBFEWPNdLSa0zmTa6o8znJEUjQNhbTvy5+a+V8VrjXelBa31Pdwm7KW5dTmz4u2taHWHEyPoAG3ONg14DlXkvPybrNcLfTZ1Y1EOstdT0eT5awNDzTjzHQL6TwzCqhXG3u35nkZuVZKbh2R1qXrnnmdKA4mf9mYsULI0SgbSAb+jh/EFrC2UPoY2Uxn9Ti4XJpo2hhYSW2LbuDudwUlPb2cMqJp60e1WR6gQHkO10jhIBYIq63BC+V8c63RTfl2PofCF/pt6+5wYQ5+zZS6jWkFpFh9lu3I2KXAozX+nKOtnY1W/9RPej6BlGGdHEGu58z7V9bg48qKFCXc+by7lba5R7G8uw5gQgFIDBCAygCAUgFIBSAUgFIAQgCAUgFIBSAUgMBqAzSAUgFIDg9qMsEjeJz01qHgQDfyXkeKYinHnLvH9j0vDshwly32Z4qFoLnhjS3QGkkADZxI28gQPeF87yJTqdqe0u57yujGxVNab7HvezUrTCA07j71m19N4TbXPHSh3XdHzviNc43vi8zrAL0zhM0gFIDFKAZpAcrP85bhmtui55pov4++lx5mS6IrhW2zqxcfnSe3pI4Qwzg1+KxDXHT91habc4/dsVYZZFn1Xk0YUuJ5WR3XXR6VuVHSxqPPzNfsZgWulJJDi23u6lxPM+02q+H1yvyndPy6l8+yNOOqoeZ7ql9IeAKQGaQCkApSBSAUoApAKQBAcibPm28RMMugEvLSABXP1/wBlyrKjJyVa3w9zp9mlFRc3rfYrPaWPgiZrXFurS7qw7UHVfO+YVPbq3Tzltr9i7wbFdyX3/cYPtGySVkQY4Fwuzy5E+0bHcKa8yM5xhp9VsizDlCEptro9HbpdhyCkApAKQCkAQBAEAQGHsDgQeRFH0KhpNaZKbT2jwDWOw+MjY9obxHcMat2vY51EW2/Ii63pfP42NPGyOB/DLZ7d98MijiXxR0dDNsBNhNU2H3YDuBeoN8S4dB13/daW4M8aTuofT0M6suGRFVXLr6nrMNLrY11Eamh1HmLANHzXuRe0meRJaeixSQEAQBAcvNJcM2WEz1xATwiboE1z8OdVfis5wg5KUl1XYvGc1FqL6PuY7UmP6LLxWueyhYa4NJ7wIonzHLxS2KlBpiuTjJNFfZfMcPJC1uH7ulu7Depu5+8Tz3vfzU1xjGOoiyUpS3I7KuUCAIAgCAIAgCAIAgPG5bC/CHERvje4PaeG5rS4GtQbdcr1fBeZj0WY87Om1Lqv17np5F8MiNb3pro/07FH1VLHgXMLHF8j2kNAug033q5E7rCOFZDDlXrcn1NnmVzy42b1FLR6TIGAxMLoyyRjdFuaA6vI9F6eNFxqipLTS0ebkSTsk4vab2dVbmAQBAEAQBAEAQBACgPHP7QTS4qNkbA2IPp1gPceYsE/d26KjbbRdLSOxm3aFkVtjBklBrTuBfm6lZvRVLZ1oHktaXDSSASOdHxCkgmgCAIAgNHNssbO2neG4UNbCZoYLKNDXROFxu8Oh6hNE7GUZRwJNTeRFFEtBvZ3Sa5qSADfJAR4g6j3hNonTJWhBHiDqPeE2idErQgjxB1HvCjaGmZ1jqPep2NDUOfggAcDyIKbGjDpWg0XAHpYtRxLsSkzJcOoU7I0Y4g6j3hNoaYLx1HvTaGmStARDx1HvCbQ0OIOo94TaGmZ1jqPem0NDUOfggMcQdR7wm0NMcQdR7wo2hpkgeikEZG2COqA0cPljWElvOqtAIMpYDqIBPmmhs6CAIAgCAIAgCAIDi9qHucwQxffks+jWDUfSzQXLlpzjyovTf8Af8HViOMJcyS2l/2a3YnH8SExu3cw1v4tdZF+3UPcufwy5zq4Jd49DfxOngt449pdTjwxxNxkscpqFpIALjQOnat9lyRdcM2fH8Ov4OmSnLDg4/Fv7+ZudioHEzE6jC62jUbDt6267WCVv4bCe5S/2Pt+WY+IzhqMf9y7mjgWxDEzsnNRtc8MBcRRDjQab2NArnqlVDJt5nY6LozljVuHc6PYjDPdHLxLMT9gHcncwSP2P+y6vDK5qEnL4W+n0ObxKcHOKj8S7nMyh8QfN9IBc1peGAkmqd18NhzXLhuEbbuJbSfpvzZ0ZcZOqrh6Nr6eh1n5Y0YJzze7eMzc2wlje6HcyNvdS7pVQeNJpd1xfToccbZrIin5Ph+vU52VYx2HkOHxe8UlGzZA1cnA/wAp8ehF9VyY9ksWzkW9Yvszqvrjk186rpJd0bBl+jYWSSP/ABDM+EOJJIaHnx9G/Fa2T9nxpSrXXbX6mcK/aMiMZ9uFP9Dfy/LIXQNfiCC6T+JxrndBnTYXQ810Y1cOQnZ12ttv5mF9k1e419NPWl8iqTDNbgZGOc174xI9pDrIonS7blt+6pKEY4sop70n/wB6JjJyyYy1rbX+TmZcYXQNDwTM94aHWQQDQsO6gWaXLiOv2aKlHe3r8v1OnKjNZDcXpJb/AAvQ6PaHKajgawni/wCHqGxdpYXC/aPiuvKxoyhCH239mc+LkOM5Tfbvr7o1slzMvwhhB+0LxE3rpkskn0Gv4Lnwr3PH5b+JPh/v0X7G+XQoX8xfDri/v3HYfDNkEnEGugGi99nBwcPaE8Kiv9T66Hij+DXTa2aeVPiEk4xALmMc8MBJNU74bDmssNxjdbxLaT9NmmVGTpq4ejf2Os7LWjBPeb3HGZubYdI7odzI29y7ZVQeNJpd1xfTp5HHGyXtEYvyevr18zm5VjXYaQ4fF7xSUbNkDVycD/KfHpV9b5KLJYtnJt6xfZnXdXHKr51S1Jd0dDLchZKLJPdnkB3JLmNNBt3y5Lrpxa5R+km/3/Q5LcicX9Yo1cswbH42aJwuNpdpbZoenRctEIvOsi1012/B03NrChJd9/yepyjBGGIRl2qi7fxouJF+dFerTUqoKCPLtsdkuJm4tTMIAgCAIAgCAIAgCAFAedhw7p8Q52IgcGFoDC5wpoFk7A72SuWNcpWOU4rXl/fmdLnGNajCXXzObgcJPBiXSRQP4brBaS3kehs8jRC5q8a2rJdkEuF+WzqsyKrcdVzfvLz0G5dI/FPfJh3GOU0bLRpsVfPw5qI4tntMrJJcMlruHk1+zRri/ei99izJ8NicHI9gjdLCT4ED0c3oaoEfJTi492PNxXWD+fUZORTkQUn0n9OhThsqkfPKZYHcOYu3JaCzU7UHczyUV4k+fOU0uGXzLWZcFTCMJe9H5GxkUeKwjnRmJ0sVmqIFH+Zt+BHMf8NsOi/Hbh0cfLr1KZd1GQlPtLz6FeSwTQySudhnvbJq2tvi69xajFx7abZyaWpP1Jyb6raoRT6x+RsyCcxTNEDw1zGxRMsdxrWner+P/pbShdKE46XVaS2YxnSpwlvs9t6NnG5WcXh28RnCmaKbZvkANyPAq12P7RVwzWn+xWnI5FvFB7RThMjc/A8GQaH6i4XWxB2uvA7+9ZV4beLybO5rZmJZPOr7FOHbMMO7DTYdzyA4McNJG90d/EEqaa7YU8qS301vZW6yqV3Ng9be9GcNlckWDfGYtUkmpp0kEgFu1k1e/h5qtOJOvFdXRt7/AFL25ULclW9ktfoRyhkscPDkwr3kP1tNt5iiDz6hTiU200quUU2vmRl21W28cZa38iyR2J0wEwve9khldbm72XDTd7bFXcb9Q2k2nt9fr2KqVHFNJ6TWl0+hnAZQ6GeWfhlwrVGwEXclagPy24e5VqxOXfO1efZfuLcvmUxq9O7/AGKuyuHmw/ED4HURYNtG7QaFXzNquDj20ufEl1e+5fNvquUeF9unYqyeCeGWVzsM9zZC7a233nXR3VcbHtqtnNpal8y2TfVbVCCl1j8jZkE5imYIHhjmNiiZY7oANmr+K2lC6UJrS6rSWzGM6lKEt9ntvRs4zKzi8M0SM4UzRTbN8gBuR4FWux/aKeCa0/2K1ZHs93FB7RsdmcK+HDBr2kOBcdO1/wDCpw6p1UqE+/UrmXRtuc49jkZdBOzGPmMD9MjjzLRpB8TvvS5qse2OVK1ro/n9DptvqlixqT6r5Hr16Z5pxcgxk73zMxAFsLQKqgSDYBHPwPULlx5WuUlZro+mjqyIVKMXXvr32dpdRyhAEAQBAEAQBARkeGglxAA5kmh70b11YS2VHHR/iM/U35rPm1/8l+S/Ln6MmZ2huoubp/msVua58uavxLW99CvC96KzjovxGfqb81Tmw/5L8luXP0ZdHKHC2kEdQQQrppraKNNdyg5jFq0mRgPTUFTmw3raL8uet6ZeZW1qsaed3tvyoq7kktldPeirD46N5pj2uPQEX7lWNkJPSaJlXKK20ZOKYDRe27ojULvojsgnptbChJreiUs7WmnOa0nlZA/dTKcY/E9EKLfZETimBurW3TvvYrbY0Uc4pb30J4XvWiMePicLbIwjycPIb7+Y96hWQa2mg65rumZ+nR/iM2595vzUc2H/ACX5HLn6MfTo/wARn6m/NTzYd9r8jly9GBjY7riMvpqb80VsH2a/I5c/Rk5cQ1ppzmtJ5AkD91Mpxj8T0Qot9kRGLjq9baB0k6hV1dX1rwTjjre+g4Jb1olFO116XNNc6INevRIzjLsw4td0VHMYtWniMvpqCrzYdtr8luXPW9Ml9Oj/ABGfqHzUu2C81+SOCXozBx0X4jNufebt67pzYeq/I5cvRmRjY9vtGbmh3huTyA3RWwb0mvyHCS8mSnxLGC3uDfU0plOMe7IUW+yEOJY9upj2uaOZBBA9eiRnGS2mTKMovTRVgjE0aYSzxNNI9p2UQnB9ItCUZd2ix+MjBIL2AjY24CvVHZBPTa2FCTW9FyuVCAIAgCAIAgMPYHAhwsHYg8igPneWSQtbiBMAb1iO/AjlR8PD3L57Htrqdzmum/5PfyK7LFTwd9fwd/sdgT9GdxQCyQ6g07giuZ9dvcvQ8NolXR7z3vqcHiN0Z3+6ta6HByGeNkMpkj1mhpJaXNbz+8fAcvd4LiwbOXXa+HemdudDjsrW9bR1M9ecLBFFESBI5zieg7vdHl3vgtvEJcihRr6bf+THAgr7pSs66R1/qOJ+HDNIDiwEP/i1kXqvndr0PZ4Sp5bXTRwK+cbeZ57OJO5z8VFhZD3GMja4Dk46Gud7Dy9gXm2Nyy4UN9Ev+j0YRisWd6XvNv7dSztthGxCGWIBjw/TbdjyLgdulfFX8W9yEbI9GmU8L9+cq5dU0Rz7L/pBgcwASSQue7/MWtYaPvIVsqj2ng8m03+xXGv9n499Uml+5qNzNs+H4WIH20bmBpP3i3iNa4fmAsHrz6rKvJ5tbquXvRa/dG08flWq2p+60/t0ZtdqWvhnjc1gdC1rQGV3AQSSCByO4IWmaroXRtgtxS7GeE6rKpVTepPzI4Ew4uVwZcLnxEObVgkOa7U08robiv2UU20ZU3002tNeouruxYLrtJ7TMZ1g2R43DsY0BpEYI6/aOG/VUzYpZVKSJxJN41rZvdocojigxD2Ad7huArZpDgCW9LtdebTCNFkku6OfDulK6uL8mcDFOifhomMA4+sA+BIN0CT4bt59F5UpRsxq6V8T9f5PSipV5Nlr+FL6nb7U4XRgYw8AvYWNvmRsbAP/ADku/wAQg44fC+rWupxYE1LL2uz2dbLcIx2Ea1zQQ5lkVzPX1XZjpPHjv0X7HHkNq+TT83+55vHYsw4TDNi7vFBc8jYmq/8AL4BeXlWOrErjDps9PGqjbk2Sn10eikyKJ+H0BoDtNh9d7XV6r9V60seEquXrpo8tXzjbzN9dnKzXJWw4SVxp0h0HV07zRTfLn71y5VEa8ezXdr+Dqxr5WZMN9tl2RZRHLh4HkU9ri4mt3APNtd1FfsmDVGePW33XUjNtlDIsS8+hp9noG/TpxpFNc8tFcqfQpc+Il7badGW37FWT7Lv+lSyST96t2tO4GroPIWFPh83ddZOfl0XyK59caaoQh59/mVzN+j5kBEKbJp1NHIh+x29d/VRZJ1Z6Ue0l1X5/gtWlbgty7xb0/wAGpmmAfFLLNh+6IpQKH8NtBv8ALuQR0Kpk4842Svp7xfb5aRfHvhKuNNvaS7/dnUwOIhxWIgkDG6yyTiN6OaG6Seo3JB+S66bq8icLF30/+jlupsx4Trfba/7PVr0TzggCAIAgCAICEznBpLAC6tgTQPtR/IL5nk8u7PS3IyZjOHJZJ1W5p3LS3bc2vMowZRc1PTUj0rs2MlDg2nEuyPA4vDBzNLHxm6BfVHq3bken+6vi491CcNpry+RXKyKb2paafn8yvI8qxGHbI0xxva+gQX+G+x235qMTFto4uz29+Yy8qu/ha2tfQvxGRSTxP41Mk4muOjYADQ0N9K29gVrMR3Vyja+u9r5Fa8tUzjKtdlp/MuwH01sYiLGWBpEhdyA2BI8SB71pVHIjHgk19f8ABS2VEpccd/T/ACV5l2ffqjlgdcsYaDrP39PIk9fBVuxOKcbIP3o/r9S9OWowlXNe6/0+gzHLp8W6MStETGG3d7UST/L/ALqL8aWQ4qfRLrr1FGTHHUnDq30+hfjMPiBPG6KNmiMOYLfVtcAOm3Jazrs5sZR1pbX51/BlCdfLlGW9vX6FGe9nTJK2WGgdQ1gmga/iHmscnCVtkbI9GmvubY2a6oSrl1TX4LsThcQzEvlia18bwwOYXVekVY22I/utnXYrXOLWml0MVZU6lCSe1vqV5XkzhiXTvY2IV3WA3uRRO2w8VnDFfPd0u+taLzyv9BUx9d7Kc5yzESYlkzGMqOg238w1xcCdtuapkYtlt0LFr3S+Pk111Srlv3jpZ9h5ZsPw2sbqeBr72zSCHbGtxYXRk1ytqcF3Zz49karVN+Rw39mZX4cNc1jZY/uEOvW0kkh221eC45eHuWOq21xR7M7V4hGN7sSfC+6Oj9WzzYV0OJ0hw06Hg2SWn+P2bX5rd487aHVa+vqjnWRCq9WVLp6MjgI8YyLgljNgWh+rkD4+ZF9FNNd8IKt66dN/4F1lM58xb69df5L817PiXDsiaadGBoJ8dqN+qm/DjbSq/TsRRmSqtdnr3K8F9NEYicxgIGkSauQGwJA5mvRKo5Cjwya+v+CLZUOXFHf0/wAl+dYGR2GEEQ120Nc5zqPdLSD53RV8iqVlTrj5rXUrj2xrtVkvL0JdnsPNFDw5GstoOinfeJJNO223rdRiVTpqVctdCcq2FtrnHfU52V5ZiI8U+UsZpkcdXf3Ac6zW26wpxbIZErW1qRtdk1zojUt7RODKJcLO5+HDZI33bCdJFm9j5H4e9Whiyptc6+0u6/grPKjbUoWd12f8lmEyiR+IdiZwAQO4wG+Qoaj4KYYrd7vn37JehEspKnkw7eb9S/K8POJZTKxnDlOo96yCG6aqtwdlrVCyM5OWtMztnW4RUd7RrZZ2eMGKL2Vwi01vuLH3a8R5rCrCVV7sj2a7G1ua7aFXLun3PRrvOEIAgCAIAgCAIAgCAIAgCAIAgCAIAgCAjJIGi3GgFEpKK2wk29I18HmUUpIieHFvMb3XXfmPNUhbCfwsvOuUerRtLQoEAQBAEAQBAEAQBAEAQBAEAQBAEAQBAEAQBAEAQBAEAQBAEAQBAcPtdToeHqp7nAsA5uII2r217VxZ/DKrlt9ZdvqdmC5Rt5iXRd/oeeyfNXNt5DTNGxsIYbaXMDq2rm8OIFf8HHi5EtNS/wDpFJaO3KoW1w/BJt7PbYJ8hYDM1rXdGkkAeG/VevHi173c8eWt+72L1YgIAgCAIAgCAIAgCAIAgCAIAgCAIAgCAIAgCAIAgCAIAgCAIAgOH2kyZ85jkidpkj5X6gjfwIIXHlYnOcZRenHsdeLlKnijJbUu5zcV2bne4Ta42zWCdIIFjk6+RNjosrMGU5Kzi1NeaRtXnRhF18O4vy2emwAl0fblhff8AIFUOd+N2u+PEl7xwS4d+72NhWKhAEAQBAEAQBAEAQBAEAQBAEAQBAEAQBAUY3GMiYXyGm2B7SaCzttjVHjm9IvXXKyXDFbZluKaY+ILLdOsUCTVXsBvfkrKSceJdiHFp8L7mphM7hlcGMfbjdDlyFn4BYwy6pz4E+voazxbYR45LoWY7NooXBsjqcRYHldKbsmqlpTetirHstTcFvRs4acSNDm3R5WCD7itk9rZi1roUYDMo5tXCdq0mj7br2bFZ1XQt3wPeuhpZTOvXGtbKcVncMbyx7i1w8CD8Oo9FWzJrrkoyemy1ePZYuKK2jeglD2hzboixYIPuK3XUwa0aeKzeKM6SS53Ro1HZZO+Clwrq/kaKmTW+yJ5fmcc98J11zBBBG5FG/RK7oWNqL7CymdeuJdzOOzKOEtEjqLzTfeAf3CWXwraU336Imumdibit6LMbi2xN1SWG3RIBNetch5q85qC2ykIuT0irAZpFMSInaiACR62P7LKnJru3wPejS3Hsq+NaKcRnkLHljnd5pogAk79K5+xRLLqjZy99fQlYtrhzNdPU3p8Q1jC9xpoGony9FtKSjFyfZGUYOUlFd2V4XGskj4jDbN9/wAt3+yiu2NkOOL6E2VyrlwSXU0h2iw+3f2PI0QD5A8ifJYPNpUVJvo/kzVYlrk4pdUZHaCDfvHYWe67YdTtsN+av7TXtrrtLfZlfZ5635du5dgc2imNRuLjV8jXv5Kaciu1bg9kW0Tq6TWivE55CwkElxAs6Wl1DqaT2iHXXXXp1Com9b6b9ehYzN4TFxWv1MBokAmvzDmPapjdCUOOL2hKmcZ8ElpksDmkU2rhPDi0AkeNHxUU5Fd2+B70LaLKtca1shhM4ikdoYSXb7aXbUL723d9qmF0JycV3QnTOMVJ9mb61MggCAIAgCAIAgCAIDy3a2USO4JJAYwv2BNyEdxprkK3/wDsuDLirm6nvWvTz8vwd+LJ0pWLu3+nmWdhsdriMTucZ2/K7f4G/eFl4Vc5VOuXeL1/f2NPE6lGxTj2ktnCzGIwvbiWeGJlafVryW36ix7Fy5SdbjkR8pNP8nVjS5sXQ/OKa/BntG7iFs+9SSOay/5GBoHpZsqPEHxxjZ6y6fT+9ScBcEpVei6/X+9D1ueYvh4c0ac4BjfVw3PsFlexfNxh07voeRRBSn17LqeXyHENw+M0NJMcndBOx3+6SPzbe9eVQ1j5nAvhl+56l28jE438UTe7YD/5OG9D/qC18S/+1P1/gy8O/wDjb9P+mekzXEcOGRwIDgx2n82k6QPO/BepZLUW0eZXHikkzz3Ydw4Ur6Ln3vW7iACQBfVeX4P1qlLz2en4stWxiu2jbynMIXYiQxNk1voPGmg0tsFzungF1U31zukop8Xn9jluptjVFya15fc4faiUTOkeCbjcGMFGi1t6yTy+8bHkFxZ8OdCUlv3e3T07/wB+R24M+TKMXrr3+/b+/M9Dl+O4+CLju4RPa78zWkWfUUfau/Gv52Op/I4cink5HB8zzOCl+h4iN9dySFriOupu4/WLXlxl7LkRn/tnFfnR6co+00Sh5xk/x/4WYeAsx0Ov77wyR/5nuJP9h7Fdxcc2vfdrb++yilxYVmu29fjR6DtRO0hkLiQ151SECyGN5bDq6vcvSydS1W+z7/T/ANPOxtw3Yu67fX/w5XYnE0ZcO887cP8AS73ij7CuDwyfBOePLy6o7vEoKcYXx8yfbPDtjjw7GCmteQPcOfVT4tFRqgl6keFScrZt+h3cVg2aHS13xh3MvyLb3HjuP3XqSitcXno8yMnvh8tnmMllczLp3M53XsOkH4ErxcKTjgzce/U9nMjGWbBS7dDtdi2D6PfMlx1e4c/+eK7fCkvZk/qcXin/AOhr6HK7ItrFYhjfud8V4U2Sm/A/Fc3h7ayrUu23+505+njVSffp+xzm4STDMhxcJsFo1eRuqd1af39iynTOiMcmr7o1jdG+Use37M9P2axbZpMRIwUHcI14g8OnDz3BXp4l0bnKcfPX7Hm5VMqVGEvn+53l2HGEAQBAEAQBAEAQEZASDpNGjR50fA14oDm5Zl0kb5HPla/Xue5VO2o3fLyWNVTg2972bWWqaSS1o5+E7OSxymWOZrXOvUBHsbNnYnrusIYfBa7Yy6s3nmcdSrlHovmSHZ15jkjkmDmvdxB3K0yFwJcDd1sRXmp9jThKEm2m9ke1tTjOK010JZr2ddKI2tkDWRgBo02boAkm97q0yMKN0Yxb0kMfMlS5S1tstflU7nxudO0mO6+zHiKO11y8lq6ZOSk5dvkZq6KjKKj3+ZDPsgdiHtcJAzT93umx13B333WeTiK9pt60Xxst0JpLeyrMOz00zmOfO0uYNjw6PXejXwVbsPnOLlJ+6WpzOUpKMVp/M235ZM98Zmma5rHatIZVn3raVLlKLlLs9mMblGMlGPfoa+HyB8EjnYWUNa7mxzbHlXos4Yirm5VvW+67o0nluyCjYt67PsyeDyJ8ZkkbKBLJdnT3RZt1C7s+qmvFUJSmn1l5kWZTnGMJL3Y+X+S/B5U9mHdCZGuuw06BQBPeBF73ZWldXBXwbKWWqdnHo0MB2clha9jJ26XinAssbitt7Gxpc9GFyYuMZPTN7s3myUpRW0XN7OlzYhNJr4Tu6dNdyh3D7hur+xxcYKT3w9intclKTitcXcji8glfOJxM0OFae54A2Ad6KizD47lbxdUTXl8FTq4ej+Zt4TLZWzGWSVrrbpI0VYHKje2++y2jU1Y58XcxlanBQUexpT9nZDPx2TNY+7FM8q33o7bLCeGpXc5SaZvDM4aeS47RfnuSPxJb9qGhu4GizdUTdq2ViLISUnrRTGynjtuK3s3XYSUwcMyAvrSXaNiOVaQeniujhfDw7+5hxLj4tfY0slyF0DXMfIJInAgt01z25+i58bEVEXFPaZ0ZOU75KTWmiGDySaDUMPMBG43pe26PUEJXi8rarlpPy76+hFuTzdOxba8+2/qXZdkfAjcIn/au5vIvx5BvRWpxY0xah3fmVuyZXSTn2XkW5RlToojDK8Sx1TRpqgbsdTz8Vemnlw4G9r5lbruZPjS0zGQ5N9G4gDtTXOBb1AF7E+PNVx8aFHFw9m9lsjJlfri8lo6q6DnCAIAgCAICnB4xkrdcT2vafFpse3ofJS4tdGVUk+xcoLBAEAQBAEAQBAEAQBAEAQBAEAQBAEAQBAEAQBAEAQBAEAQBAEAQBAfFcHK+F2qJzmO6g8/Ucj7V6ctS7nlRbj2PUZd2zcNsQzV/mZsfa07H2UsJULyOiOR/yPTYDNopv8KQE/y8nfpO6xcGu50RsjLszdtVLi00QLTQFpobMgoSZtALQC0AtALQEbTRAtNDYtNE7M2gM2gFoBaEC0JFoQRtNDYtNDZkFNAyhItALQBARJTRGzIKEkigIFNA+WHDnouvjPLInDnop4wR+jnop4gbuHzCePk4kdHb/Hn8VV8LLxskjpQdoPxGEebTfwPzUOBqrvU3os3hdykA8idP7qOBmisi/M3GuvcGwq6L7M2mgTa9NAkoJMKegMFyaDIFyaAtNAWmgLTQAKaBMOTQMqOgCnoAXJoFZcmgLTQFpoC00CTXpoE1AMoCtzlOiCFpokk0pogtJUAqKnRJxsQ49SsTzzQlceq1iDWctAVlg6D3IwYdGOg9ynYKpGjorbBpzTOZuxxafIkfstIpPuE3s9R2ZxD3jvuc7bxJP7rOxJI66m2jurE1JAqAZJRAgpAQBAEAQBAEBIFQDLigIKwCgBAEAQBASBUMMEoCKkBAEBO0BFAf/9k="/>
          <p:cNvSpPr>
            <a:spLocks noChangeAspect="1" noChangeArrowheads="1"/>
          </p:cNvSpPr>
          <p:nvPr/>
        </p:nvSpPr>
        <p:spPr bwMode="auto">
          <a:xfrm>
            <a:off x="139246" y="-144463"/>
            <a:ext cx="32929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6" descr="http://image.slidesharecdn.com/compromisereconstructionoramalgamation-111027103219-phpapp01/95/slide-1-728.jpg?cb=1319730624"/>
          <p:cNvPicPr>
            <a:picLocks noChangeAspect="1" noChangeArrowheads="1"/>
          </p:cNvPicPr>
          <p:nvPr/>
        </p:nvPicPr>
        <p:blipFill>
          <a:blip r:embed="rId3" cstate="print"/>
          <a:srcRect/>
          <a:stretch>
            <a:fillRect/>
          </a:stretch>
        </p:blipFill>
        <p:spPr bwMode="auto">
          <a:xfrm>
            <a:off x="7424057" y="5029200"/>
            <a:ext cx="2634343" cy="1828800"/>
          </a:xfrm>
          <a:prstGeom prst="rect">
            <a:avLst/>
          </a:prstGeom>
          <a:noFill/>
        </p:spPr>
      </p:pic>
    </p:spTree>
  </p:cSld>
  <p:clrMapOvr>
    <a:masterClrMapping/>
  </p:clrMapOvr>
  <p:transition spd="slow" advTm="6000">
    <p:pull dir="ld"/>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descr="data:image/jpeg;base64,/9j/4AAQSkZJRgABAQAAAQABAAD/2wCEAAkGBw8PDQ0NDw8ODw8NDQ0NDQ0PDQ8MDQ0NFBEWFhQRFBQYHCggGBomHRUUITEhJSkrLi4uGB8zODMsNygtLisBCgoKDg0OGhAQGCwcHBwsLCwtLSwsLCwsLCwsLCwsLCwsLCwsLCwsLCwsLCwsLCwsLCwsLCwsLCwsLCwsLCwsLP/AABEIANIA8AMBEQACEQEDEQH/xAAcAAACAwEBAQEAAAAAAAAAAAAAAQIFBgQDBwj/xAA5EAABAwMCAwUGBgEDBQAAAAABAAIDBAUREiEGMVETQWFxkQcUIjJSgRUjQmKhsXIWNMEkJTNDov/EABoBAQEAAwEBAAAAAAAAAAAAAAABAgMEBQb/xAAxEQEAAgIBAgUDAwQBBQEAAAAAAQIDEQQSMQUTIVFhIjJBI0JxFIGRoTQzQ1LB8BX/2gAMAwEAAhEDEQA/APuKAQCAQCAQCAQCAQCAQCBOcACTsAMk9Agz0l7dKT2Xws1OaHfqcRtkeC0WyT+Ho04tYjdu7O1PFlXRVGiYNnhd8TTjEmnpnqtXnWrPr6vRr4dg5GPdPpt/puLTco6qFk8Ry1w5d7T3grqraLRuHh58F8N5pfvDsWTSEAgWQpuPcRMjeo9VhOWkfuj/ACupRM7eo9VjPIxR+6F6Z9kDVN6rXPNwR+5fLsj72FhPiGD3/wBHl2MVY6LCfEcf4hfKlOKoDjjC2YeZXLfpiEtSYjb2XYwCAQCBZQLWEAHIHlAZQGVNg1DqPVTrr7rqSMjeo9VjObHH7oOmfZA1DB+oLVPMwR3vDLot7IGtj+sLVbxLix++FjFf2QNwj6krTPjHGj87ZeRdA3NnRy0z45gjtEyyjj2cFwvkJjkjc4N1sezPPGRjOykeLWv9mKZbacO8+sPk0fEc8cZo2lo7J72iYbuezOy65mdRPbb3OPTHk9bd/ZxOnc85c5zj4kuWt6VdRHo2/AFbJDHMOTXvaRnrjuXLyeVkwemP8vG8VrS96+8Q2BrpD+r+AvMt4nyp/f8A6eZ5NPZE1Tz+orXPO5E97r5dfZEyu+o+pWuc+Se9p/yvTHsNZ6n1KnmW95/yagwVeqTSQKyiYRIFbIlEgVsiyaMFZxZNPald8Y8dl18O+s0fLXkj6VkvoXMEAgEFZLcDkgDkcL5/N4zel5rFOzprgiY3tzOq3Fc8+N5vxEM/6eqIqX9Vrnxnkz7f4XyKH70/6lqt4pyZ/cyjDRE1D/rd6rTPN5M/9yWXl09kTK4/qPqtVuRlnveV6a+yJWmZme8siUAgEAgzfFl9bTvhgJcBLvM5vztj8PNep4bxa5JnJftHZ1cbD17n2Z/iXiWKJkdPSaczs1Oe3m1vQ+K+irHszvFoieruzFLBq575S8tnHxtPZ6KF40EDUzB1DZx+648+W1I3Vt5d8uGsWr2lp6WnxgNGAOi8rLk3vbxpta07nuuouQXm27s08qIMqhgqhgrKJQwVlEiQcs4smkg5ZxZNJArKLJp6QO+NvmF08a+stZ+WF4+mVuvqnGEAgEFHVj8x/wDkvi+dXXJv/Lvxz9MPFcjMYTSkpoCgEUIEoBNAUAqPnvtMpHNmhqsEsc3s3nua4csr3fCskWpOP8x6uziZIrOpYWqhy5rxzH8hevWdOvLTqnbupqzAx39PFS0TLZitWvZqrFSTR1DRI0tJj148DyK5OVHTSdsObmrfjz/LdUTfhXzuafV40OlaVCAyqBEGVdh5WW0MFZbEgVlEoYcsok0m1+481nW+piUmF4OQX2le0PPNUCBFBT1w/Md47r5LxOuuTb5duH7HOvObSQCAU0pYUAoBFCBKAQeNZSRzxuilaHsdzaf7His8eS2O3VWdTCxOvWGHr/Z64PJp5QWE57N5xpHTUvZxeLVmP1I9fh105Wo1ZKm4IexwcAwFpBBMmtoPl3rdbxXDH27ln/U0009Daez3c4yPPzPdzPh4BeZyOdbLO/w5MuTzJ9oj8LMNwuHe2s1AkAgWVQZQPKqDKsSGCrsMOV2mjysti/gdljT1AX2vHt1Yqz8PPtGpl6LcxCBFBVXEfmfZfM+MV1nifh14J+lyryW4lAIoUCQCmgsKaUIBQCKSgEAgECSAigECQIoEqDKAyqDKB5VDyqi+t5zEzyX2Hh1t8an8ODL98uldzWECKCruI+IHwXz/AIzX66y6cHaXKvFbyU0BTShQJFCgWEApoGFNKRQCgEUkAoEgRQCBFBEoEqEgMoDKoMoHlBeWd2YvJxC+q8Htvj69pcXIjVncvWaAgRQVtx5heL4zX6KT8y34O8uNeBp0hQCBKAU0oUCQCijCBKATSlhQCgSARSQJQIoIlAlQkCQCoFAKi4sbvheP3ZX0fgdv07V+XJyY9YlaL3XMECKCur+YXmeK13h37S24fuca+cdQU0BTSlhQJQCKFNAU0pKAU0BAsIBQIhNKSmglAFAiEVEoIlAkCKBIBAILOxO+N4/aP7XueB2/UvHxDm5MekLpfSuQIEUFdX8wuHxGN8e39mzHP1OTC+Y06ggSijCgFNKWFNBYTQFFCgFNBKDnra6GAMM0jIhI8MYXuDQ555NHisq47X+2NkzEPD8Yp/ezQdo0VIj7Xsu/R1WXkX8vzNfT2TqjendhamRKATQSmlJBEhRSIQRKCKBIE9wa0ucQ1rebicAeZTW50FG9rgHNcHNPJzTkH7qzExOpFhZ3YmA6gr0/B7a5OveGnPH0L9fWuEIEUFbcTuPNc/KrvDaGVO7nXyjrLCAKmlVF04ipaWppaSaTTLVkiId2QQAD0zlbace96TaselUm8ROlsQtGlJNKFNKSmgKBKARWG9stF2lmklGzqaWORuOYJcBkL0PC79PIiPdqzfayl2q9NfwvcgcmaCNkz/rc3DSHdeZXbip+lnxe0+jXM+tZfZP+d/VeDp0ghTQjhYzCvKSdjXNY57Guf8jXODXO8geasVmY3EG3phYjIcUe0Ght8ogcJKmbfXFT6SY9v1E7Lv4/huXPXq+2PlrvlivosW8U0f4e25ukDKdzcgu+bV9GPqzstP8ASZfN8mI+pl5ka2w9P7UZ5J2zCi023tmQvqHZ1t1HAJPJelbwmkV6ev8AU1vTVGed9vRfcGcTzV1wuUB0up4XNNO8ZyBjGP8AlcvL4lcOGlv3T3Z0yTa0wvLNfYauorKaMPD6GQRzF2MEnOC30K5c3GtipW89rdmdbxMzHs+Zmpkv1VO2or20NLTzOiZStfokdjbVvsfuvZ6K8LHE0p12mO7n35k+s6hseDuEHW6olfFWuqaSSPT2b3NeRL3Oy3YLz+ZzIz0iLU6bQ246dM+k+jb252JmHzHqtfh1unk1llljdJaNfZvPCBFBV3Tu8wsMkbpaPiVju8l8jp1kmlYXj/jSa2V9tgY2N0NSQagOHx6S/T8J7uefsu7i8SubHa0947Ndr6mHyT2j3t1RfZpdXw00zIY3NO2iM/MF63DwxTjxHv8A+2m87s/SNPvHEesUZ/8AgL5u1fWXTCeFjNWRYWOhCaVrGue9zWMaMue44a0dSUiszOoNueguNPUtL6eaKdrThzonh4B6FW+O1J1aNEWiXUtemSr4gv1Lb4TPVSBjd9Leckh6Nb3lbMPHvlt00jbG1or3Yq98W0l4s10jpy9j4YWve2RmDo1bEdV6GLiZONnpN/zLXa8WrOmOusv/AGnhmoAwY53RhvMECQbrvx1/WzV94a5+2svoXtA4pqKd9Lbre1r66sDMEjUIYiB8WPXfuwvN4fFpeJyZftr/ALbb3mPSO6mqeILtYwfxIsq4p2HsJW7BlSP/AFud0xlbo4+Dlf8AS+mY7/wx67U7rK/8VSz8OfilG7spdUZeB8XZkH42eK0YeJWnL8rJ6wyteZpuGEbDV3+SturHuj/DoYzStG/5rGhzm+GcOP3Xo7x8OK4ZjfXPq1et929m0uvHunh2O4R/7ioaKcfsqMYe/HQLz8fA3y5xz9sev9m2cv0bfPrTd6Omt7zDmrvFxzGXOj1e7B5wQ0/Uc816mXDkyZY6vpx0/wBtMTER6d5e/HNgqaWksVt1E62yuMQPKokeCcjvxkrHiZ6XyZcv/wBqFvWYiIbP2gW6Og4ZZQswXa6aNuRvJJqy53nuvP4V5y8yck/LZkjVNOb2Jsw64kjdr4AT37R7rPxb1in9zB+Xj7Pri3/UV5hDv9xLK9m+M6HE8vurzsU/0mO3sY7fXK+4l9mlBXSPmGqnmfu90Z+Anro6rl4/iWbDHTP1RDO+KtvVmKC1VfD9xoYhU9vR10vYmLcHJO7gzO2Oq7L5MfNw2np1avq1xE47RG/SX12HZ7D+5v8Aa8fBPTlrPzDot2lpl9u84IEUFTd/lSY3A82fK3yC+SyRq8x8uuOx4WCvgHt2r9d1jiB3pYAzyJOpe/4ZTWKZ93Pkn1ZltqzZpa92C59WyMOO7u/O66ev9aKfDHXpt904j4mqaKktU8NOJopzBFUkhznRMLWgEY5fdeNi49clrRM6mOzdNpjQ4145FC9tJSwPqq+VgeyBrS4RNPJ0gHcscHE8z6rTqq2vpS2W/cQxVVO24UWqnqpAzUzBdDnkdicAbc1sy4ONak+Xb1hK2tv1hW8S+8X2+SWmKV0dDRYNQWHGr6iepycALZhinGwebMbtbslpm1tNHZ+DnW2608lC1/uMlNJHWgyDAlaPy3kE7knPJc2XkedhmMn3RPoyivTPo2szwxr3u+VjXPd/i0ZP9Lz4rMzpt2+Bt4horndZq66T4pKUE0lHpce3A+Vvh4r6HyMmDDFMMfVPefZzdUWncray0s1bS368GIQxVEBhpYmt0NEbN9uowPXK05Jrjvjw73MT6so9YmVbcISeH+HpO5tc5pHiZFtp/wAnL/DGfthuLPAJOLK2R+7qeihbDnk0OGCFw5JmOHWI/MtkfetfarQRzWaq7R7WdiBMxzhkawRt5rTwbTXPGo7sskbq+aWfiGiHCs9vfOI6rXK5sJa7L8nIweW69PJgyf1kZIjcNMWjo023sSt2izuLhtVTPdy5txoP9Lg8Ut1Z/wCIbcUfS+dSR+73mG1VHw0sV1ErQ7ZnYvcefqF6f34Jy1+6a6/u1drafYqPh6zUUrqmKOkifu4SOlb8IPQOOAvDvm5GWOmZmYb4rWPVmOP6qAXbh64Pe00cbpGvnB1RhxdkZI8l18OlvJy44j6p/DC8/VEq2+3Vt+vFDRUf5lJRSCommw4NcQQT9tsDzW3DiniYLXv6Wt6Qkz12iIePEE9VYblXvpad00FxizBhrnNifjSc4HPmssVacvFWL21NO5O6T/KFp9ndWbdBXxPdBde1dUtJOC+N24a7o5XJzsfmzjtG8fYjHOtx3WMvB17PZXCOvMdwcwtqIyctO+wH6eXgtMcrjeuOabp+F6L99+rs4Y4KrDWsuN2qPeJof9vFzDHdzz3LVyOZjjH5WCuonuypjne7PoAO4PjleXHpMS3NLGctaeoC+2xzukT8PPnuks0IoKm8fKUHPSOzG0+GPRfM8qnTltDpr2e7Rk4XPpk/NvE1E+6XC+1jCf8Aox2haBqLg1wjwPQn7L6LDaMOOlfdzzG5lc3G2GLgmne8YdJXNmaeWWSZx/AWutt8udeyz9r6fFfG0nDsNfK0TNiponFnc85w0euFwTi6s01j09We/RlrvZKyvkg4js8vZTz07WywSHSQA0Ahu2/d6LfW9McThyxuIljqZ9YcNFx3fbbNH+L0rjSue2N0vZiPSM7vDm/N91bcTBlj9KfU6rR3WfsXfHLJeqgHLpK7LHHZxhdqI29Fq8QrMRSvtDLHPrL6YR37AdScBeb0tr537QPaBSRwVFBTl1TVSRvj/JGtke2+Su7i8K82i9vSGu947Q8OCeB7VV2u31EsTJJGx5c9smgF/eHjvx4rLk8rNjy2rE6hK1rMQ1V/kp/wyup6d0X5FJIOxixiJuk9w5LkxVt5tbW/Mtk9tPlVa0/6YsRxsLjgnuB1FetX/k5P4af2w1PHgqrXcoL9TQmeJ1Oynq4hnA22c4jlz/hc3G6M2OcNp1O9wytuJ6lD7zcuKaiKMwmktsLw6Y5JYSO7JA1OPRbunFwqzO92lPW/8Pps3BttecupIs9j7vnSAezxj18V5UcnLHa3y3dELO20EVNBHTQt0RRN0xsznSM5Wq95vabW7yyiNdmcv/AFHXVklZOXHtKfsHRjYBw+WQO7iF04uZkxUilfxO2E44mfVSUvsgow/VUVNVUsB2ie8sA6DIW63ieTX01iGMYobSo4fo5KVtC+njNM0AMi0jS3A5jofFcMZrxfrifVt6Y1orJYaWhjMdLC2IO+YjdzvM96mXNfLO7zsisR2d7gDsQCM5wdxnqtTIFQQKKiVBFywnssNFSOzGw/tC+y4turDWfh5941aXsuhiRQVV3+UoOK1n8oeBd/a+f58azy6Kdk7hM6OCeRgLnsie9jRuXPA2AXLSIm0RLKXzj2G0DuwuFZKwh1TUuaA5vzN31c/HIXo8+0brWPxDXjhq/aHZfe7NV00bMujj7WGNo/WzdoAWjjX6csTLK0ej5k+/CfguWnziSkmippWn5tPaBwP8gL0PL1yt+7Xv6WzuFyr7ZabVJRUwqYmQQmrbpL5AC0Z0gffdcsUpkyWi06n8MtzEM3feN6q+RfhVFb5oTUFrZpZhqETM7kHGy3Y+NTBPmWtvSTabekO+p4TuVmqG1dnayaN8EcdVSu+XtGtALwCd8kZ26rCM2PNXpy+ntK9Mx2eU1i4ivDgK2VlBSHGqKI7PweWkHOfNIycfB9kdUmrT3bfhrgqgt0ZbDEHve0tknlw+WQHmCem5XDm5GTLPrLOtYhla32QU7pXGCrqIIHuLnU7XnS3J3DfBdFfELa+qsTPux8tqeG+DKK3xTRQsc73hhjnllOuSVhG7Sem5XNl5F8sxM/jszisQ7YOHqNlNHRinjNPE/tI4nDLWvznUPFYTmvNurfqvTCzxtggEcsEAj0WpSAA2AA8AA0fwpIaiksVJRSU2EmwFTYiVNhFTaolY7VAqbESFFXtrOYW/cfyvrPDLdXGq4s33y613tRFBVXb5SgrbM74ZB9Lh/IXieJV1kifeG/H2WC85mjGxrRhrWtG5w0BoyeeyzHoCrCMtS8A0EdRWz6NTK7R2tMcdk1zX6w4fddU8m81iPZj0tQxoaA1owGgNAGwDei0MkY4mtyWsY0nmWtDSfPCb2JqKCsZCKxmFJQCiksZCUUKCJWO1GVAliBRSUCTYSiolQIqKiQoIkKKuLO78sjoV9N4PbeGY9pcmePqd69ZoIoKy6/KUFNZnfHK3rgryfE6/bLdjW2F5LYSygMKhqgV2gTahNhZUAVAlipKSEsVCxCUUioEsVCgFAlFChssKKiQgWFAiEUiFBY2c/OPEH+F7/gtvpvHy5uR+JWa9xzkUFbdPlKDPWt+Kpw+phH3yvO8SjeKJ9pbMfderxNtwQCuwZV2BNgV2BAIEoBRSUApISxUlAYWOlCgRCKSx0BTQSKFAsKaNlhTSjCCJCmh2Ws/GR4L1/B7fq2j4ac/ZbL6NykUFdcvlKDKwv01cPi7BXJza7wWZ07tIvmol0GsolAqDCoFQKhIBAIBQCBKKFNBFTSjCxAVAsKBYUUkUYUApoCgWFAYTSlhTSvaiOJB47L0PDLa5EfLVmj6VwF9Q5AUHBch8JQYq4O0yMd0cP7WGSvVSY+GUNYD/QXx0S6jWUSgWUSHlZbQZV2BUCoSAVDQCBKBIBYqSkwGsQlFCBKKWFAJpSU0BQCgWEE4NntPiunhW6eRSfljf1rK5Ydl9a4zKDiuA+EoMTeW8/VFaK3Sa4InfUwFfG8mOjNavtLqr6w6VqiVGVlsNZxZAstgWUShq7AqBUCAQJAkAoowgFjoCmgsKKECU0BRRhQLCmgJpSUDZzHmFninV4n5Sey6YvsnEZQclcPhKDG3hnNFWHDUmqmx9D3N+y+W8Vp08jfvG3Rjn0Wq87bYSuw1ltAsokNZRYCy2gystoeVlsNUJAIgwikgEAoEoBRQgWFFCgECTShYhIABWIme0C6jOWjyX1+Od0iXHPdIrNHLVjYoMndmc0VDhiTD5oz3gOaP7Xh+NY/St4bsUtAvAbggMIEsthq7QLLYayiwFlEoFlsPKy2gysthoEgECV0BZRivPaE3A0notkcTNPasnVWD7M9Fl/QZ5/anXVIQuWyPDM0+0HmwkKYrbXwq35sx834SFL4rbHhVPzaU82fZMUg8VtjwzD+dp5spCkCzr4fx4/b/tPMsm2nHRbq8bFHasJ1S9Wxgdw9FsilY7RCbTWaAoPCpGyDM3RnNBnZdTXamOLT1BwVhfHW8atG4WJmEo7pVA/+Qn/LdctvDuPb9uv4ZddlhDfZ/wBTWHyGFzW8Hwz2mYZRll2R3w98Z+zgFz28F/8AG7Lzfh7tuzT+gj75WufBsn4tC+bD2bcGHud6LXPhGf4PNhMVbfH0T/8AJ5Hx/lfNqmKkdCso8Jz/AAnmwfb+BW2PCMn5tCebCQkP0/yttfCJ/N0834MF3RbY8Kp+bJ5spBrltjwzDHunmSmInLbHBwx+E65TEBWUcTDH7U65TFOtkYMUdqwnVKYp1nFYjtCbTECyExCgkIkEgxA9KB6UBhA8IBAIBAFB5SjZBQ3GLOUFFPTboryZSHog6Y6LwQdUdEg6GUfgg6GUiI9mUvgg9W0qD1bTIPRtOg9BAgmIkEhGgloQPSgeEDwgEAgEAgEAgEAgEAgEEHjZBXVUWUFe6lBPJFSZR+CI6GUngg92UqD2bToPRsCCYiQSEaCWlA8IHhAIBAIBAIBAIBAIBAIBAIBAIBAIIuQcsyDnAQerAg9mhB6hBJA0DQCAQCAQCAQCAQCAQCAQCAQJA0AgEAg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w8PDQ0NDw8ODw8NDQ0NDQ0PDQ8MDQ0NFBEWFhQRFBQYHCggGBomHRUUITEhJSkrLi4uGB8zODMsNygtLisBCgoKDg0OGhAQGCwcHBwsLCwtLSwsLCwsLCwsLCwsLCwsLCwsLCwsLCwsLCwsLCwsLCwsLCwsLCwsLCwsLCwsLP/AABEIANIA8AMBEQACEQEDEQH/xAAcAAACAwEBAQEAAAAAAAAAAAAAAQIFBgQDBwj/xAA5EAABAwMCAwUGBgEDBQAAAAABAAIDBAUREiEGMVETQWFxkQcUIjJSgRUjQmKhsXIWNMEkJTNDov/EABoBAQEAAwEBAAAAAAAAAAAAAAABAgMEBQb/xAAxEQEAAgIBAgUDAwQBBQEAAAAAAQIDEQQSMQUTIVFhIjJBI0JxFIGRoTQzQ1LB8BX/2gAMAwEAAhEDEQA/APuKAQCAQCAQCAQCAQCAQCBOcACTsAMk9Agz0l7dKT2Xws1OaHfqcRtkeC0WyT+Ho04tYjdu7O1PFlXRVGiYNnhd8TTjEmnpnqtXnWrPr6vRr4dg5GPdPpt/puLTco6qFk8Ry1w5d7T3grqraLRuHh58F8N5pfvDsWTSEAgWQpuPcRMjeo9VhOWkfuj/ACupRM7eo9VjPIxR+6F6Z9kDVN6rXPNwR+5fLsj72FhPiGD3/wBHl2MVY6LCfEcf4hfKlOKoDjjC2YeZXLfpiEtSYjb2XYwCAQCBZQLWEAHIHlAZQGVNg1DqPVTrr7rqSMjeo9VjObHH7oOmfZA1DB+oLVPMwR3vDLot7IGtj+sLVbxLix++FjFf2QNwj6krTPjHGj87ZeRdA3NnRy0z45gjtEyyjj2cFwvkJjkjc4N1sezPPGRjOykeLWv9mKZbacO8+sPk0fEc8cZo2lo7J72iYbuezOy65mdRPbb3OPTHk9bd/ZxOnc85c5zj4kuWt6VdRHo2/AFbJDHMOTXvaRnrjuXLyeVkwemP8vG8VrS96+8Q2BrpD+r+AvMt4nyp/f8A6eZ5NPZE1Tz+orXPO5E97r5dfZEyu+o+pWuc+Se9p/yvTHsNZ6n1KnmW95/yagwVeqTSQKyiYRIFbIlEgVsiyaMFZxZNPald8Y8dl18O+s0fLXkj6VkvoXMEAgEFZLcDkgDkcL5/N4zel5rFOzprgiY3tzOq3Fc8+N5vxEM/6eqIqX9Vrnxnkz7f4XyKH70/6lqt4pyZ/cyjDRE1D/rd6rTPN5M/9yWXl09kTK4/qPqtVuRlnveV6a+yJWmZme8siUAgEAgzfFl9bTvhgJcBLvM5vztj8PNep4bxa5JnJftHZ1cbD17n2Z/iXiWKJkdPSaczs1Oe3m1vQ+K+irHszvFoieruzFLBq575S8tnHxtPZ6KF40EDUzB1DZx+648+W1I3Vt5d8uGsWr2lp6WnxgNGAOi8rLk3vbxpta07nuuouQXm27s08qIMqhgqhgrKJQwVlEiQcs4smkg5ZxZNJArKLJp6QO+NvmF08a+stZ+WF4+mVuvqnGEAgEFHVj8x/wDkvi+dXXJv/Lvxz9MPFcjMYTSkpoCgEUIEoBNAUAqPnvtMpHNmhqsEsc3s3nua4csr3fCskWpOP8x6uziZIrOpYWqhy5rxzH8hevWdOvLTqnbupqzAx39PFS0TLZitWvZqrFSTR1DRI0tJj148DyK5OVHTSdsObmrfjz/LdUTfhXzuafV40OlaVCAyqBEGVdh5WW0MFZbEgVlEoYcsok0m1+481nW+piUmF4OQX2le0PPNUCBFBT1w/Md47r5LxOuuTb5duH7HOvObSQCAU0pYUAoBFCBKAQeNZSRzxuilaHsdzaf7His8eS2O3VWdTCxOvWGHr/Z64PJp5QWE57N5xpHTUvZxeLVmP1I9fh105Wo1ZKm4IexwcAwFpBBMmtoPl3rdbxXDH27ln/U0009Daez3c4yPPzPdzPh4BeZyOdbLO/w5MuTzJ9oj8LMNwuHe2s1AkAgWVQZQPKqDKsSGCrsMOV2mjysti/gdljT1AX2vHt1Yqz8PPtGpl6LcxCBFBVXEfmfZfM+MV1nifh14J+lyryW4lAIoUCQCmgsKaUIBQCKSgEAgECSAigECQIoEqDKAyqDKB5VDyqi+t5zEzyX2Hh1t8an8ODL98uldzWECKCruI+IHwXz/AIzX66y6cHaXKvFbyU0BTShQJFCgWEApoGFNKRQCgEUkAoEgRQCBFBEoEqEgMoDKoMoHlBeWd2YvJxC+q8Htvj69pcXIjVncvWaAgRQVtx5heL4zX6KT8y34O8uNeBp0hQCBKAU0oUCQCijCBKATSlhQCgSARSQJQIoIlAlQkCQCoFAKi4sbvheP3ZX0fgdv07V+XJyY9YlaL3XMECKCur+YXmeK13h37S24fuca+cdQU0BTSlhQJQCKFNAU0pKAU0BAsIBQIhNKSmglAFAiEVEoIlAkCKBIBAILOxO+N4/aP7XueB2/UvHxDm5MekLpfSuQIEUFdX8wuHxGN8e39mzHP1OTC+Y06ggSijCgFNKWFNBYTQFFCgFNBKDnra6GAMM0jIhI8MYXuDQ555NHisq47X+2NkzEPD8Yp/ezQdo0VIj7Xsu/R1WXkX8vzNfT2TqjendhamRKATQSmlJBEhRSIQRKCKBIE9wa0ucQ1rebicAeZTW50FG9rgHNcHNPJzTkH7qzExOpFhZ3YmA6gr0/B7a5OveGnPH0L9fWuEIEUFbcTuPNc/KrvDaGVO7nXyjrLCAKmlVF04ipaWppaSaTTLVkiId2QQAD0zlbace96TaselUm8ROlsQtGlJNKFNKSmgKBKARWG9stF2lmklGzqaWORuOYJcBkL0PC79PIiPdqzfayl2q9NfwvcgcmaCNkz/rc3DSHdeZXbip+lnxe0+jXM+tZfZP+d/VeDp0ghTQjhYzCvKSdjXNY57Guf8jXODXO8geasVmY3EG3phYjIcUe0Ght8ogcJKmbfXFT6SY9v1E7Lv4/huXPXq+2PlrvlivosW8U0f4e25ukDKdzcgu+bV9GPqzstP8ASZfN8mI+pl5ka2w9P7UZ5J2zCi023tmQvqHZ1t1HAJPJelbwmkV6ev8AU1vTVGed9vRfcGcTzV1wuUB0up4XNNO8ZyBjGP8AlcvL4lcOGlv3T3Z0yTa0wvLNfYauorKaMPD6GQRzF2MEnOC30K5c3GtipW89rdmdbxMzHs+Zmpkv1VO2or20NLTzOiZStfokdjbVvsfuvZ6K8LHE0p12mO7n35k+s6hseDuEHW6olfFWuqaSSPT2b3NeRL3Oy3YLz+ZzIz0iLU6bQ246dM+k+jb252JmHzHqtfh1unk1llljdJaNfZvPCBFBV3Tu8wsMkbpaPiVju8l8jp1kmlYXj/jSa2V9tgY2N0NSQagOHx6S/T8J7uefsu7i8SubHa0947Ndr6mHyT2j3t1RfZpdXw00zIY3NO2iM/MF63DwxTjxHv8A+2m87s/SNPvHEesUZ/8AgL5u1fWXTCeFjNWRYWOhCaVrGue9zWMaMue44a0dSUiszOoNueguNPUtL6eaKdrThzonh4B6FW+O1J1aNEWiXUtemSr4gv1Lb4TPVSBjd9Leckh6Nb3lbMPHvlt00jbG1or3Yq98W0l4s10jpy9j4YWve2RmDo1bEdV6GLiZONnpN/zLXa8WrOmOusv/AGnhmoAwY53RhvMECQbrvx1/WzV94a5+2svoXtA4pqKd9Lbre1r66sDMEjUIYiB8WPXfuwvN4fFpeJyZftr/ALbb3mPSO6mqeILtYwfxIsq4p2HsJW7BlSP/AFud0xlbo4+Dlf8AS+mY7/wx67U7rK/8VSz8OfilG7spdUZeB8XZkH42eK0YeJWnL8rJ6wyteZpuGEbDV3+SturHuj/DoYzStG/5rGhzm+GcOP3Xo7x8OK4ZjfXPq1et929m0uvHunh2O4R/7ioaKcfsqMYe/HQLz8fA3y5xz9sev9m2cv0bfPrTd6Omt7zDmrvFxzGXOj1e7B5wQ0/Uc816mXDkyZY6vpx0/wBtMTER6d5e/HNgqaWksVt1E62yuMQPKokeCcjvxkrHiZ6XyZcv/wBqFvWYiIbP2gW6Og4ZZQswXa6aNuRvJJqy53nuvP4V5y8yck/LZkjVNOb2Jsw64kjdr4AT37R7rPxb1in9zB+Xj7Pri3/UV5hDv9xLK9m+M6HE8vurzsU/0mO3sY7fXK+4l9mlBXSPmGqnmfu90Z+Anro6rl4/iWbDHTP1RDO+KtvVmKC1VfD9xoYhU9vR10vYmLcHJO7gzO2Oq7L5MfNw2np1avq1xE47RG/SX12HZ7D+5v8Aa8fBPTlrPzDot2lpl9u84IEUFTd/lSY3A82fK3yC+SyRq8x8uuOx4WCvgHt2r9d1jiB3pYAzyJOpe/4ZTWKZ93Pkn1ZltqzZpa92C59WyMOO7u/O66ev9aKfDHXpt904j4mqaKktU8NOJopzBFUkhznRMLWgEY5fdeNi49clrRM6mOzdNpjQ4145FC9tJSwPqq+VgeyBrS4RNPJ0gHcscHE8z6rTqq2vpS2W/cQxVVO24UWqnqpAzUzBdDnkdicAbc1sy4ONak+Xb1hK2tv1hW8S+8X2+SWmKV0dDRYNQWHGr6iepycALZhinGwebMbtbslpm1tNHZ+DnW2608lC1/uMlNJHWgyDAlaPy3kE7knPJc2XkedhmMn3RPoyivTPo2szwxr3u+VjXPd/i0ZP9Lz4rMzpt2+Bt4horndZq66T4pKUE0lHpce3A+Vvh4r6HyMmDDFMMfVPefZzdUWncray0s1bS368GIQxVEBhpYmt0NEbN9uowPXK05Jrjvjw73MT6so9YmVbcISeH+HpO5tc5pHiZFtp/wAnL/DGfthuLPAJOLK2R+7qeihbDnk0OGCFw5JmOHWI/MtkfetfarQRzWaq7R7WdiBMxzhkawRt5rTwbTXPGo7sskbq+aWfiGiHCs9vfOI6rXK5sJa7L8nIweW69PJgyf1kZIjcNMWjo023sSt2izuLhtVTPdy5txoP9Lg8Ut1Z/wCIbcUfS+dSR+73mG1VHw0sV1ErQ7ZnYvcefqF6f34Jy1+6a6/u1drafYqPh6zUUrqmKOkifu4SOlb8IPQOOAvDvm5GWOmZmYb4rWPVmOP6qAXbh64Pe00cbpGvnB1RhxdkZI8l18OlvJy44j6p/DC8/VEq2+3Vt+vFDRUf5lJRSCommw4NcQQT9tsDzW3DiniYLXv6Wt6Qkz12iIePEE9VYblXvpad00FxizBhrnNifjSc4HPmssVacvFWL21NO5O6T/KFp9ndWbdBXxPdBde1dUtJOC+N24a7o5XJzsfmzjtG8fYjHOtx3WMvB17PZXCOvMdwcwtqIyctO+wH6eXgtMcrjeuOabp+F6L99+rs4Y4KrDWsuN2qPeJof9vFzDHdzz3LVyOZjjH5WCuonuypjne7PoAO4PjleXHpMS3NLGctaeoC+2xzukT8PPnuks0IoKm8fKUHPSOzG0+GPRfM8qnTltDpr2e7Rk4XPpk/NvE1E+6XC+1jCf8Aox2haBqLg1wjwPQn7L6LDaMOOlfdzzG5lc3G2GLgmne8YdJXNmaeWWSZx/AWutt8udeyz9r6fFfG0nDsNfK0TNiponFnc85w0euFwTi6s01j09We/RlrvZKyvkg4js8vZTz07WywSHSQA0Ahu2/d6LfW9McThyxuIljqZ9YcNFx3fbbNH+L0rjSue2N0vZiPSM7vDm/N91bcTBlj9KfU6rR3WfsXfHLJeqgHLpK7LHHZxhdqI29Fq8QrMRSvtDLHPrL6YR37AdScBeb0tr537QPaBSRwVFBTl1TVSRvj/JGtke2+Su7i8K82i9vSGu947Q8OCeB7VV2u31EsTJJGx5c9smgF/eHjvx4rLk8rNjy2rE6hK1rMQ1V/kp/wyup6d0X5FJIOxixiJuk9w5LkxVt5tbW/Mtk9tPlVa0/6YsRxsLjgnuB1FetX/k5P4af2w1PHgqrXcoL9TQmeJ1Oynq4hnA22c4jlz/hc3G6M2OcNp1O9wytuJ6lD7zcuKaiKMwmktsLw6Y5JYSO7JA1OPRbunFwqzO92lPW/8Pps3BttecupIs9j7vnSAezxj18V5UcnLHa3y3dELO20EVNBHTQt0RRN0xsznSM5Wq95vabW7yyiNdmcv/AFHXVklZOXHtKfsHRjYBw+WQO7iF04uZkxUilfxO2E44mfVSUvsgow/VUVNVUsB2ie8sA6DIW63ieTX01iGMYobSo4fo5KVtC+njNM0AMi0jS3A5jofFcMZrxfrifVt6Y1orJYaWhjMdLC2IO+YjdzvM96mXNfLO7zsisR2d7gDsQCM5wdxnqtTIFQQKKiVBFywnssNFSOzGw/tC+y4turDWfh5941aXsuhiRQVV3+UoOK1n8oeBd/a+f58azy6Kdk7hM6OCeRgLnsie9jRuXPA2AXLSIm0RLKXzj2G0DuwuFZKwh1TUuaA5vzN31c/HIXo8+0brWPxDXjhq/aHZfe7NV00bMujj7WGNo/WzdoAWjjX6csTLK0ej5k+/CfguWnziSkmippWn5tPaBwP8gL0PL1yt+7Xv6WzuFyr7ZabVJRUwqYmQQmrbpL5AC0Z0gffdcsUpkyWi06n8MtzEM3feN6q+RfhVFb5oTUFrZpZhqETM7kHGy3Y+NTBPmWtvSTabekO+p4TuVmqG1dnayaN8EcdVSu+XtGtALwCd8kZ26rCM2PNXpy+ntK9Mx2eU1i4ivDgK2VlBSHGqKI7PweWkHOfNIycfB9kdUmrT3bfhrgqgt0ZbDEHve0tknlw+WQHmCem5XDm5GTLPrLOtYhla32QU7pXGCrqIIHuLnU7XnS3J3DfBdFfELa+qsTPux8tqeG+DKK3xTRQsc73hhjnllOuSVhG7Sem5XNl5F8sxM/jszisQ7YOHqNlNHRinjNPE/tI4nDLWvznUPFYTmvNurfqvTCzxtggEcsEAj0WpSAA2AA8AA0fwpIaiksVJRSU2EmwFTYiVNhFTaolY7VAqbESFFXtrOYW/cfyvrPDLdXGq4s33y613tRFBVXb5SgrbM74ZB9Lh/IXieJV1kifeG/H2WC85mjGxrRhrWtG5w0BoyeeyzHoCrCMtS8A0EdRWz6NTK7R2tMcdk1zX6w4fddU8m81iPZj0tQxoaA1owGgNAGwDei0MkY4mtyWsY0nmWtDSfPCb2JqKCsZCKxmFJQCiksZCUUKCJWO1GVAliBRSUCTYSiolQIqKiQoIkKKuLO78sjoV9N4PbeGY9pcmePqd69ZoIoKy6/KUFNZnfHK3rgryfE6/bLdjW2F5LYSygMKhqgV2gTahNhZUAVAlipKSEsVCxCUUioEsVCgFAlFChssKKiQgWFAiEUiFBY2c/OPEH+F7/gtvpvHy5uR+JWa9xzkUFbdPlKDPWt+Kpw+phH3yvO8SjeKJ9pbMfderxNtwQCuwZV2BNgV2BAIEoBRSUApISxUlAYWOlCgRCKSx0BTQSKFAsKaNlhTSjCCJCmh2Ws/GR4L1/B7fq2j4ac/ZbL6NykUFdcvlKDKwv01cPi7BXJza7wWZ07tIvmol0GsolAqDCoFQKhIBAIBQCBKKFNBFTSjCxAVAsKBYUUkUYUApoCgWFAYTSlhTSvaiOJB47L0PDLa5EfLVmj6VwF9Q5AUHBch8JQYq4O0yMd0cP7WGSvVSY+GUNYD/QXx0S6jWUSgWUSHlZbQZV2BUCoSAVDQCBKBIBYqSkwGsQlFCBKKWFAJpSU0BQCgWEE4NntPiunhW6eRSfljf1rK5Ydl9a4zKDiuA+EoMTeW8/VFaK3Sa4InfUwFfG8mOjNavtLqr6w6VqiVGVlsNZxZAstgWUShq7AqBUCAQJAkAoowgFjoCmgsKKECU0BRRhQLCmgJpSUDZzHmFninV4n5Sey6YvsnEZQclcPhKDG3hnNFWHDUmqmx9D3N+y+W8Vp08jfvG3Rjn0Wq87bYSuw1ltAsokNZRYCy2gystoeVlsNUJAIgwikgEAoEoBRQgWFFCgECTShYhIABWIme0C6jOWjyX1+Od0iXHPdIrNHLVjYoMndmc0VDhiTD5oz3gOaP7Xh+NY/St4bsUtAvAbggMIEsthq7QLLYayiwFlEoFlsPKy2gysthoEgECV0BZRivPaE3A0notkcTNPasnVWD7M9Fl/QZ5/anXVIQuWyPDM0+0HmwkKYrbXwq35sx834SFL4rbHhVPzaU82fZMUg8VtjwzD+dp5spCkCzr4fx4/b/tPMsm2nHRbq8bFHasJ1S9Wxgdw9FsilY7RCbTWaAoPCpGyDM3RnNBnZdTXamOLT1BwVhfHW8atG4WJmEo7pVA/+Qn/LdctvDuPb9uv4ZddlhDfZ/wBTWHyGFzW8Hwz2mYZRll2R3w98Z+zgFz28F/8AG7Lzfh7tuzT+gj75WufBsn4tC+bD2bcGHud6LXPhGf4PNhMVbfH0T/8AJ5Hx/lfNqmKkdCso8Jz/AAnmwfb+BW2PCMn5tCebCQkP0/yttfCJ/N0834MF3RbY8Kp+bJ5spBrltjwzDHunmSmInLbHBwx+E65TEBWUcTDH7U65TFOtkYMUdqwnVKYp1nFYjtCbTECyExCgkIkEgxA9KB6UBhA8IBAIBAFB5SjZBQ3GLOUFFPTboryZSHog6Y6LwQdUdEg6GUfgg6GUiI9mUvgg9W0qD1bTIPRtOg9BAgmIkEhGgloQPSgeEDwgEAgEAgEAgEAgEAgEEHjZBXVUWUFe6lBPJFSZR+CI6GUngg92UqD2bToPRsCCYiQSEaCWlA8IHhAIBAIBAIBAIBAIBAIBAIBAIBAIIuQcsyDnAQerAg9mhB6hBJA0DQCAQCAQCAQCAQCAQCAQCAQJA0AgEAg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w8PDQ0NDw8ODw8NDQ0NDQ0PDQ8MDQ0NFBEWFhQRFBQYHCggGBomHRUUITEhJSkrLi4uGB8zODMsNygtLisBCgoKDg0OGhAQGCwcHBwsLCwtLSwsLCwsLCwsLCwsLCwsLCwsLCwsLCwsLCwsLCwsLCwsLCwsLCwsLCwsLCwsLP/AABEIANIA8AMBEQACEQEDEQH/xAAcAAACAwEBAQEAAAAAAAAAAAAAAQIFBgQDBwj/xAA5EAABAwMCAwUGBgEDBQAAAAABAAIDBAUREiEGMVETQWFxkQcUIjJSgRUjQmKhsXIWNMEkJTNDov/EABoBAQEAAwEBAAAAAAAAAAAAAAABAgMEBQb/xAAxEQEAAgIBAgUDAwQBBQEAAAAAAQIDEQQSMQUTIVFhIjJBI0JxFIGRoTQzQ1LB8BX/2gAMAwEAAhEDEQA/APuKAQCAQCAQCAQCAQCAQCBOcACTsAMk9Agz0l7dKT2Xws1OaHfqcRtkeC0WyT+Ho04tYjdu7O1PFlXRVGiYNnhd8TTjEmnpnqtXnWrPr6vRr4dg5GPdPpt/puLTco6qFk8Ry1w5d7T3grqraLRuHh58F8N5pfvDsWTSEAgWQpuPcRMjeo9VhOWkfuj/ACupRM7eo9VjPIxR+6F6Z9kDVN6rXPNwR+5fLsj72FhPiGD3/wBHl2MVY6LCfEcf4hfKlOKoDjjC2YeZXLfpiEtSYjb2XYwCAQCBZQLWEAHIHlAZQGVNg1DqPVTrr7rqSMjeo9VjObHH7oOmfZA1DB+oLVPMwR3vDLot7IGtj+sLVbxLix++FjFf2QNwj6krTPjHGj87ZeRdA3NnRy0z45gjtEyyjj2cFwvkJjkjc4N1sezPPGRjOykeLWv9mKZbacO8+sPk0fEc8cZo2lo7J72iYbuezOy65mdRPbb3OPTHk9bd/ZxOnc85c5zj4kuWt6VdRHo2/AFbJDHMOTXvaRnrjuXLyeVkwemP8vG8VrS96+8Q2BrpD+r+AvMt4nyp/f8A6eZ5NPZE1Tz+orXPO5E97r5dfZEyu+o+pWuc+Se9p/yvTHsNZ6n1KnmW95/yagwVeqTSQKyiYRIFbIlEgVsiyaMFZxZNPald8Y8dl18O+s0fLXkj6VkvoXMEAgEFZLcDkgDkcL5/N4zel5rFOzprgiY3tzOq3Fc8+N5vxEM/6eqIqX9Vrnxnkz7f4XyKH70/6lqt4pyZ/cyjDRE1D/rd6rTPN5M/9yWXl09kTK4/qPqtVuRlnveV6a+yJWmZme8siUAgEAgzfFl9bTvhgJcBLvM5vztj8PNep4bxa5JnJftHZ1cbD17n2Z/iXiWKJkdPSaczs1Oe3m1vQ+K+irHszvFoieruzFLBq575S8tnHxtPZ6KF40EDUzB1DZx+648+W1I3Vt5d8uGsWr2lp6WnxgNGAOi8rLk3vbxpta07nuuouQXm27s08qIMqhgqhgrKJQwVlEiQcs4smkg5ZxZNJArKLJp6QO+NvmF08a+stZ+WF4+mVuvqnGEAgEFHVj8x/wDkvi+dXXJv/Lvxz9MPFcjMYTSkpoCgEUIEoBNAUAqPnvtMpHNmhqsEsc3s3nua4csr3fCskWpOP8x6uziZIrOpYWqhy5rxzH8hevWdOvLTqnbupqzAx39PFS0TLZitWvZqrFSTR1DRI0tJj148DyK5OVHTSdsObmrfjz/LdUTfhXzuafV40OlaVCAyqBEGVdh5WW0MFZbEgVlEoYcsok0m1+481nW+piUmF4OQX2le0PPNUCBFBT1w/Md47r5LxOuuTb5duH7HOvObSQCAU0pYUAoBFCBKAQeNZSRzxuilaHsdzaf7His8eS2O3VWdTCxOvWGHr/Z64PJp5QWE57N5xpHTUvZxeLVmP1I9fh105Wo1ZKm4IexwcAwFpBBMmtoPl3rdbxXDH27ln/U0009Daez3c4yPPzPdzPh4BeZyOdbLO/w5MuTzJ9oj8LMNwuHe2s1AkAgWVQZQPKqDKsSGCrsMOV2mjysti/gdljT1AX2vHt1Yqz8PPtGpl6LcxCBFBVXEfmfZfM+MV1nifh14J+lyryW4lAIoUCQCmgsKaUIBQCKSgEAgECSAigECQIoEqDKAyqDKB5VDyqi+t5zEzyX2Hh1t8an8ODL98uldzWECKCruI+IHwXz/AIzX66y6cHaXKvFbyU0BTShQJFCgWEApoGFNKRQCgEUkAoEgRQCBFBEoEqEgMoDKoMoHlBeWd2YvJxC+q8Htvj69pcXIjVncvWaAgRQVtx5heL4zX6KT8y34O8uNeBp0hQCBKAU0oUCQCijCBKATSlhQCgSARSQJQIoIlAlQkCQCoFAKi4sbvheP3ZX0fgdv07V+XJyY9YlaL3XMECKCur+YXmeK13h37S24fuca+cdQU0BTSlhQJQCKFNAU0pKAU0BAsIBQIhNKSmglAFAiEVEoIlAkCKBIBAILOxO+N4/aP7XueB2/UvHxDm5MekLpfSuQIEUFdX8wuHxGN8e39mzHP1OTC+Y06ggSijCgFNKWFNBYTQFFCgFNBKDnra6GAMM0jIhI8MYXuDQ555NHisq47X+2NkzEPD8Yp/ezQdo0VIj7Xsu/R1WXkX8vzNfT2TqjendhamRKATQSmlJBEhRSIQRKCKBIE9wa0ucQ1rebicAeZTW50FG9rgHNcHNPJzTkH7qzExOpFhZ3YmA6gr0/B7a5OveGnPH0L9fWuEIEUFbcTuPNc/KrvDaGVO7nXyjrLCAKmlVF04ipaWppaSaTTLVkiId2QQAD0zlbace96TaselUm8ROlsQtGlJNKFNKSmgKBKARWG9stF2lmklGzqaWORuOYJcBkL0PC79PIiPdqzfayl2q9NfwvcgcmaCNkz/rc3DSHdeZXbip+lnxe0+jXM+tZfZP+d/VeDp0ghTQjhYzCvKSdjXNY57Guf8jXODXO8geasVmY3EG3phYjIcUe0Ght8ogcJKmbfXFT6SY9v1E7Lv4/huXPXq+2PlrvlivosW8U0f4e25ukDKdzcgu+bV9GPqzstP8ASZfN8mI+pl5ka2w9P7UZ5J2zCi023tmQvqHZ1t1HAJPJelbwmkV6ev8AU1vTVGed9vRfcGcTzV1wuUB0up4XNNO8ZyBjGP8AlcvL4lcOGlv3T3Z0yTa0wvLNfYauorKaMPD6GQRzF2MEnOC30K5c3GtipW89rdmdbxMzHs+Zmpkv1VO2or20NLTzOiZStfokdjbVvsfuvZ6K8LHE0p12mO7n35k+s6hseDuEHW6olfFWuqaSSPT2b3NeRL3Oy3YLz+ZzIz0iLU6bQ246dM+k+jb252JmHzHqtfh1unk1llljdJaNfZvPCBFBV3Tu8wsMkbpaPiVju8l8jp1kmlYXj/jSa2V9tgY2N0NSQagOHx6S/T8J7uefsu7i8SubHa0947Ndr6mHyT2j3t1RfZpdXw00zIY3NO2iM/MF63DwxTjxHv8A+2m87s/SNPvHEesUZ/8AgL5u1fWXTCeFjNWRYWOhCaVrGue9zWMaMue44a0dSUiszOoNueguNPUtL6eaKdrThzonh4B6FW+O1J1aNEWiXUtemSr4gv1Lb4TPVSBjd9Leckh6Nb3lbMPHvlt00jbG1or3Yq98W0l4s10jpy9j4YWve2RmDo1bEdV6GLiZONnpN/zLXa8WrOmOusv/AGnhmoAwY53RhvMECQbrvx1/WzV94a5+2svoXtA4pqKd9Lbre1r66sDMEjUIYiB8WPXfuwvN4fFpeJyZftr/ALbb3mPSO6mqeILtYwfxIsq4p2HsJW7BlSP/AFud0xlbo4+Dlf8AS+mY7/wx67U7rK/8VSz8OfilG7spdUZeB8XZkH42eK0YeJWnL8rJ6wyteZpuGEbDV3+SturHuj/DoYzStG/5rGhzm+GcOP3Xo7x8OK4ZjfXPq1et929m0uvHunh2O4R/7ioaKcfsqMYe/HQLz8fA3y5xz9sev9m2cv0bfPrTd6Omt7zDmrvFxzGXOj1e7B5wQ0/Uc816mXDkyZY6vpx0/wBtMTER6d5e/HNgqaWksVt1E62yuMQPKokeCcjvxkrHiZ6XyZcv/wBqFvWYiIbP2gW6Og4ZZQswXa6aNuRvJJqy53nuvP4V5y8yck/LZkjVNOb2Jsw64kjdr4AT37R7rPxb1in9zB+Xj7Pri3/UV5hDv9xLK9m+M6HE8vurzsU/0mO3sY7fXK+4l9mlBXSPmGqnmfu90Z+Anro6rl4/iWbDHTP1RDO+KtvVmKC1VfD9xoYhU9vR10vYmLcHJO7gzO2Oq7L5MfNw2np1avq1xE47RG/SX12HZ7D+5v8Aa8fBPTlrPzDot2lpl9u84IEUFTd/lSY3A82fK3yC+SyRq8x8uuOx4WCvgHt2r9d1jiB3pYAzyJOpe/4ZTWKZ93Pkn1ZltqzZpa92C59WyMOO7u/O66ev9aKfDHXpt904j4mqaKktU8NOJopzBFUkhznRMLWgEY5fdeNi49clrRM6mOzdNpjQ4145FC9tJSwPqq+VgeyBrS4RNPJ0gHcscHE8z6rTqq2vpS2W/cQxVVO24UWqnqpAzUzBdDnkdicAbc1sy4ONak+Xb1hK2tv1hW8S+8X2+SWmKV0dDRYNQWHGr6iepycALZhinGwebMbtbslpm1tNHZ+DnW2608lC1/uMlNJHWgyDAlaPy3kE7knPJc2XkedhmMn3RPoyivTPo2szwxr3u+VjXPd/i0ZP9Lz4rMzpt2+Bt4horndZq66T4pKUE0lHpce3A+Vvh4r6HyMmDDFMMfVPefZzdUWncray0s1bS368GIQxVEBhpYmt0NEbN9uowPXK05Jrjvjw73MT6so9YmVbcISeH+HpO5tc5pHiZFtp/wAnL/DGfthuLPAJOLK2R+7qeihbDnk0OGCFw5JmOHWI/MtkfetfarQRzWaq7R7WdiBMxzhkawRt5rTwbTXPGo7sskbq+aWfiGiHCs9vfOI6rXK5sJa7L8nIweW69PJgyf1kZIjcNMWjo023sSt2izuLhtVTPdy5txoP9Lg8Ut1Z/wCIbcUfS+dSR+73mG1VHw0sV1ErQ7ZnYvcefqF6f34Jy1+6a6/u1drafYqPh6zUUrqmKOkifu4SOlb8IPQOOAvDvm5GWOmZmYb4rWPVmOP6qAXbh64Pe00cbpGvnB1RhxdkZI8l18OlvJy44j6p/DC8/VEq2+3Vt+vFDRUf5lJRSCommw4NcQQT9tsDzW3DiniYLXv6Wt6Qkz12iIePEE9VYblXvpad00FxizBhrnNifjSc4HPmssVacvFWL21NO5O6T/KFp9ndWbdBXxPdBde1dUtJOC+N24a7o5XJzsfmzjtG8fYjHOtx3WMvB17PZXCOvMdwcwtqIyctO+wH6eXgtMcrjeuOabp+F6L99+rs4Y4KrDWsuN2qPeJof9vFzDHdzz3LVyOZjjH5WCuonuypjne7PoAO4PjleXHpMS3NLGctaeoC+2xzukT8PPnuks0IoKm8fKUHPSOzG0+GPRfM8qnTltDpr2e7Rk4XPpk/NvE1E+6XC+1jCf8Aox2haBqLg1wjwPQn7L6LDaMOOlfdzzG5lc3G2GLgmne8YdJXNmaeWWSZx/AWutt8udeyz9r6fFfG0nDsNfK0TNiponFnc85w0euFwTi6s01j09We/RlrvZKyvkg4js8vZTz07WywSHSQA0Ahu2/d6LfW9McThyxuIljqZ9YcNFx3fbbNH+L0rjSue2N0vZiPSM7vDm/N91bcTBlj9KfU6rR3WfsXfHLJeqgHLpK7LHHZxhdqI29Fq8QrMRSvtDLHPrL6YR37AdScBeb0tr537QPaBSRwVFBTl1TVSRvj/JGtke2+Su7i8K82i9vSGu947Q8OCeB7VV2u31EsTJJGx5c9smgF/eHjvx4rLk8rNjy2rE6hK1rMQ1V/kp/wyup6d0X5FJIOxixiJuk9w5LkxVt5tbW/Mtk9tPlVa0/6YsRxsLjgnuB1FetX/k5P4af2w1PHgqrXcoL9TQmeJ1Oynq4hnA22c4jlz/hc3G6M2OcNp1O9wytuJ6lD7zcuKaiKMwmktsLw6Y5JYSO7JA1OPRbunFwqzO92lPW/8Pps3BttecupIs9j7vnSAezxj18V5UcnLHa3y3dELO20EVNBHTQt0RRN0xsznSM5Wq95vabW7yyiNdmcv/AFHXVklZOXHtKfsHRjYBw+WQO7iF04uZkxUilfxO2E44mfVSUvsgow/VUVNVUsB2ie8sA6DIW63ieTX01iGMYobSo4fo5KVtC+njNM0AMi0jS3A5jofFcMZrxfrifVt6Y1orJYaWhjMdLC2IO+YjdzvM96mXNfLO7zsisR2d7gDsQCM5wdxnqtTIFQQKKiVBFywnssNFSOzGw/tC+y4turDWfh5941aXsuhiRQVV3+UoOK1n8oeBd/a+f58azy6Kdk7hM6OCeRgLnsie9jRuXPA2AXLSIm0RLKXzj2G0DuwuFZKwh1TUuaA5vzN31c/HIXo8+0brWPxDXjhq/aHZfe7NV00bMujj7WGNo/WzdoAWjjX6csTLK0ej5k+/CfguWnziSkmippWn5tPaBwP8gL0PL1yt+7Xv6WzuFyr7ZabVJRUwqYmQQmrbpL5AC0Z0gffdcsUpkyWi06n8MtzEM3feN6q+RfhVFb5oTUFrZpZhqETM7kHGy3Y+NTBPmWtvSTabekO+p4TuVmqG1dnayaN8EcdVSu+XtGtALwCd8kZ26rCM2PNXpy+ntK9Mx2eU1i4ivDgK2VlBSHGqKI7PweWkHOfNIycfB9kdUmrT3bfhrgqgt0ZbDEHve0tknlw+WQHmCem5XDm5GTLPrLOtYhla32QU7pXGCrqIIHuLnU7XnS3J3DfBdFfELa+qsTPux8tqeG+DKK3xTRQsc73hhjnllOuSVhG7Sem5XNl5F8sxM/jszisQ7YOHqNlNHRinjNPE/tI4nDLWvznUPFYTmvNurfqvTCzxtggEcsEAj0WpSAA2AA8AA0fwpIaiksVJRSU2EmwFTYiVNhFTaolY7VAqbESFFXtrOYW/cfyvrPDLdXGq4s33y613tRFBVXb5SgrbM74ZB9Lh/IXieJV1kifeG/H2WC85mjGxrRhrWtG5w0BoyeeyzHoCrCMtS8A0EdRWz6NTK7R2tMcdk1zX6w4fddU8m81iPZj0tQxoaA1owGgNAGwDei0MkY4mtyWsY0nmWtDSfPCb2JqKCsZCKxmFJQCiksZCUUKCJWO1GVAliBRSUCTYSiolQIqKiQoIkKKuLO78sjoV9N4PbeGY9pcmePqd69ZoIoKy6/KUFNZnfHK3rgryfE6/bLdjW2F5LYSygMKhqgV2gTahNhZUAVAlipKSEsVCxCUUioEsVCgFAlFChssKKiQgWFAiEUiFBY2c/OPEH+F7/gtvpvHy5uR+JWa9xzkUFbdPlKDPWt+Kpw+phH3yvO8SjeKJ9pbMfderxNtwQCuwZV2BNgV2BAIEoBRSUApISxUlAYWOlCgRCKSx0BTQSKFAsKaNlhTSjCCJCmh2Ws/GR4L1/B7fq2j4ac/ZbL6NykUFdcvlKDKwv01cPi7BXJza7wWZ07tIvmol0GsolAqDCoFQKhIBAIBQCBKKFNBFTSjCxAVAsKBYUUkUYUApoCgWFAYTSlhTSvaiOJB47L0PDLa5EfLVmj6VwF9Q5AUHBch8JQYq4O0yMd0cP7WGSvVSY+GUNYD/QXx0S6jWUSgWUSHlZbQZV2BUCoSAVDQCBKBIBYqSkwGsQlFCBKKWFAJpSU0BQCgWEE4NntPiunhW6eRSfljf1rK5Ydl9a4zKDiuA+EoMTeW8/VFaK3Sa4InfUwFfG8mOjNavtLqr6w6VqiVGVlsNZxZAstgWUShq7AqBUCAQJAkAoowgFjoCmgsKKECU0BRRhQLCmgJpSUDZzHmFninV4n5Sey6YvsnEZQclcPhKDG3hnNFWHDUmqmx9D3N+y+W8Vp08jfvG3Rjn0Wq87bYSuw1ltAsokNZRYCy2gystoeVlsNUJAIgwikgEAoEoBRQgWFFCgECTShYhIABWIme0C6jOWjyX1+Od0iXHPdIrNHLVjYoMndmc0VDhiTD5oz3gOaP7Xh+NY/St4bsUtAvAbggMIEsthq7QLLYayiwFlEoFlsPKy2gysthoEgECV0BZRivPaE3A0notkcTNPasnVWD7M9Fl/QZ5/anXVIQuWyPDM0+0HmwkKYrbXwq35sx834SFL4rbHhVPzaU82fZMUg8VtjwzD+dp5spCkCzr4fx4/b/tPMsm2nHRbq8bFHasJ1S9Wxgdw9FsilY7RCbTWaAoPCpGyDM3RnNBnZdTXamOLT1BwVhfHW8atG4WJmEo7pVA/+Qn/LdctvDuPb9uv4ZddlhDfZ/wBTWHyGFzW8Hwz2mYZRll2R3w98Z+zgFz28F/8AG7Lzfh7tuzT+gj75WufBsn4tC+bD2bcGHud6LXPhGf4PNhMVbfH0T/8AJ5Hx/lfNqmKkdCso8Jz/AAnmwfb+BW2PCMn5tCebCQkP0/yttfCJ/N0834MF3RbY8Kp+bJ5spBrltjwzDHunmSmInLbHBwx+E65TEBWUcTDH7U65TFOtkYMUdqwnVKYp1nFYjtCbTECyExCgkIkEgxA9KB6UBhA8IBAIBAFB5SjZBQ3GLOUFFPTboryZSHog6Y6LwQdUdEg6GUfgg6GUiI9mUvgg9W0qD1bTIPRtOg9BAgmIkEhGgloQPSgeEDwgEAgEAgEAgEAgEAgEEHjZBXVUWUFe6lBPJFSZR+CI6GUngg92UqD2bToPRsCCYiQSEaCWlA8IHhAIBAIBAIBAIBAIBAIBAIBAIBAIIuQcsyDnAQerAg9mhB6hBJA0DQCAQCAQCAQCAQCAQCAQCAQJA0AgEAg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eg;base64,/9j/4AAQSkZJRgABAQAAAQABAAD/2wCEAAkGBw8PDQ0NDw8ODw8NDQ0NDQ0PDQ8MDQ0NFBEWFhQRFBQYHCggGBomHRUUITEhJSkrLi4uGB8zODMsNygtLisBCgoKDg0OGhAQGCwcHBwsLCwtLSwsLCwsLCwsLCwsLCwsLCwsLCwsLCwsLCwsLCwsLCwsLCwsLCwsLCwsLCwsLP/AABEIANIA8AMBEQACEQEDEQH/xAAcAAACAwEBAQEAAAAAAAAAAAAAAQIFBgQDBwj/xAA5EAABAwMCAwUGBgEDBQAAAAABAAIDBAUREiEGMVETQWFxkQcUIjJSgRUjQmKhsXIWNMEkJTNDov/EABoBAQEAAwEBAAAAAAAAAAAAAAABAgMEBQb/xAAxEQEAAgIBAgUDAwQBBQEAAAAAAQIDEQQSMQUTIVFhIjJBI0JxFIGRoTQzQ1LB8BX/2gAMAwEAAhEDEQA/APuKAQCAQCAQCAQCAQCAQCBOcACTsAMk9Agz0l7dKT2Xws1OaHfqcRtkeC0WyT+Ho04tYjdu7O1PFlXRVGiYNnhd8TTjEmnpnqtXnWrPr6vRr4dg5GPdPpt/puLTco6qFk8Ry1w5d7T3grqraLRuHh58F8N5pfvDsWTSEAgWQpuPcRMjeo9VhOWkfuj/ACupRM7eo9VjPIxR+6F6Z9kDVN6rXPNwR+5fLsj72FhPiGD3/wBHl2MVY6LCfEcf4hfKlOKoDjjC2YeZXLfpiEtSYjb2XYwCAQCBZQLWEAHIHlAZQGVNg1DqPVTrr7rqSMjeo9VjObHH7oOmfZA1DB+oLVPMwR3vDLot7IGtj+sLVbxLix++FjFf2QNwj6krTPjHGj87ZeRdA3NnRy0z45gjtEyyjj2cFwvkJjkjc4N1sezPPGRjOykeLWv9mKZbacO8+sPk0fEc8cZo2lo7J72iYbuezOy65mdRPbb3OPTHk9bd/ZxOnc85c5zj4kuWt6VdRHo2/AFbJDHMOTXvaRnrjuXLyeVkwemP8vG8VrS96+8Q2BrpD+r+AvMt4nyp/f8A6eZ5NPZE1Tz+orXPO5E97r5dfZEyu+o+pWuc+Se9p/yvTHsNZ6n1KnmW95/yagwVeqTSQKyiYRIFbIlEgVsiyaMFZxZNPald8Y8dl18O+s0fLXkj6VkvoXMEAgEFZLcDkgDkcL5/N4zel5rFOzprgiY3tzOq3Fc8+N5vxEM/6eqIqX9Vrnxnkz7f4XyKH70/6lqt4pyZ/cyjDRE1D/rd6rTPN5M/9yWXl09kTK4/qPqtVuRlnveV6a+yJWmZme8siUAgEAgzfFl9bTvhgJcBLvM5vztj8PNep4bxa5JnJftHZ1cbD17n2Z/iXiWKJkdPSaczs1Oe3m1vQ+K+irHszvFoieruzFLBq575S8tnHxtPZ6KF40EDUzB1DZx+648+W1I3Vt5d8uGsWr2lp6WnxgNGAOi8rLk3vbxpta07nuuouQXm27s08qIMqhgqhgrKJQwVlEiQcs4smkg5ZxZNJArKLJp6QO+NvmF08a+stZ+WF4+mVuvqnGEAgEFHVj8x/wDkvi+dXXJv/Lvxz9MPFcjMYTSkpoCgEUIEoBNAUAqPnvtMpHNmhqsEsc3s3nua4csr3fCskWpOP8x6uziZIrOpYWqhy5rxzH8hevWdOvLTqnbupqzAx39PFS0TLZitWvZqrFSTR1DRI0tJj148DyK5OVHTSdsObmrfjz/LdUTfhXzuafV40OlaVCAyqBEGVdh5WW0MFZbEgVlEoYcsok0m1+481nW+piUmF4OQX2le0PPNUCBFBT1w/Md47r5LxOuuTb5duH7HOvObSQCAU0pYUAoBFCBKAQeNZSRzxuilaHsdzaf7His8eS2O3VWdTCxOvWGHr/Z64PJp5QWE57N5xpHTUvZxeLVmP1I9fh105Wo1ZKm4IexwcAwFpBBMmtoPl3rdbxXDH27ln/U0009Daez3c4yPPzPdzPh4BeZyOdbLO/w5MuTzJ9oj8LMNwuHe2s1AkAgWVQZQPKqDKsSGCrsMOV2mjysti/gdljT1AX2vHt1Yqz8PPtGpl6LcxCBFBVXEfmfZfM+MV1nifh14J+lyryW4lAIoUCQCmgsKaUIBQCKSgEAgECSAigECQIoEqDKAyqDKB5VDyqi+t5zEzyX2Hh1t8an8ODL98uldzWECKCruI+IHwXz/AIzX66y6cHaXKvFbyU0BTShQJFCgWEApoGFNKRQCgEUkAoEgRQCBFBEoEqEgMoDKoMoHlBeWd2YvJxC+q8Htvj69pcXIjVncvWaAgRQVtx5heL4zX6KT8y34O8uNeBp0hQCBKAU0oUCQCijCBKATSlhQCgSARSQJQIoIlAlQkCQCoFAKi4sbvheP3ZX0fgdv07V+XJyY9YlaL3XMECKCur+YXmeK13h37S24fuca+cdQU0BTSlhQJQCKFNAU0pKAU0BAsIBQIhNKSmglAFAiEVEoIlAkCKBIBAILOxO+N4/aP7XueB2/UvHxDm5MekLpfSuQIEUFdX8wuHxGN8e39mzHP1OTC+Y06ggSijCgFNKWFNBYTQFFCgFNBKDnra6GAMM0jIhI8MYXuDQ555NHisq47X+2NkzEPD8Yp/ezQdo0VIj7Xsu/R1WXkX8vzNfT2TqjendhamRKATQSmlJBEhRSIQRKCKBIE9wa0ucQ1rebicAeZTW50FG9rgHNcHNPJzTkH7qzExOpFhZ3YmA6gr0/B7a5OveGnPH0L9fWuEIEUFbcTuPNc/KrvDaGVO7nXyjrLCAKmlVF04ipaWppaSaTTLVkiId2QQAD0zlbace96TaselUm8ROlsQtGlJNKFNKSmgKBKARWG9stF2lmklGzqaWORuOYJcBkL0PC79PIiPdqzfayl2q9NfwvcgcmaCNkz/rc3DSHdeZXbip+lnxe0+jXM+tZfZP+d/VeDp0ghTQjhYzCvKSdjXNY57Guf8jXODXO8geasVmY3EG3phYjIcUe0Ght8ogcJKmbfXFT6SY9v1E7Lv4/huXPXq+2PlrvlivosW8U0f4e25ukDKdzcgu+bV9GPqzstP8ASZfN8mI+pl5ka2w9P7UZ5J2zCi023tmQvqHZ1t1HAJPJelbwmkV6ev8AU1vTVGed9vRfcGcTzV1wuUB0up4XNNO8ZyBjGP8AlcvL4lcOGlv3T3Z0yTa0wvLNfYauorKaMPD6GQRzF2MEnOC30K5c3GtipW89rdmdbxMzHs+Zmpkv1VO2or20NLTzOiZStfokdjbVvsfuvZ6K8LHE0p12mO7n35k+s6hseDuEHW6olfFWuqaSSPT2b3NeRL3Oy3YLz+ZzIz0iLU6bQ246dM+k+jb252JmHzHqtfh1unk1llljdJaNfZvPCBFBV3Tu8wsMkbpaPiVju8l8jp1kmlYXj/jSa2V9tgY2N0NSQagOHx6S/T8J7uefsu7i8SubHa0947Ndr6mHyT2j3t1RfZpdXw00zIY3NO2iM/MF63DwxTjxHv8A+2m87s/SNPvHEesUZ/8AgL5u1fWXTCeFjNWRYWOhCaVrGue9zWMaMue44a0dSUiszOoNueguNPUtL6eaKdrThzonh4B6FW+O1J1aNEWiXUtemSr4gv1Lb4TPVSBjd9Leckh6Nb3lbMPHvlt00jbG1or3Yq98W0l4s10jpy9j4YWve2RmDo1bEdV6GLiZONnpN/zLXa8WrOmOusv/AGnhmoAwY53RhvMECQbrvx1/WzV94a5+2svoXtA4pqKd9Lbre1r66sDMEjUIYiB8WPXfuwvN4fFpeJyZftr/ALbb3mPSO6mqeILtYwfxIsq4p2HsJW7BlSP/AFud0xlbo4+Dlf8AS+mY7/wx67U7rK/8VSz8OfilG7spdUZeB8XZkH42eK0YeJWnL8rJ6wyteZpuGEbDV3+SturHuj/DoYzStG/5rGhzm+GcOP3Xo7x8OK4ZjfXPq1et929m0uvHunh2O4R/7ioaKcfsqMYe/HQLz8fA3y5xz9sev9m2cv0bfPrTd6Omt7zDmrvFxzGXOj1e7B5wQ0/Uc816mXDkyZY6vpx0/wBtMTER6d5e/HNgqaWksVt1E62yuMQPKokeCcjvxkrHiZ6XyZcv/wBqFvWYiIbP2gW6Og4ZZQswXa6aNuRvJJqy53nuvP4V5y8yck/LZkjVNOb2Jsw64kjdr4AT37R7rPxb1in9zB+Xj7Pri3/UV5hDv9xLK9m+M6HE8vurzsU/0mO3sY7fXK+4l9mlBXSPmGqnmfu90Z+Anro6rl4/iWbDHTP1RDO+KtvVmKC1VfD9xoYhU9vR10vYmLcHJO7gzO2Oq7L5MfNw2np1avq1xE47RG/SX12HZ7D+5v8Aa8fBPTlrPzDot2lpl9u84IEUFTd/lSY3A82fK3yC+SyRq8x8uuOx4WCvgHt2r9d1jiB3pYAzyJOpe/4ZTWKZ93Pkn1ZltqzZpa92C59WyMOO7u/O66ev9aKfDHXpt904j4mqaKktU8NOJopzBFUkhznRMLWgEY5fdeNi49clrRM6mOzdNpjQ4145FC9tJSwPqq+VgeyBrS4RNPJ0gHcscHE8z6rTqq2vpS2W/cQxVVO24UWqnqpAzUzBdDnkdicAbc1sy4ONak+Xb1hK2tv1hW8S+8X2+SWmKV0dDRYNQWHGr6iepycALZhinGwebMbtbslpm1tNHZ+DnW2608lC1/uMlNJHWgyDAlaPy3kE7knPJc2XkedhmMn3RPoyivTPo2szwxr3u+VjXPd/i0ZP9Lz4rMzpt2+Bt4horndZq66T4pKUE0lHpce3A+Vvh4r6HyMmDDFMMfVPefZzdUWncray0s1bS368GIQxVEBhpYmt0NEbN9uowPXK05Jrjvjw73MT6so9YmVbcISeH+HpO5tc5pHiZFtp/wAnL/DGfthuLPAJOLK2R+7qeihbDnk0OGCFw5JmOHWI/MtkfetfarQRzWaq7R7WdiBMxzhkawRt5rTwbTXPGo7sskbq+aWfiGiHCs9vfOI6rXK5sJa7L8nIweW69PJgyf1kZIjcNMWjo023sSt2izuLhtVTPdy5txoP9Lg8Ut1Z/wCIbcUfS+dSR+73mG1VHw0sV1ErQ7ZnYvcefqF6f34Jy1+6a6/u1drafYqPh6zUUrqmKOkifu4SOlb8IPQOOAvDvm5GWOmZmYb4rWPVmOP6qAXbh64Pe00cbpGvnB1RhxdkZI8l18OlvJy44j6p/DC8/VEq2+3Vt+vFDRUf5lJRSCommw4NcQQT9tsDzW3DiniYLXv6Wt6Qkz12iIePEE9VYblXvpad00FxizBhrnNifjSc4HPmssVacvFWL21NO5O6T/KFp9ndWbdBXxPdBde1dUtJOC+N24a7o5XJzsfmzjtG8fYjHOtx3WMvB17PZXCOvMdwcwtqIyctO+wH6eXgtMcrjeuOabp+F6L99+rs4Y4KrDWsuN2qPeJof9vFzDHdzz3LVyOZjjH5WCuonuypjne7PoAO4PjleXHpMS3NLGctaeoC+2xzukT8PPnuks0IoKm8fKUHPSOzG0+GPRfM8qnTltDpr2e7Rk4XPpk/NvE1E+6XC+1jCf8Aox2haBqLg1wjwPQn7L6LDaMOOlfdzzG5lc3G2GLgmne8YdJXNmaeWWSZx/AWutt8udeyz9r6fFfG0nDsNfK0TNiponFnc85w0euFwTi6s01j09We/RlrvZKyvkg4js8vZTz07WywSHSQA0Ahu2/d6LfW9McThyxuIljqZ9YcNFx3fbbNH+L0rjSue2N0vZiPSM7vDm/N91bcTBlj9KfU6rR3WfsXfHLJeqgHLpK7LHHZxhdqI29Fq8QrMRSvtDLHPrL6YR37AdScBeb0tr537QPaBSRwVFBTl1TVSRvj/JGtke2+Su7i8K82i9vSGu947Q8OCeB7VV2u31EsTJJGx5c9smgF/eHjvx4rLk8rNjy2rE6hK1rMQ1V/kp/wyup6d0X5FJIOxixiJuk9w5LkxVt5tbW/Mtk9tPlVa0/6YsRxsLjgnuB1FetX/k5P4af2w1PHgqrXcoL9TQmeJ1Oynq4hnA22c4jlz/hc3G6M2OcNp1O9wytuJ6lD7zcuKaiKMwmktsLw6Y5JYSO7JA1OPRbunFwqzO92lPW/8Pps3BttecupIs9j7vnSAezxj18V5UcnLHa3y3dELO20EVNBHTQt0RRN0xsznSM5Wq95vabW7yyiNdmcv/AFHXVklZOXHtKfsHRjYBw+WQO7iF04uZkxUilfxO2E44mfVSUvsgow/VUVNVUsB2ie8sA6DIW63ieTX01iGMYobSo4fo5KVtC+njNM0AMi0jS3A5jofFcMZrxfrifVt6Y1orJYaWhjMdLC2IO+YjdzvM96mXNfLO7zsisR2d7gDsQCM5wdxnqtTIFQQKKiVBFywnssNFSOzGw/tC+y4turDWfh5941aXsuhiRQVV3+UoOK1n8oeBd/a+f58azy6Kdk7hM6OCeRgLnsie9jRuXPA2AXLSIm0RLKXzj2G0DuwuFZKwh1TUuaA5vzN31c/HIXo8+0brWPxDXjhq/aHZfe7NV00bMujj7WGNo/WzdoAWjjX6csTLK0ej5k+/CfguWnziSkmippWn5tPaBwP8gL0PL1yt+7Xv6WzuFyr7ZabVJRUwqYmQQmrbpL5AC0Z0gffdcsUpkyWi06n8MtzEM3feN6q+RfhVFb5oTUFrZpZhqETM7kHGy3Y+NTBPmWtvSTabekO+p4TuVmqG1dnayaN8EcdVSu+XtGtALwCd8kZ26rCM2PNXpy+ntK9Mx2eU1i4ivDgK2VlBSHGqKI7PweWkHOfNIycfB9kdUmrT3bfhrgqgt0ZbDEHve0tknlw+WQHmCem5XDm5GTLPrLOtYhla32QU7pXGCrqIIHuLnU7XnS3J3DfBdFfELa+qsTPux8tqeG+DKK3xTRQsc73hhjnllOuSVhG7Sem5XNl5F8sxM/jszisQ7YOHqNlNHRinjNPE/tI4nDLWvznUPFYTmvNurfqvTCzxtggEcsEAj0WpSAA2AA8AA0fwpIaiksVJRSU2EmwFTYiVNhFTaolY7VAqbESFFXtrOYW/cfyvrPDLdXGq4s33y613tRFBVXb5SgrbM74ZB9Lh/IXieJV1kifeG/H2WC85mjGxrRhrWtG5w0BoyeeyzHoCrCMtS8A0EdRWz6NTK7R2tMcdk1zX6w4fddU8m81iPZj0tQxoaA1owGgNAGwDei0MkY4mtyWsY0nmWtDSfPCb2JqKCsZCKxmFJQCiksZCUUKCJWO1GVAliBRSUCTYSiolQIqKiQoIkKKuLO78sjoV9N4PbeGY9pcmePqd69ZoIoKy6/KUFNZnfHK3rgryfE6/bLdjW2F5LYSygMKhqgV2gTahNhZUAVAlipKSEsVCxCUUioEsVCgFAlFChssKKiQgWFAiEUiFBY2c/OPEH+F7/gtvpvHy5uR+JWa9xzkUFbdPlKDPWt+Kpw+phH3yvO8SjeKJ9pbMfderxNtwQCuwZV2BNgV2BAIEoBRSUApISxUlAYWOlCgRCKSx0BTQSKFAsKaNlhTSjCCJCmh2Ws/GR4L1/B7fq2j4ac/ZbL6NykUFdcvlKDKwv01cPi7BXJza7wWZ07tIvmol0GsolAqDCoFQKhIBAIBQCBKKFNBFTSjCxAVAsKBYUUkUYUApoCgWFAYTSlhTSvaiOJB47L0PDLa5EfLVmj6VwF9Q5AUHBch8JQYq4O0yMd0cP7WGSvVSY+GUNYD/QXx0S6jWUSgWUSHlZbQZV2BUCoSAVDQCBKBIBYqSkwGsQlFCBKKWFAJpSU0BQCgWEE4NntPiunhW6eRSfljf1rK5Ydl9a4zKDiuA+EoMTeW8/VFaK3Sa4InfUwFfG8mOjNavtLqr6w6VqiVGVlsNZxZAstgWUShq7AqBUCAQJAkAoowgFjoCmgsKKECU0BRRhQLCmgJpSUDZzHmFninV4n5Sey6YvsnEZQclcPhKDG3hnNFWHDUmqmx9D3N+y+W8Vp08jfvG3Rjn0Wq87bYSuw1ltAsokNZRYCy2gystoeVlsNUJAIgwikgEAoEoBRQgWFFCgECTShYhIABWIme0C6jOWjyX1+Od0iXHPdIrNHLVjYoMndmc0VDhiTD5oz3gOaP7Xh+NY/St4bsUtAvAbggMIEsthq7QLLYayiwFlEoFlsPKy2gysthoEgECV0BZRivPaE3A0notkcTNPasnVWD7M9Fl/QZ5/anXVIQuWyPDM0+0HmwkKYrbXwq35sx834SFL4rbHhVPzaU82fZMUg8VtjwzD+dp5spCkCzr4fx4/b/tPMsm2nHRbq8bFHasJ1S9Wxgdw9FsilY7RCbTWaAoPCpGyDM3RnNBnZdTXamOLT1BwVhfHW8atG4WJmEo7pVA/+Qn/LdctvDuPb9uv4ZddlhDfZ/wBTWHyGFzW8Hwz2mYZRll2R3w98Z+zgFz28F/8AG7Lzfh7tuzT+gj75WufBsn4tC+bD2bcGHud6LXPhGf4PNhMVbfH0T/8AJ5Hx/lfNqmKkdCso8Jz/AAnmwfb+BW2PCMn5tCebCQkP0/yttfCJ/N0834MF3RbY8Kp+bJ5spBrltjwzDHunmSmInLbHBwx+E65TEBWUcTDH7U65TFOtkYMUdqwnVKYp1nFYjtCbTECyExCgkIkEgxA9KB6UBhA8IBAIBAFB5SjZBQ3GLOUFFPTboryZSHog6Y6LwQdUdEg6GUfgg6GUiI9mUvgg9W0qD1bTIPRtOg9BAgmIkEhGgloQPSgeEDwgEAgEAgEAgEAgEAgEEHjZBXVUWUFe6lBPJFSZR+CI6GUngg92UqD2bToPRsCCYiQSEaCWlA8IHhAIBAIBAIBAIBAIBAIBAIBAIBAIIuQcsyDnAQerAg9mhB6hBJA0DQCAQCAQCAQCAQCAQCAQCAQJA0AgEAg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9" name="TextBox 8"/>
          <p:cNvSpPr txBox="1"/>
          <p:nvPr/>
        </p:nvSpPr>
        <p:spPr>
          <a:xfrm>
            <a:off x="0" y="609600"/>
            <a:ext cx="9601200" cy="5486400"/>
          </a:xfrm>
          <a:prstGeom prst="rect">
            <a:avLst/>
          </a:prstGeom>
          <a:noFill/>
        </p:spPr>
        <p:txBody>
          <a:bodyPr wrap="square" rtlCol="0">
            <a:spAutoFit/>
          </a:bodyPr>
          <a:lstStyle/>
          <a:p>
            <a:endParaRPr lang="en-US" b="1" u="sng" dirty="0">
              <a:solidFill>
                <a:schemeClr val="accent2"/>
              </a:solidFill>
              <a:latin typeface="Times New Roman" pitchFamily="18" charset="0"/>
              <a:cs typeface="Times New Roman" pitchFamily="18" charset="0"/>
            </a:endParaRPr>
          </a:p>
          <a:p>
            <a:endParaRPr lang="en-US" sz="900" b="1" u="sng" dirty="0">
              <a:solidFill>
                <a:schemeClr val="accent2"/>
              </a:solidFill>
              <a:latin typeface="Comic Sans MS" pitchFamily="66" charset="0"/>
            </a:endParaRPr>
          </a:p>
          <a:p>
            <a:pPr marL="342900" marR="0" lvl="0" indent="-342900" algn="just">
              <a:lnSpc>
                <a:spcPct val="115000"/>
              </a:lnSpc>
              <a:spcBef>
                <a:spcPts val="0"/>
              </a:spcBef>
              <a:spcAft>
                <a:spcPts val="0"/>
              </a:spcAft>
              <a:buClr>
                <a:srgbClr val="FF0000"/>
              </a:buClr>
              <a:buSzPts val="1800"/>
              <a:buFont typeface="Wingdings"/>
              <a:buChar char=""/>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Compoundable Offences: </a:t>
            </a:r>
            <a:r>
              <a:rPr lang="en-US" dirty="0">
                <a:latin typeface="Times New Roman"/>
                <a:ea typeface="Times New Roman"/>
                <a:cs typeface="Mangal"/>
              </a:rPr>
              <a:t>Only offences punishable with fines shall be compoundable, while offences punishable with fines or imprisonment and fine or imprisonment or with both will be compoundable with the permission of special court.</a:t>
            </a:r>
          </a:p>
          <a:p>
            <a:pPr marL="342900" marR="0" lvl="0" indent="-342900" algn="just">
              <a:lnSpc>
                <a:spcPct val="115000"/>
              </a:lnSpc>
              <a:spcBef>
                <a:spcPts val="0"/>
              </a:spcBef>
              <a:spcAft>
                <a:spcPts val="0"/>
              </a:spcAft>
              <a:buClr>
                <a:srgbClr val="FF0000"/>
              </a:buClr>
              <a:buSzPts val="1800"/>
            </a:pPr>
            <a:endParaRPr lang="en-US" sz="900"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Unlisted Company may continue as unlisted even if listed company  is merged into it:</a:t>
            </a:r>
            <a:r>
              <a:rPr lang="en-US" dirty="0">
                <a:latin typeface="Times New Roman"/>
                <a:ea typeface="Times New Roman"/>
                <a:cs typeface="Mangal"/>
              </a:rPr>
              <a:t> The Act provides that in case of merger of Listed Company in Unlisted Company, the Tribunal can order that unlisted Company i.e. Transferee Company shall continue to be unlisted. </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Declaration of Sick Company and Criteria of Sick Company dispensed with: </a:t>
            </a:r>
            <a:r>
              <a:rPr lang="en-US" dirty="0">
                <a:latin typeface="Times New Roman"/>
                <a:ea typeface="Times New Roman"/>
                <a:cs typeface="Mangal"/>
              </a:rPr>
              <a:t>Any company can be declared as a ‘sick company’. The criteria of erosion of 50% of the net worth for declaring the company as sick have been dispensed with. </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Power of Civil Court to Registrar: </a:t>
            </a:r>
            <a:r>
              <a:rPr lang="en-US" dirty="0">
                <a:latin typeface="Times New Roman"/>
                <a:ea typeface="Times New Roman"/>
                <a:cs typeface="Mangal"/>
              </a:rPr>
              <a:t>In case of inspection or inquiry the Registrar shall possess powers as are vested in a Civil Court under the Code of Civil Procedure, 1908.</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p:txBody>
      </p:sp>
      <p:pic>
        <p:nvPicPr>
          <p:cNvPr id="10" name="Picture 12" descr="http://www.elks-canada.org/uploads/Image/Miscellaneous_396x264.jpg"/>
          <p:cNvPicPr>
            <a:picLocks noChangeAspect="1" noChangeArrowheads="1"/>
          </p:cNvPicPr>
          <p:nvPr/>
        </p:nvPicPr>
        <p:blipFill>
          <a:blip r:embed="rId3" cstate="print"/>
          <a:srcRect/>
          <a:stretch>
            <a:fillRect/>
          </a:stretch>
        </p:blipFill>
        <p:spPr bwMode="auto">
          <a:xfrm>
            <a:off x="495053" y="228600"/>
            <a:ext cx="2670453" cy="1348288"/>
          </a:xfrm>
          <a:prstGeom prst="rect">
            <a:avLst/>
          </a:prstGeom>
          <a:noFill/>
        </p:spPr>
      </p:pic>
    </p:spTree>
  </p:cSld>
  <p:clrMapOvr>
    <a:masterClrMapping/>
  </p:clrMapOvr>
  <p:transition spd="slow" advTm="4000">
    <p:diamond/>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7" name="Rectangle 6"/>
          <p:cNvSpPr/>
          <p:nvPr/>
        </p:nvSpPr>
        <p:spPr>
          <a:xfrm>
            <a:off x="335280" y="235446"/>
            <a:ext cx="9265920" cy="5826182"/>
          </a:xfrm>
          <a:prstGeom prst="rect">
            <a:avLst/>
          </a:prstGeom>
        </p:spPr>
        <p:txBody>
          <a:bodyPr wrap="square" lIns="91414" tIns="45706" rIns="91414" bIns="45706">
            <a:spAutoFit/>
          </a:bodyPr>
          <a:lstStyle/>
          <a:p>
            <a:pPr marL="342900" marR="0" lvl="0" indent="-342900" algn="just">
              <a:lnSpc>
                <a:spcPct val="115000"/>
              </a:lnSpc>
              <a:spcBef>
                <a:spcPts val="0"/>
              </a:spcBef>
              <a:spcAft>
                <a:spcPts val="0"/>
              </a:spcAft>
              <a:buClr>
                <a:srgbClr val="FF0000"/>
              </a:buClr>
              <a:buSzPts val="1800"/>
              <a:buFont typeface="Wingdings"/>
              <a:buChar char=""/>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endParaRPr lang="en-US" b="1" dirty="0">
              <a:latin typeface="Times New Roman"/>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Central Government approval for Related Party Transaction abolished: </a:t>
            </a:r>
            <a:r>
              <a:rPr lang="en-US" dirty="0">
                <a:latin typeface="Times New Roman"/>
                <a:ea typeface="Times New Roman"/>
                <a:cs typeface="Mangal"/>
              </a:rPr>
              <a:t>No approval of the Central Government is required for entering into any related party transactions.</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Search and Seizure at the place of Key Managerial Personnel, Auditor and </a:t>
            </a:r>
            <a:r>
              <a:rPr lang="en-US" b="1" dirty="0" err="1">
                <a:latin typeface="Times New Roman"/>
                <a:ea typeface="Times New Roman"/>
                <a:cs typeface="Mangal"/>
              </a:rPr>
              <a:t>Practising</a:t>
            </a:r>
            <a:r>
              <a:rPr lang="en-US" b="1" dirty="0">
                <a:latin typeface="Times New Roman"/>
                <a:ea typeface="Times New Roman"/>
                <a:cs typeface="Mangal"/>
              </a:rPr>
              <a:t> Company Secretary: </a:t>
            </a:r>
            <a:r>
              <a:rPr lang="en-US" dirty="0">
                <a:latin typeface="Times New Roman"/>
                <a:ea typeface="Times New Roman"/>
                <a:cs typeface="Mangal"/>
              </a:rPr>
              <a:t>Registrar/ Inspector shall be empowered to search and seizure at the places of Key Managerial Personnel, Auditor and </a:t>
            </a:r>
            <a:r>
              <a:rPr lang="en-US" dirty="0" err="1">
                <a:latin typeface="Times New Roman"/>
                <a:ea typeface="Times New Roman"/>
                <a:cs typeface="Mangal"/>
              </a:rPr>
              <a:t>Practising</a:t>
            </a:r>
            <a:r>
              <a:rPr lang="en-US" dirty="0">
                <a:latin typeface="Times New Roman"/>
                <a:ea typeface="Times New Roman"/>
                <a:cs typeface="Mangal"/>
              </a:rPr>
              <a:t> Company Secretary. </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Investigation of Related Company during Investigation of Ownership Company:</a:t>
            </a:r>
            <a:r>
              <a:rPr lang="en-US" dirty="0">
                <a:latin typeface="Times New Roman"/>
                <a:ea typeface="Times New Roman"/>
                <a:cs typeface="Mangal"/>
              </a:rPr>
              <a:t> The affairs of related company can also be investigated. </a:t>
            </a:r>
            <a:r>
              <a:rPr lang="en-US" b="1" dirty="0">
                <a:latin typeface="Times New Roman"/>
                <a:ea typeface="Times New Roman"/>
                <a:cs typeface="Mangal"/>
              </a:rPr>
              <a:t> </a:t>
            </a:r>
          </a:p>
          <a:p>
            <a:pPr marL="342900" marR="0" lvl="0" indent="-342900" algn="just">
              <a:lnSpc>
                <a:spcPct val="115000"/>
              </a:lnSpc>
              <a:spcBef>
                <a:spcPts val="0"/>
              </a:spcBef>
              <a:spcAft>
                <a:spcPts val="0"/>
              </a:spcAft>
              <a:buClr>
                <a:srgbClr val="FF0000"/>
              </a:buClr>
              <a:buSzPts val="1800"/>
            </a:pPr>
            <a:endParaRPr lang="en-US" sz="9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Maximum period to file any document/ return: </a:t>
            </a:r>
            <a:r>
              <a:rPr lang="en-US" dirty="0">
                <a:latin typeface="Times New Roman"/>
                <a:ea typeface="Times New Roman"/>
                <a:cs typeface="Mangal"/>
              </a:rPr>
              <a:t>Any document or returns required to be filed have to be filed within a period of 270 days on payment of additional fees.</a:t>
            </a:r>
          </a:p>
          <a:p>
            <a:pPr marL="342900" marR="0" lvl="0" indent="-342900" algn="just">
              <a:lnSpc>
                <a:spcPct val="115000"/>
              </a:lnSpc>
              <a:spcBef>
                <a:spcPts val="0"/>
              </a:spcBef>
              <a:spcAft>
                <a:spcPts val="0"/>
              </a:spcAft>
              <a:buClr>
                <a:srgbClr val="FF0000"/>
              </a:buClr>
              <a:buSzPts val="1800"/>
            </a:pPr>
            <a:endParaRPr lang="en-US" sz="900" dirty="0">
              <a:solidFill>
                <a:srgbClr val="002060"/>
              </a:solidFill>
              <a:latin typeface="Monotype Corsiva" pitchFamily="66" charset="0"/>
            </a:endParaRPr>
          </a:p>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Search and Seizure at the place of Key Managerial Personnel, Auditor and </a:t>
            </a:r>
            <a:r>
              <a:rPr lang="en-US" b="1" dirty="0" err="1">
                <a:latin typeface="Times New Roman"/>
                <a:ea typeface="Times New Roman"/>
                <a:cs typeface="Mangal"/>
              </a:rPr>
              <a:t>Practising</a:t>
            </a:r>
            <a:r>
              <a:rPr lang="en-US" b="1" dirty="0">
                <a:latin typeface="Times New Roman"/>
                <a:ea typeface="Times New Roman"/>
                <a:cs typeface="Mangal"/>
              </a:rPr>
              <a:t> Company Secretary: </a:t>
            </a:r>
            <a:r>
              <a:rPr lang="en-US" dirty="0">
                <a:latin typeface="Times New Roman"/>
                <a:ea typeface="Times New Roman"/>
                <a:cs typeface="Mangal"/>
              </a:rPr>
              <a:t>Registrar/ Inspector shall be empowered to search and seizure at the places of Key Managerial Personnel, Auditor and </a:t>
            </a:r>
            <a:r>
              <a:rPr lang="en-US" dirty="0" err="1">
                <a:latin typeface="Times New Roman"/>
                <a:ea typeface="Times New Roman"/>
                <a:cs typeface="Mangal"/>
              </a:rPr>
              <a:t>Practising</a:t>
            </a:r>
            <a:r>
              <a:rPr lang="en-US" dirty="0">
                <a:latin typeface="Times New Roman"/>
                <a:ea typeface="Times New Roman"/>
                <a:cs typeface="Mangal"/>
              </a:rPr>
              <a:t> Company Secretary. </a:t>
            </a:r>
            <a:endParaRPr lang="en-US" dirty="0">
              <a:latin typeface="Arial Narrow" pitchFamily="34" charset="0"/>
            </a:endParaRPr>
          </a:p>
        </p:txBody>
      </p:sp>
      <p:pic>
        <p:nvPicPr>
          <p:cNvPr id="8" name="Picture 12" descr="http://www.elks-canada.org/uploads/Image/Miscellaneous_396x264.jpg"/>
          <p:cNvPicPr>
            <a:picLocks noChangeAspect="1" noChangeArrowheads="1"/>
          </p:cNvPicPr>
          <p:nvPr/>
        </p:nvPicPr>
        <p:blipFill>
          <a:blip r:embed="rId3" cstate="print"/>
          <a:srcRect/>
          <a:stretch>
            <a:fillRect/>
          </a:stretch>
        </p:blipFill>
        <p:spPr bwMode="auto">
          <a:xfrm>
            <a:off x="609600" y="304800"/>
            <a:ext cx="2394930" cy="1219200"/>
          </a:xfrm>
          <a:prstGeom prst="rect">
            <a:avLst/>
          </a:prstGeom>
          <a:noFill/>
        </p:spPr>
      </p:pic>
    </p:spTree>
  </p:cSld>
  <p:clrMapOvr>
    <a:masterClrMapping/>
  </p:clrMapOvr>
  <p:transition spd="slow" advTm="5000">
    <p:plus/>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6" name="Rectangle 5"/>
          <p:cNvSpPr/>
          <p:nvPr/>
        </p:nvSpPr>
        <p:spPr>
          <a:xfrm>
            <a:off x="228600" y="1524000"/>
            <a:ext cx="9144000" cy="2888483"/>
          </a:xfrm>
          <a:prstGeom prst="rect">
            <a:avLst/>
          </a:prstGeom>
        </p:spPr>
        <p:txBody>
          <a:bodyPr wrap="square">
            <a:spAutoFit/>
          </a:bodyPr>
          <a:lstStyle/>
          <a:p>
            <a:pPr marL="342900" marR="0" lvl="0" indent="-342900" algn="just">
              <a:lnSpc>
                <a:spcPct val="115000"/>
              </a:lnSpc>
              <a:spcBef>
                <a:spcPts val="0"/>
              </a:spcBef>
              <a:spcAft>
                <a:spcPts val="0"/>
              </a:spcAft>
              <a:buClr>
                <a:srgbClr val="FF0000"/>
              </a:buClr>
              <a:buSzPts val="1800"/>
              <a:buFont typeface="Wingdings"/>
              <a:buChar char=""/>
            </a:pPr>
            <a:r>
              <a:rPr lang="en-US" b="1" dirty="0">
                <a:latin typeface="Times New Roman"/>
                <a:ea typeface="Times New Roman"/>
                <a:cs typeface="Mangal"/>
              </a:rPr>
              <a:t>Cross-Border Merger:</a:t>
            </a:r>
            <a:r>
              <a:rPr lang="en-US" dirty="0">
                <a:latin typeface="Times New Roman"/>
                <a:ea typeface="Times New Roman"/>
                <a:cs typeface="Mangal"/>
              </a:rPr>
              <a:t> The Indian Companies can be merged with the other Companies, incorporated in such countries to be notified by the Central Government.</a:t>
            </a:r>
          </a:p>
          <a:p>
            <a:pPr marL="342900" marR="0" lvl="0" indent="-342900" algn="just">
              <a:lnSpc>
                <a:spcPct val="115000"/>
              </a:lnSpc>
              <a:spcBef>
                <a:spcPts val="0"/>
              </a:spcBef>
              <a:spcAft>
                <a:spcPts val="0"/>
              </a:spcAft>
              <a:buClr>
                <a:srgbClr val="FF0000"/>
              </a:buClr>
              <a:buSzPts val="1800"/>
            </a:pPr>
            <a:endParaRPr lang="en-US" sz="900" b="1" u="sng" dirty="0">
              <a:solidFill>
                <a:schemeClr val="accent2"/>
              </a:solidFill>
              <a:latin typeface="Times New Roman"/>
              <a:cs typeface="Mangal"/>
            </a:endParaRPr>
          </a:p>
          <a:p>
            <a:pPr marL="342900" indent="-342900" algn="just">
              <a:lnSpc>
                <a:spcPct val="115000"/>
              </a:lnSpc>
              <a:buClr>
                <a:srgbClr val="FF0000"/>
              </a:buClr>
              <a:buSzPts val="1800"/>
              <a:buFont typeface="Wingdings"/>
              <a:buChar char=""/>
            </a:pPr>
            <a:r>
              <a:rPr lang="en-US" b="1" dirty="0">
                <a:latin typeface="Times New Roman"/>
                <a:cs typeface="Mangal"/>
              </a:rPr>
              <a:t> </a:t>
            </a:r>
            <a:r>
              <a:rPr lang="en-US" b="1" dirty="0">
                <a:latin typeface="Times New Roman"/>
                <a:ea typeface="Times New Roman"/>
                <a:cs typeface="Mangal"/>
              </a:rPr>
              <a:t>Maximum period to file any document/ return: </a:t>
            </a:r>
            <a:r>
              <a:rPr lang="en-US" dirty="0">
                <a:latin typeface="Times New Roman"/>
                <a:ea typeface="Times New Roman"/>
                <a:cs typeface="Mangal"/>
              </a:rPr>
              <a:t>Any document or returns required to be filed have to be filed within a period of 270 days on payment of additional fees.</a:t>
            </a:r>
          </a:p>
          <a:p>
            <a:pPr marL="342900" indent="-342900" algn="just">
              <a:lnSpc>
                <a:spcPct val="115000"/>
              </a:lnSpc>
              <a:buClr>
                <a:srgbClr val="FF0000"/>
              </a:buClr>
              <a:buSzPts val="1800"/>
            </a:pPr>
            <a:endParaRPr lang="en-US" sz="900" dirty="0">
              <a:latin typeface="Times New Roman"/>
              <a:ea typeface="Times New Roman"/>
              <a:cs typeface="Mangal"/>
            </a:endParaRPr>
          </a:p>
          <a:p>
            <a:pPr marL="342900" lvl="0" indent="-342900" algn="just">
              <a:lnSpc>
                <a:spcPct val="115000"/>
              </a:lnSpc>
              <a:buClr>
                <a:srgbClr val="FF0000"/>
              </a:buClr>
              <a:buSzPts val="1800"/>
              <a:buFont typeface="Wingdings"/>
              <a:buChar char=""/>
            </a:pPr>
            <a:r>
              <a:rPr lang="en-US" b="1" dirty="0">
                <a:solidFill>
                  <a:prstClr val="black"/>
                </a:solidFill>
                <a:latin typeface="Times New Roman"/>
                <a:ea typeface="Times New Roman"/>
                <a:cs typeface="Mangal"/>
              </a:rPr>
              <a:t>Investigation of Related Company during Investigation of Ownership Company:</a:t>
            </a:r>
            <a:r>
              <a:rPr lang="en-US" dirty="0">
                <a:solidFill>
                  <a:prstClr val="black"/>
                </a:solidFill>
                <a:latin typeface="Times New Roman"/>
                <a:ea typeface="Times New Roman"/>
                <a:cs typeface="Mangal"/>
              </a:rPr>
              <a:t> The affairs of related company can also be investigated. </a:t>
            </a:r>
            <a:r>
              <a:rPr lang="en-US" b="1" dirty="0">
                <a:solidFill>
                  <a:prstClr val="black"/>
                </a:solidFill>
                <a:latin typeface="Times New Roman"/>
                <a:ea typeface="Times New Roman"/>
                <a:cs typeface="Mangal"/>
              </a:rPr>
              <a:t> </a:t>
            </a:r>
          </a:p>
          <a:p>
            <a:pPr marL="342900" indent="-342900" algn="just">
              <a:lnSpc>
                <a:spcPct val="115000"/>
              </a:lnSpc>
              <a:buClr>
                <a:srgbClr val="FF0000"/>
              </a:buClr>
              <a:buSzPts val="1800"/>
              <a:buFont typeface="Wingdings"/>
              <a:buChar char=""/>
            </a:pPr>
            <a:endParaRPr lang="en-US" sz="1400" dirty="0">
              <a:latin typeface="Calibri"/>
              <a:ea typeface="Times New Roman"/>
              <a:cs typeface="Mangal"/>
            </a:endParaRPr>
          </a:p>
          <a:p>
            <a:pPr marL="342900" marR="0" lvl="0" indent="-342900" algn="just">
              <a:lnSpc>
                <a:spcPct val="115000"/>
              </a:lnSpc>
              <a:spcBef>
                <a:spcPts val="0"/>
              </a:spcBef>
              <a:spcAft>
                <a:spcPts val="0"/>
              </a:spcAft>
              <a:buClr>
                <a:srgbClr val="FF0000"/>
              </a:buClr>
              <a:buSzPts val="1800"/>
              <a:buFont typeface="Wingdings"/>
              <a:buChar char=""/>
            </a:pPr>
            <a:endParaRPr lang="en-US" b="1" u="sng" dirty="0">
              <a:solidFill>
                <a:schemeClr val="accent2"/>
              </a:solidFill>
              <a:latin typeface="Comic Sans MS" pitchFamily="66" charset="0"/>
            </a:endParaRPr>
          </a:p>
        </p:txBody>
      </p:sp>
      <p:pic>
        <p:nvPicPr>
          <p:cNvPr id="7" name="Picture 12" descr="http://www.elks-canada.org/uploads/Image/Miscellaneous_396x264.jpg"/>
          <p:cNvPicPr>
            <a:picLocks noChangeAspect="1" noChangeArrowheads="1"/>
          </p:cNvPicPr>
          <p:nvPr/>
        </p:nvPicPr>
        <p:blipFill>
          <a:blip r:embed="rId3" cstate="print"/>
          <a:srcRect/>
          <a:stretch>
            <a:fillRect/>
          </a:stretch>
        </p:blipFill>
        <p:spPr bwMode="auto">
          <a:xfrm>
            <a:off x="609600" y="304800"/>
            <a:ext cx="2394930" cy="1219200"/>
          </a:xfrm>
          <a:prstGeom prst="rect">
            <a:avLst/>
          </a:prstGeom>
          <a:noFill/>
        </p:spPr>
      </p:pic>
    </p:spTree>
  </p:cSld>
  <p:clrMapOvr>
    <a:masterClrMapping/>
  </p:clrMapOvr>
  <p:transition spd="slow" advTm="5000">
    <p:circl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ts4.mm.bing.net/th?id=H.4903608385864683&amp;pid=15.1"/>
          <p:cNvPicPr>
            <a:picLocks noChangeAspect="1" noChangeArrowheads="1"/>
          </p:cNvPicPr>
          <p:nvPr/>
        </p:nvPicPr>
        <p:blipFill>
          <a:blip r:embed="rId2"/>
          <a:srcRect/>
          <a:stretch>
            <a:fillRect/>
          </a:stretch>
        </p:blipFill>
        <p:spPr bwMode="auto">
          <a:xfrm>
            <a:off x="-457200" y="-152400"/>
            <a:ext cx="10515600" cy="7010400"/>
          </a:xfrm>
          <a:prstGeom prst="rect">
            <a:avLst/>
          </a:prstGeom>
          <a:noFill/>
        </p:spPr>
      </p:pic>
      <p:sp>
        <p:nvSpPr>
          <p:cNvPr id="7" name="Rectangle 2"/>
          <p:cNvSpPr>
            <a:spLocks noChangeArrowheads="1"/>
          </p:cNvSpPr>
          <p:nvPr/>
        </p:nvSpPr>
        <p:spPr bwMode="auto">
          <a:xfrm>
            <a:off x="228600" y="1828800"/>
            <a:ext cx="6629400" cy="4739731"/>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spAutoFit/>
          </a:bodyPr>
          <a:lstStyle/>
          <a:p>
            <a:pPr algn="just" fontAlgn="base">
              <a:spcBef>
                <a:spcPct val="0"/>
              </a:spcBef>
              <a:spcAft>
                <a:spcPct val="0"/>
              </a:spcAft>
            </a:pPr>
            <a:r>
              <a:rPr lang="en-US" b="1" dirty="0">
                <a:latin typeface="Times New Roman" pitchFamily="18" charset="0"/>
                <a:ea typeface="Times New Roman" pitchFamily="18" charset="0"/>
                <a:cs typeface="Times New Roman" pitchFamily="18" charset="0"/>
              </a:rPr>
              <a:t>The Indian Economy has witnessed a drastic change during 2, 3 decades and as per current economic scenario the present Companies Act, 1956 is sort to be overhauled to make it more adaptable to the changing environment. </a:t>
            </a:r>
          </a:p>
          <a:p>
            <a:pPr algn="just" fontAlgn="base">
              <a:spcBef>
                <a:spcPct val="0"/>
              </a:spcBef>
              <a:spcAft>
                <a:spcPct val="0"/>
              </a:spcAft>
            </a:pPr>
            <a:endParaRPr lang="en-US" sz="900" b="1" dirty="0">
              <a:latin typeface="Times New Roman" pitchFamily="18" charset="0"/>
              <a:ea typeface="Times New Roman" pitchFamily="18" charset="0"/>
              <a:cs typeface="Times New Roman" pitchFamily="18" charset="0"/>
            </a:endParaRPr>
          </a:p>
          <a:p>
            <a:pPr algn="just" fontAlgn="base">
              <a:spcBef>
                <a:spcPct val="0"/>
              </a:spcBef>
              <a:spcAft>
                <a:spcPct val="0"/>
              </a:spcAft>
            </a:pPr>
            <a:r>
              <a:rPr lang="en-US" b="1" dirty="0">
                <a:latin typeface="Times New Roman" pitchFamily="18" charset="0"/>
                <a:ea typeface="Times New Roman" pitchFamily="18" charset="0"/>
                <a:cs typeface="Times New Roman" pitchFamily="18" charset="0"/>
              </a:rPr>
              <a:t>The Companies Act, 2013 has some prominent parts like the provisions for Corporate Social Responsibility, Class-action Suits, National Company Law Tribunal, One Person Company, Key Managerial Personnel and Serious Fraud Investigation Office, easy liquidation, quick winding up, and fixing liabilities which will really going to make doing business a little bit easier then it is today .</a:t>
            </a:r>
          </a:p>
          <a:p>
            <a:pPr algn="just" fontAlgn="base">
              <a:spcBef>
                <a:spcPct val="0"/>
              </a:spcBef>
              <a:spcAft>
                <a:spcPct val="0"/>
              </a:spcAft>
            </a:pPr>
            <a:endParaRPr lang="en-US" sz="900" b="1" dirty="0">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b="1" dirty="0">
                <a:latin typeface="Times New Roman" pitchFamily="18" charset="0"/>
                <a:ea typeface="Times New Roman" pitchFamily="18" charset="0"/>
                <a:cs typeface="Times New Roman" pitchFamily="18" charset="0"/>
              </a:rPr>
              <a:t>There has been a paradigm shift in the regulatory landscape of Indian company law. The Companies Act, 2013 is the forward-looking, reform-oriented and investor-friendly legislation. The new Act will surely helpful in preventing corporate fraud.</a:t>
            </a:r>
            <a:endParaRPr lang="en-US" b="1" dirty="0">
              <a:latin typeface="Times New Roman" pitchFamily="18" charset="0"/>
              <a:cs typeface="Times New Roman" pitchFamily="18" charset="0"/>
            </a:endParaRPr>
          </a:p>
          <a:p>
            <a:pPr algn="just" eaLnBrk="0" fontAlgn="base" hangingPunct="0">
              <a:spcBef>
                <a:spcPct val="0"/>
              </a:spcBef>
              <a:spcAft>
                <a:spcPct val="0"/>
              </a:spcAft>
            </a:pPr>
            <a:endParaRPr lang="en-US" sz="1400" dirty="0">
              <a:latin typeface="Arial" pitchFamily="34" charset="0"/>
              <a:cs typeface="Arial" pitchFamily="34" charset="0"/>
            </a:endParaRPr>
          </a:p>
        </p:txBody>
      </p:sp>
      <p:pic>
        <p:nvPicPr>
          <p:cNvPr id="8" name="Picture 7" descr="images (3).jpg"/>
          <p:cNvPicPr>
            <a:picLocks noChangeAspect="1"/>
          </p:cNvPicPr>
          <p:nvPr/>
        </p:nvPicPr>
        <p:blipFill>
          <a:blip r:embed="rId3"/>
          <a:stretch>
            <a:fillRect/>
          </a:stretch>
        </p:blipFill>
        <p:spPr>
          <a:xfrm>
            <a:off x="7162800" y="1905000"/>
            <a:ext cx="2895600" cy="4953000"/>
          </a:xfrm>
          <a:prstGeom prst="rect">
            <a:avLst/>
          </a:prstGeom>
        </p:spPr>
      </p:pic>
      <p:pic>
        <p:nvPicPr>
          <p:cNvPr id="9" name="Picture 2" descr="http://ts2.mm.bing.net/th?id=H.4822832888875317&amp;pid=15.1"/>
          <p:cNvPicPr>
            <a:picLocks noChangeAspect="1" noChangeArrowheads="1"/>
          </p:cNvPicPr>
          <p:nvPr/>
        </p:nvPicPr>
        <p:blipFill>
          <a:blip r:embed="rId4"/>
          <a:srcRect/>
          <a:stretch>
            <a:fillRect/>
          </a:stretch>
        </p:blipFill>
        <p:spPr bwMode="auto">
          <a:xfrm>
            <a:off x="609600" y="0"/>
            <a:ext cx="8077200" cy="1581151"/>
          </a:xfrm>
          <a:prstGeom prst="rect">
            <a:avLst/>
          </a:prstGeom>
          <a:noFill/>
        </p:spPr>
      </p:pic>
    </p:spTree>
  </p:cSld>
  <p:clrMapOvr>
    <a:masterClrMapping/>
  </p:clrMapOvr>
  <p:transition spd="slow">
    <p:wheel spokes="8"/>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76300" y="3124200"/>
            <a:ext cx="8724900" cy="3048000"/>
          </a:xfrm>
          <a:effectLst/>
        </p:spPr>
        <p:txBody>
          <a:bodyPr>
            <a:normAutofit/>
          </a:bodyPr>
          <a:lstStyle/>
          <a:p>
            <a:pPr algn="r"/>
            <a:r>
              <a:rPr lang="en-US" dirty="0">
                <a:solidFill>
                  <a:schemeClr val="tx1"/>
                </a:solidFill>
                <a:latin typeface="Monotype Corsiva" pitchFamily="66" charset="0"/>
              </a:rPr>
              <a:t>                              </a:t>
            </a:r>
            <a:br>
              <a:rPr lang="en-US" dirty="0">
                <a:solidFill>
                  <a:schemeClr val="tx1"/>
                </a:solidFill>
                <a:latin typeface="Monotype Corsiva" pitchFamily="66" charset="0"/>
              </a:rPr>
            </a:br>
            <a:r>
              <a:rPr lang="en-US" dirty="0">
                <a:solidFill>
                  <a:schemeClr val="tx1"/>
                </a:solidFill>
                <a:latin typeface="Monotype Corsiva" pitchFamily="66" charset="0"/>
              </a:rPr>
              <a:t>						 </a:t>
            </a:r>
            <a:br>
              <a:rPr lang="en-US" dirty="0">
                <a:solidFill>
                  <a:schemeClr val="tx1"/>
                </a:solidFill>
                <a:latin typeface="Monotype Corsiva" pitchFamily="66" charset="0"/>
              </a:rPr>
            </a:br>
            <a:r>
              <a:rPr lang="en-US" b="1" dirty="0">
                <a:solidFill>
                  <a:schemeClr val="tx1"/>
                </a:solidFill>
                <a:latin typeface="Monotype Corsiva" pitchFamily="66" charset="0"/>
              </a:rPr>
              <a:t>                                                               </a:t>
            </a:r>
            <a:br>
              <a:rPr lang="en-US" b="1" u="sng" dirty="0">
                <a:solidFill>
                  <a:schemeClr val="tx1"/>
                </a:solidFill>
                <a:latin typeface="Monotype Corsiva" pitchFamily="66" charset="0"/>
              </a:rPr>
            </a:br>
            <a:endParaRPr lang="en-US" b="1" u="sng" dirty="0">
              <a:solidFill>
                <a:schemeClr val="tx1"/>
              </a:solidFill>
              <a:latin typeface="Monotype Corsiva" pitchFamily="66" charset="0"/>
            </a:endParaRPr>
          </a:p>
        </p:txBody>
      </p:sp>
      <p:pic>
        <p:nvPicPr>
          <p:cNvPr id="17" name="Picture 16" descr="images.jpg"/>
          <p:cNvPicPr>
            <a:picLocks noChangeAspect="1"/>
          </p:cNvPicPr>
          <p:nvPr/>
        </p:nvPicPr>
        <p:blipFill>
          <a:blip r:embed="rId2" cstate="print"/>
          <a:stretch>
            <a:fillRect/>
          </a:stretch>
        </p:blipFill>
        <p:spPr>
          <a:xfrm>
            <a:off x="2286000" y="381000"/>
            <a:ext cx="6096000" cy="2580215"/>
          </a:xfrm>
          <a:prstGeom prst="rect">
            <a:avLst/>
          </a:prstGeom>
        </p:spPr>
      </p:pic>
      <p:pic>
        <p:nvPicPr>
          <p:cNvPr id="18" name="Picture 17" descr="http://www.lasiyaconsulting.com/images/lasiya-tm-logo.gif"/>
          <p:cNvPicPr/>
          <p:nvPr/>
        </p:nvPicPr>
        <p:blipFill>
          <a:blip r:embed="rId3" cstate="print"/>
          <a:srcRect/>
          <a:stretch>
            <a:fillRect/>
          </a:stretch>
        </p:blipFill>
        <p:spPr bwMode="auto">
          <a:xfrm>
            <a:off x="2286000" y="3581400"/>
            <a:ext cx="1828800" cy="838200"/>
          </a:xfrm>
          <a:prstGeom prst="rect">
            <a:avLst/>
          </a:prstGeom>
          <a:noFill/>
          <a:ln w="9525">
            <a:noFill/>
            <a:miter lim="800000"/>
            <a:headEnd/>
            <a:tailEnd/>
          </a:ln>
        </p:spPr>
      </p:pic>
      <p:sp>
        <p:nvSpPr>
          <p:cNvPr id="19" name="TextBox 18"/>
          <p:cNvSpPr txBox="1"/>
          <p:nvPr/>
        </p:nvSpPr>
        <p:spPr>
          <a:xfrm>
            <a:off x="2209800" y="4419600"/>
            <a:ext cx="2099742" cy="800219"/>
          </a:xfrm>
          <a:prstGeom prst="rect">
            <a:avLst/>
          </a:prstGeom>
          <a:noFill/>
        </p:spPr>
        <p:txBody>
          <a:bodyPr wrap="none" rtlCol="0">
            <a:spAutoFit/>
          </a:bodyPr>
          <a:lstStyle/>
          <a:p>
            <a:r>
              <a:rPr lang="en-US" b="1" i="1" dirty="0">
                <a:latin typeface="Times New Roman" pitchFamily="18" charset="0"/>
                <a:cs typeface="Times New Roman" pitchFamily="18" charset="0"/>
              </a:rPr>
              <a:t>9810079134- 35</a:t>
            </a:r>
            <a:br>
              <a:rPr lang="en-US" sz="1600" i="1" dirty="0">
                <a:latin typeface="Times New Roman" pitchFamily="18" charset="0"/>
                <a:cs typeface="Times New Roman" pitchFamily="18" charset="0"/>
              </a:rPr>
            </a:br>
            <a:r>
              <a:rPr lang="en-US" sz="1400" i="1" dirty="0">
                <a:latin typeface="Times New Roman" pitchFamily="18" charset="0"/>
                <a:cs typeface="Times New Roman" pitchFamily="18" charset="0"/>
              </a:rPr>
              <a:t>lasiya.inc@gmail.com</a:t>
            </a:r>
            <a:br>
              <a:rPr lang="en-US" sz="1400" i="1" dirty="0">
                <a:latin typeface="Times New Roman" pitchFamily="18" charset="0"/>
                <a:cs typeface="Times New Roman" pitchFamily="18" charset="0"/>
              </a:rPr>
            </a:br>
            <a:r>
              <a:rPr lang="en-US" sz="1400" i="1" dirty="0">
                <a:latin typeface="Times New Roman" pitchFamily="18" charset="0"/>
                <a:cs typeface="Times New Roman" pitchFamily="18" charset="0"/>
              </a:rPr>
              <a:t>www.lasiyaconsulting.com</a:t>
            </a:r>
            <a:endParaRPr lang="en-US" dirty="0"/>
          </a:p>
        </p:txBody>
      </p:sp>
      <p:sp>
        <p:nvSpPr>
          <p:cNvPr id="20" name="TextBox 19"/>
          <p:cNvSpPr txBox="1"/>
          <p:nvPr/>
        </p:nvSpPr>
        <p:spPr>
          <a:xfrm>
            <a:off x="3276600" y="3657600"/>
            <a:ext cx="6386570" cy="1969770"/>
          </a:xfrm>
          <a:prstGeom prst="rect">
            <a:avLst/>
          </a:prstGeom>
          <a:noFill/>
        </p:spPr>
        <p:txBody>
          <a:bodyPr wrap="square" rtlCol="0">
            <a:spAutoFit/>
          </a:bodyPr>
          <a:lstStyle/>
          <a:p>
            <a:pPr algn="r"/>
            <a:r>
              <a:rPr lang="en-US" sz="2800" b="1" dirty="0">
                <a:effectLst>
                  <a:outerShdw blurRad="50800" dist="38100" algn="tr" rotWithShape="0">
                    <a:prstClr val="black">
                      <a:alpha val="40000"/>
                    </a:prstClr>
                  </a:outerShdw>
                </a:effectLst>
                <a:latin typeface="Monotype Corsiva" pitchFamily="66" charset="0"/>
              </a:rPr>
              <a:t>Dr. Sanjeev Gupta</a:t>
            </a:r>
            <a:r>
              <a:rPr lang="en-US" dirty="0">
                <a:latin typeface="Monotype Corsiva" pitchFamily="66" charset="0"/>
              </a:rPr>
              <a:t> </a:t>
            </a:r>
          </a:p>
          <a:p>
            <a:pPr algn="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M.Com</a:t>
            </a:r>
            <a:r>
              <a:rPr lang="en-US" sz="1200" i="1" dirty="0">
                <a:effectLst>
                  <a:outerShdw blurRad="50800" dist="38100" algn="tr" rotWithShape="0">
                    <a:prstClr val="black">
                      <a:alpha val="40000"/>
                    </a:prstClr>
                  </a:outerShdw>
                </a:effectLst>
                <a:latin typeface="Times New Roman" pitchFamily="18" charset="0"/>
                <a:cs typeface="Times New Roman" pitchFamily="18" charset="0"/>
              </a:rPr>
              <a:t>., FCS, LL.B, MIMA, </a:t>
            </a: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Ph.D</a:t>
            </a:r>
            <a:br>
              <a:rPr lang="en-US" i="1" dirty="0">
                <a:effectLst>
                  <a:outerShdw blurRad="50800" dist="38100" algn="tr" rotWithShape="0">
                    <a:prstClr val="black">
                      <a:alpha val="40000"/>
                    </a:prstClr>
                  </a:outerShdw>
                </a:effectLst>
                <a:latin typeface="Times New Roman" pitchFamily="18" charset="0"/>
                <a:cs typeface="Times New Roman" pitchFamily="18" charset="0"/>
              </a:rPr>
            </a:br>
            <a:r>
              <a:rPr lang="en-US" b="1" i="1" dirty="0">
                <a:effectLst>
                  <a:outerShdw blurRad="50800" dist="38100" algn="tr" rotWithShape="0">
                    <a:prstClr val="black">
                      <a:alpha val="40000"/>
                    </a:prstClr>
                  </a:outerShdw>
                </a:effectLst>
                <a:latin typeface="Monotype Corsiva" pitchFamily="66" charset="0"/>
              </a:rPr>
              <a:t>Director </a:t>
            </a:r>
            <a:br>
              <a:rPr lang="en-US" b="1" i="1" dirty="0">
                <a:effectLst>
                  <a:outerShdw blurRad="50800" dist="38100" algn="tr" rotWithShape="0">
                    <a:prstClr val="black">
                      <a:alpha val="40000"/>
                    </a:prstClr>
                  </a:outerShdw>
                </a:effectLst>
                <a:latin typeface="Monotype Corsiva" pitchFamily="66" charset="0"/>
              </a:rPr>
            </a:br>
            <a:r>
              <a:rPr lang="en-US" b="1" dirty="0">
                <a:effectLst>
                  <a:outerShdw blurRad="50800" dist="38100" algn="tr" rotWithShape="0">
                    <a:prstClr val="black">
                      <a:alpha val="40000"/>
                    </a:prstClr>
                  </a:outerShdw>
                </a:effectLst>
                <a:latin typeface="Times New Roman" pitchFamily="18" charset="0"/>
                <a:cs typeface="Times New Roman" pitchFamily="18" charset="0"/>
              </a:rPr>
              <a:t>La- SIYA Corporate Consultants Pvt. Ltd. </a:t>
            </a:r>
            <a:br>
              <a:rPr lang="en-US" b="1"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a:effectLst>
                  <a:outerShdw blurRad="50800" dist="38100" algn="tr" rotWithShape="0">
                    <a:prstClr val="black">
                      <a:alpha val="40000"/>
                    </a:prstClr>
                  </a:outerShdw>
                </a:effectLst>
                <a:latin typeface="Times New Roman" pitchFamily="18" charset="0"/>
                <a:cs typeface="Times New Roman" pitchFamily="18" charset="0"/>
              </a:rPr>
              <a:t>       709 A Tower B, Pearls-</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Omaxe</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Netaji</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Subhash</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Place</a:t>
            </a:r>
            <a:br>
              <a:rPr lang="en-US" sz="1400"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Pitampura</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New Delhi 110034</a:t>
            </a:r>
            <a:r>
              <a:rPr lang="en-US" sz="1400" dirty="0">
                <a:latin typeface="Times New Roman" pitchFamily="18" charset="0"/>
                <a:cs typeface="Times New Roman" pitchFamily="18" charset="0"/>
              </a:rPr>
              <a:t>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1" name="Picture 19" descr="top-heading-01"/>
          <p:cNvPicPr>
            <a:picLocks noChangeAspect="1" noChangeArrowheads="1"/>
          </p:cNvPicPr>
          <p:nvPr/>
        </p:nvPicPr>
        <p:blipFill>
          <a:blip r:embed="rId4" cstate="print"/>
          <a:srcRect/>
          <a:stretch>
            <a:fillRect/>
          </a:stretch>
        </p:blipFill>
        <p:spPr bwMode="auto">
          <a:xfrm>
            <a:off x="0" y="6457950"/>
            <a:ext cx="10058400" cy="400050"/>
          </a:xfrm>
          <a:prstGeom prst="rect">
            <a:avLst/>
          </a:prstGeom>
          <a:noFill/>
          <a:ln w="9525">
            <a:noFill/>
            <a:miter lim="800000"/>
            <a:headEnd/>
            <a:tailEnd/>
          </a:ln>
        </p:spPr>
      </p:pic>
      <p:pic>
        <p:nvPicPr>
          <p:cNvPr id="22" name="Picture 44"/>
          <p:cNvPicPr>
            <a:picLocks noChangeAspect="1" noChangeArrowheads="1"/>
          </p:cNvPicPr>
          <p:nvPr/>
        </p:nvPicPr>
        <p:blipFill>
          <a:blip r:embed="rId5" cstate="print"/>
          <a:srcRect/>
          <a:stretch>
            <a:fillRect/>
          </a:stretch>
        </p:blipFill>
        <p:spPr bwMode="auto">
          <a:xfrm rot="5400000">
            <a:off x="-2667000" y="2667000"/>
            <a:ext cx="6477000" cy="11430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10" name="Picture 9" descr="http://ts4.mm.bing.net/th?id=H.4903608385864683&amp;pid=15.1"/>
          <p:cNvPicPr>
            <a:picLocks noChangeAspect="1" noChangeArrowheads="1"/>
          </p:cNvPicPr>
          <p:nvPr/>
        </p:nvPicPr>
        <p:blipFill>
          <a:blip r:embed="rId2"/>
          <a:srcRect/>
          <a:stretch>
            <a:fillRect/>
          </a:stretch>
        </p:blipFill>
        <p:spPr bwMode="auto">
          <a:xfrm>
            <a:off x="0" y="0"/>
            <a:ext cx="10058400" cy="6858000"/>
          </a:xfrm>
          <a:prstGeom prst="rect">
            <a:avLst/>
          </a:prstGeom>
          <a:noFill/>
        </p:spPr>
      </p:pic>
      <p:sp>
        <p:nvSpPr>
          <p:cNvPr id="11" name="Title 1"/>
          <p:cNvSpPr txBox="1">
            <a:spLocks/>
          </p:cNvSpPr>
          <p:nvPr/>
        </p:nvSpPr>
        <p:spPr>
          <a:xfrm>
            <a:off x="876300" y="3124200"/>
            <a:ext cx="8724900" cy="3048000"/>
          </a:xfrm>
          <a:prstGeom prst="rect">
            <a:avLst/>
          </a:prstGeom>
          <a:effectLst/>
        </p:spPr>
        <p:txBody>
          <a:bodyPr vert="horz" lIns="91414" tIns="45706" rIns="91414" bIns="45706" rtlCol="0" anchor="ctr">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sng"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endParaRPr kumimoji="0" lang="en-US" sz="4100" b="1" i="0" u="sng"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endParaRPr>
          </a:p>
        </p:txBody>
      </p:sp>
      <p:pic>
        <p:nvPicPr>
          <p:cNvPr id="12" name="Picture 11" descr="images.jpg"/>
          <p:cNvPicPr>
            <a:picLocks noChangeAspect="1"/>
          </p:cNvPicPr>
          <p:nvPr/>
        </p:nvPicPr>
        <p:blipFill>
          <a:blip r:embed="rId3" cstate="print"/>
          <a:stretch>
            <a:fillRect/>
          </a:stretch>
        </p:blipFill>
        <p:spPr>
          <a:xfrm>
            <a:off x="2286000" y="381000"/>
            <a:ext cx="6096000" cy="2580215"/>
          </a:xfrm>
          <a:prstGeom prst="rect">
            <a:avLst/>
          </a:prstGeom>
        </p:spPr>
      </p:pic>
      <p:sp>
        <p:nvSpPr>
          <p:cNvPr id="14" name="TextBox 13"/>
          <p:cNvSpPr txBox="1"/>
          <p:nvPr/>
        </p:nvSpPr>
        <p:spPr>
          <a:xfrm>
            <a:off x="2209800" y="4419600"/>
            <a:ext cx="2099742" cy="800219"/>
          </a:xfrm>
          <a:prstGeom prst="rect">
            <a:avLst/>
          </a:prstGeom>
          <a:noFill/>
        </p:spPr>
        <p:txBody>
          <a:bodyPr wrap="none" rtlCol="0">
            <a:spAutoFit/>
          </a:bodyPr>
          <a:lstStyle/>
          <a:p>
            <a:r>
              <a:rPr lang="en-US" b="1" i="1" dirty="0">
                <a:latin typeface="Times New Roman" pitchFamily="18" charset="0"/>
                <a:cs typeface="Times New Roman" pitchFamily="18" charset="0"/>
              </a:rPr>
              <a:t>9810079134- 35</a:t>
            </a:r>
            <a:br>
              <a:rPr lang="en-US" sz="1600" i="1" dirty="0">
                <a:latin typeface="Times New Roman" pitchFamily="18" charset="0"/>
                <a:cs typeface="Times New Roman" pitchFamily="18" charset="0"/>
              </a:rPr>
            </a:br>
            <a:r>
              <a:rPr lang="en-US" sz="1400" i="1" dirty="0">
                <a:latin typeface="Times New Roman" pitchFamily="18" charset="0"/>
                <a:cs typeface="Times New Roman" pitchFamily="18" charset="0"/>
              </a:rPr>
              <a:t>lasiya.inc@gmail.com</a:t>
            </a:r>
            <a:br>
              <a:rPr lang="en-US" sz="1400" i="1" dirty="0">
                <a:latin typeface="Times New Roman" pitchFamily="18" charset="0"/>
                <a:cs typeface="Times New Roman" pitchFamily="18" charset="0"/>
              </a:rPr>
            </a:br>
            <a:r>
              <a:rPr lang="en-US" sz="1400" i="1" dirty="0">
                <a:latin typeface="Times New Roman" pitchFamily="18" charset="0"/>
                <a:cs typeface="Times New Roman" pitchFamily="18" charset="0"/>
              </a:rPr>
              <a:t>www.lasiyaconsulting.com</a:t>
            </a:r>
            <a:endParaRPr lang="en-US" dirty="0"/>
          </a:p>
        </p:txBody>
      </p:sp>
      <p:sp>
        <p:nvSpPr>
          <p:cNvPr id="15" name="TextBox 14"/>
          <p:cNvSpPr txBox="1"/>
          <p:nvPr/>
        </p:nvSpPr>
        <p:spPr>
          <a:xfrm>
            <a:off x="5334000" y="3657600"/>
            <a:ext cx="4329170" cy="1692771"/>
          </a:xfrm>
          <a:prstGeom prst="rect">
            <a:avLst/>
          </a:prstGeom>
          <a:noFill/>
        </p:spPr>
        <p:txBody>
          <a:bodyPr wrap="square" rtlCol="0">
            <a:spAutoFit/>
          </a:bodyPr>
          <a:lstStyle/>
          <a:p>
            <a:pPr algn="r"/>
            <a:r>
              <a:rPr lang="en-US" sz="2800" b="1" dirty="0">
                <a:effectLst>
                  <a:outerShdw blurRad="50800" dist="38100" algn="tr" rotWithShape="0">
                    <a:prstClr val="black">
                      <a:alpha val="40000"/>
                    </a:prstClr>
                  </a:outerShdw>
                </a:effectLst>
                <a:latin typeface="Monotype Corsiva" pitchFamily="66" charset="0"/>
              </a:rPr>
              <a:t>Dr. Sanjeev Gupta</a:t>
            </a:r>
            <a:r>
              <a:rPr lang="en-US" dirty="0">
                <a:latin typeface="Monotype Corsiva" pitchFamily="66" charset="0"/>
              </a:rPr>
              <a:t> </a:t>
            </a:r>
          </a:p>
          <a:p>
            <a:pPr algn="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M.Com</a:t>
            </a:r>
            <a:r>
              <a:rPr lang="en-US" sz="1200" i="1" dirty="0">
                <a:effectLst>
                  <a:outerShdw blurRad="50800" dist="38100" algn="tr" rotWithShape="0">
                    <a:prstClr val="black">
                      <a:alpha val="40000"/>
                    </a:prstClr>
                  </a:outerShdw>
                </a:effectLst>
                <a:latin typeface="Times New Roman" pitchFamily="18" charset="0"/>
                <a:cs typeface="Times New Roman" pitchFamily="18" charset="0"/>
              </a:rPr>
              <a:t>., FCS, LL.B, MIMA, </a:t>
            </a: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Ph.D</a:t>
            </a:r>
            <a:br>
              <a:rPr lang="en-US" i="1" dirty="0">
                <a:effectLst>
                  <a:outerShdw blurRad="50800" dist="38100" algn="tr" rotWithShape="0">
                    <a:prstClr val="black">
                      <a:alpha val="40000"/>
                    </a:prstClr>
                  </a:outerShdw>
                </a:effectLst>
                <a:latin typeface="Times New Roman" pitchFamily="18" charset="0"/>
                <a:cs typeface="Times New Roman" pitchFamily="18" charset="0"/>
              </a:rPr>
            </a:br>
            <a:r>
              <a:rPr lang="en-US" b="1" dirty="0">
                <a:effectLst>
                  <a:outerShdw blurRad="50800" dist="38100" algn="tr" rotWithShape="0">
                    <a:prstClr val="black">
                      <a:alpha val="40000"/>
                    </a:prstClr>
                  </a:outerShdw>
                </a:effectLst>
                <a:latin typeface="Times New Roman" pitchFamily="18" charset="0"/>
                <a:cs typeface="Times New Roman" pitchFamily="18" charset="0"/>
              </a:rPr>
              <a:t>. </a:t>
            </a:r>
            <a:br>
              <a:rPr lang="en-US" b="1"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a:effectLst>
                  <a:outerShdw blurRad="50800" dist="38100" algn="tr" rotWithShape="0">
                    <a:prstClr val="black">
                      <a:alpha val="40000"/>
                    </a:prstClr>
                  </a:outerShdw>
                </a:effectLst>
                <a:latin typeface="Times New Roman" pitchFamily="18" charset="0"/>
                <a:cs typeface="Times New Roman" pitchFamily="18" charset="0"/>
              </a:rPr>
              <a:t>       709 A Tower B, Pearls-</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Omaxe</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Netaji</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Subhash</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Place</a:t>
            </a:r>
            <a:br>
              <a:rPr lang="en-US" sz="1400"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Pitampura</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New Delhi 110034</a:t>
            </a:r>
            <a:r>
              <a:rPr lang="en-US" sz="1400" dirty="0">
                <a:latin typeface="Times New Roman" pitchFamily="18" charset="0"/>
                <a:cs typeface="Times New Roman" pitchFamily="18" charset="0"/>
              </a:rPr>
              <a:t>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4" name="Picture 44"/>
          <p:cNvPicPr>
            <a:picLocks noChangeAspect="1" noChangeArrowheads="1"/>
          </p:cNvPicPr>
          <p:nvPr/>
        </p:nvPicPr>
        <p:blipFill>
          <a:blip r:embed="rId4" cstate="print"/>
          <a:srcRect/>
          <a:stretch>
            <a:fillRect/>
          </a:stretch>
        </p:blipFill>
        <p:spPr bwMode="auto">
          <a:xfrm rot="5400000">
            <a:off x="-2667000" y="2667000"/>
            <a:ext cx="6477000" cy="11430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ts4.mm.bing.net/th?id=H.4903608385864683&amp;pid=15.1"/>
          <p:cNvPicPr>
            <a:picLocks noChangeAspect="1" noChangeArrowheads="1"/>
          </p:cNvPicPr>
          <p:nvPr/>
        </p:nvPicPr>
        <p:blipFill>
          <a:blip r:embed="rId3"/>
          <a:srcRect/>
          <a:stretch>
            <a:fillRect/>
          </a:stretch>
        </p:blipFill>
        <p:spPr bwMode="auto">
          <a:xfrm>
            <a:off x="0" y="0"/>
            <a:ext cx="10058400" cy="5562600"/>
          </a:xfrm>
          <a:prstGeom prst="rect">
            <a:avLst/>
          </a:prstGeom>
          <a:noFill/>
        </p:spPr>
      </p:pic>
      <p:sp>
        <p:nvSpPr>
          <p:cNvPr id="20" name="AutoShape 2"/>
          <p:cNvSpPr>
            <a:spLocks noChangeArrowheads="1"/>
          </p:cNvSpPr>
          <p:nvPr/>
        </p:nvSpPr>
        <p:spPr bwMode="auto">
          <a:xfrm>
            <a:off x="3886200" y="4572000"/>
            <a:ext cx="2701886" cy="1549087"/>
          </a:xfrm>
          <a:prstGeom prst="cloudCallout">
            <a:avLst>
              <a:gd name="adj1" fmla="val -34917"/>
              <a:gd name="adj2" fmla="val 73821"/>
            </a:avLst>
          </a:prstGeom>
          <a:solidFill>
            <a:schemeClr val="tx2">
              <a:lumMod val="75000"/>
            </a:schemeClr>
          </a:solidFill>
          <a:ln w="12700">
            <a:solidFill>
              <a:srgbClr val="92CDDC"/>
            </a:solidFill>
            <a:round/>
            <a:headEnd/>
            <a:tailEnd/>
          </a:ln>
          <a:effectLst>
            <a:outerShdw dist="28398" dir="3806097" algn="ctr" rotWithShape="0">
              <a:srgbClr val="205867">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Simplification and Liberalisation of approvals under the Act</a:t>
            </a:r>
            <a:r>
              <a:rPr lang="en-US" sz="1400" b="1" i="1" dirty="0">
                <a:solidFill>
                  <a:schemeClr val="bg1"/>
                </a:solidFill>
                <a:latin typeface="Times New Roman" pitchFamily="18" charset="0"/>
                <a:ea typeface="Times New Roman" pitchFamily="18" charset="0"/>
                <a:cs typeface="Mangal" pitchFamily="2"/>
              </a:rPr>
              <a:t>.</a:t>
            </a:r>
          </a:p>
          <a:p>
            <a:pPr fontAlgn="base">
              <a:spcBef>
                <a:spcPct val="0"/>
              </a:spcBef>
              <a:spcAft>
                <a:spcPct val="0"/>
              </a:spcAft>
            </a:pPr>
            <a:endParaRPr lang="en-US" sz="1400" dirty="0">
              <a:latin typeface="Arial" pitchFamily="34" charset="0"/>
            </a:endParaRPr>
          </a:p>
        </p:txBody>
      </p:sp>
      <p:sp>
        <p:nvSpPr>
          <p:cNvPr id="21" name="AutoShape 3"/>
          <p:cNvSpPr>
            <a:spLocks noChangeArrowheads="1"/>
          </p:cNvSpPr>
          <p:nvPr/>
        </p:nvSpPr>
        <p:spPr bwMode="auto">
          <a:xfrm>
            <a:off x="7086600" y="1295400"/>
            <a:ext cx="2834640" cy="1295400"/>
          </a:xfrm>
          <a:prstGeom prst="cloudCallout">
            <a:avLst>
              <a:gd name="adj1" fmla="val -38292"/>
              <a:gd name="adj2" fmla="val 72287"/>
            </a:avLst>
          </a:prstGeom>
          <a:solidFill>
            <a:schemeClr val="accent2">
              <a:lumMod val="5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Flexibility and universally accepted practices</a:t>
            </a:r>
          </a:p>
          <a:p>
            <a:pPr fontAlgn="base">
              <a:spcBef>
                <a:spcPct val="0"/>
              </a:spcBef>
              <a:spcAft>
                <a:spcPct val="0"/>
              </a:spcAft>
            </a:pPr>
            <a:endParaRPr lang="en-US" dirty="0">
              <a:latin typeface="Arial" pitchFamily="34" charset="0"/>
            </a:endParaRPr>
          </a:p>
        </p:txBody>
      </p:sp>
      <p:sp>
        <p:nvSpPr>
          <p:cNvPr id="22" name="AutoShape 4"/>
          <p:cNvSpPr>
            <a:spLocks noChangeArrowheads="1"/>
          </p:cNvSpPr>
          <p:nvPr/>
        </p:nvSpPr>
        <p:spPr bwMode="auto">
          <a:xfrm>
            <a:off x="7010400" y="3352800"/>
            <a:ext cx="2537460" cy="1447811"/>
          </a:xfrm>
          <a:prstGeom prst="cloudCallout">
            <a:avLst>
              <a:gd name="adj1" fmla="val -35597"/>
              <a:gd name="adj2" fmla="val 80707"/>
            </a:avLst>
          </a:prstGeom>
          <a:solidFill>
            <a:schemeClr val="accent6">
              <a:lumMod val="50000"/>
            </a:schemeClr>
          </a:solidFill>
          <a:ln w="38100">
            <a:solidFill>
              <a:srgbClr val="F2F2F2"/>
            </a:solidFill>
            <a:round/>
            <a:headEnd/>
            <a:tailEnd/>
          </a:ln>
          <a:effectLst>
            <a:outerShdw dist="28398" dir="3806097" algn="ctr" rotWithShape="0">
              <a:srgbClr val="205867">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Efficient and Effective protection to stakeholders</a:t>
            </a:r>
          </a:p>
          <a:p>
            <a:pPr fontAlgn="base">
              <a:spcBef>
                <a:spcPct val="0"/>
              </a:spcBef>
              <a:spcAft>
                <a:spcPct val="0"/>
              </a:spcAft>
            </a:pPr>
            <a:endParaRPr lang="en-US" dirty="0">
              <a:latin typeface="Arial" pitchFamily="34" charset="0"/>
            </a:endParaRPr>
          </a:p>
        </p:txBody>
      </p:sp>
      <p:sp>
        <p:nvSpPr>
          <p:cNvPr id="23" name="AutoShape 5"/>
          <p:cNvSpPr>
            <a:spLocks noChangeArrowheads="1"/>
          </p:cNvSpPr>
          <p:nvPr/>
        </p:nvSpPr>
        <p:spPr bwMode="auto">
          <a:xfrm>
            <a:off x="3733800" y="228600"/>
            <a:ext cx="3048000" cy="1489073"/>
          </a:xfrm>
          <a:prstGeom prst="cloudCallout">
            <a:avLst>
              <a:gd name="adj1" fmla="val -38445"/>
              <a:gd name="adj2" fmla="val 70827"/>
            </a:avLst>
          </a:prstGeom>
          <a:solidFill>
            <a:srgbClr val="00B050"/>
          </a:solidFill>
          <a:ln w="38100">
            <a:solidFill>
              <a:srgbClr val="F2F2F2"/>
            </a:solidFill>
            <a:round/>
            <a:headEnd/>
            <a:tailEnd/>
          </a:ln>
          <a:effectLst>
            <a:outerShdw dist="28398" dir="3806097" algn="ctr" rotWithShape="0">
              <a:srgbClr val="974706">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CSR for Corporate Sustainability and development of society</a:t>
            </a:r>
          </a:p>
          <a:p>
            <a:pPr fontAlgn="base">
              <a:spcBef>
                <a:spcPct val="0"/>
              </a:spcBef>
              <a:spcAft>
                <a:spcPct val="0"/>
              </a:spcAft>
            </a:pPr>
            <a:endParaRPr lang="en-US" dirty="0">
              <a:latin typeface="Arial" pitchFamily="34" charset="0"/>
            </a:endParaRPr>
          </a:p>
        </p:txBody>
      </p:sp>
      <p:sp>
        <p:nvSpPr>
          <p:cNvPr id="24" name="AutoShape 6"/>
          <p:cNvSpPr>
            <a:spLocks noChangeArrowheads="1"/>
          </p:cNvSpPr>
          <p:nvPr/>
        </p:nvSpPr>
        <p:spPr bwMode="auto">
          <a:xfrm>
            <a:off x="457200" y="3429000"/>
            <a:ext cx="3124200" cy="1524000"/>
          </a:xfrm>
          <a:prstGeom prst="cloudCallout">
            <a:avLst>
              <a:gd name="adj1" fmla="val -47380"/>
              <a:gd name="adj2" fmla="val 69708"/>
            </a:avLst>
          </a:prstGeom>
          <a:solidFill>
            <a:schemeClr val="accent5">
              <a:lumMod val="75000"/>
            </a:schemeClr>
          </a:solidFill>
          <a:ln w="38100">
            <a:solidFill>
              <a:srgbClr val="F2F2F2"/>
            </a:solidFill>
            <a:round/>
            <a:headEnd/>
            <a:tailEnd/>
          </a:ln>
          <a:effectLst>
            <a:outerShdw dist="28398" dir="3806097" algn="ctr" rotWithShape="0">
              <a:srgbClr val="4E6128">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Prevention of corporate frauds and stringent penalties on professionals</a:t>
            </a:r>
          </a:p>
          <a:p>
            <a:pPr fontAlgn="base">
              <a:spcBef>
                <a:spcPct val="0"/>
              </a:spcBef>
              <a:spcAft>
                <a:spcPct val="0"/>
              </a:spcAft>
            </a:pPr>
            <a:endParaRPr lang="en-US" dirty="0">
              <a:latin typeface="Arial" pitchFamily="34" charset="0"/>
            </a:endParaRPr>
          </a:p>
        </p:txBody>
      </p:sp>
      <p:sp>
        <p:nvSpPr>
          <p:cNvPr id="25" name="AutoShape 7"/>
          <p:cNvSpPr>
            <a:spLocks noChangeArrowheads="1"/>
          </p:cNvSpPr>
          <p:nvPr/>
        </p:nvSpPr>
        <p:spPr bwMode="auto">
          <a:xfrm flipH="1">
            <a:off x="457200" y="990600"/>
            <a:ext cx="2553971" cy="1343025"/>
          </a:xfrm>
          <a:prstGeom prst="cloudCallout">
            <a:avLst>
              <a:gd name="adj1" fmla="val -56578"/>
              <a:gd name="adj2" fmla="val 56743"/>
            </a:avLst>
          </a:prstGeom>
          <a:solidFill>
            <a:schemeClr val="accent2"/>
          </a:solidFill>
          <a:ln w="12700">
            <a:solidFill>
              <a:srgbClr val="B2A1C7"/>
            </a:solidFill>
            <a:round/>
            <a:headEnd/>
            <a:tailEnd/>
          </a:ln>
          <a:effectLst>
            <a:outerShdw dist="28398" dir="3806097" algn="ctr" rotWithShape="0">
              <a:srgbClr val="3F3151">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sz="1600" b="1" i="1" dirty="0">
                <a:solidFill>
                  <a:schemeClr val="bg1"/>
                </a:solidFill>
                <a:latin typeface="Times New Roman" pitchFamily="18" charset="0"/>
                <a:ea typeface="Times New Roman" pitchFamily="18" charset="0"/>
                <a:cs typeface="Mangal" pitchFamily="2"/>
              </a:rPr>
              <a:t>Self Regulation and more Disclosures</a:t>
            </a:r>
          </a:p>
          <a:p>
            <a:pPr fontAlgn="base">
              <a:spcBef>
                <a:spcPct val="0"/>
              </a:spcBef>
              <a:spcAft>
                <a:spcPct val="0"/>
              </a:spcAft>
            </a:pPr>
            <a:endParaRPr lang="en-US" sz="1400" dirty="0">
              <a:latin typeface="Arial" pitchFamily="34" charset="0"/>
            </a:endParaRPr>
          </a:p>
        </p:txBody>
      </p:sp>
      <p:pic>
        <p:nvPicPr>
          <p:cNvPr id="26" name="Picture 2" descr="http://ts4.mm.bing.net/th?id=H.4661621327528167&amp;pid=15.1"/>
          <p:cNvPicPr>
            <a:picLocks noChangeAspect="1" noChangeArrowheads="1"/>
          </p:cNvPicPr>
          <p:nvPr/>
        </p:nvPicPr>
        <p:blipFill>
          <a:blip r:embed="rId4"/>
          <a:srcRect/>
          <a:stretch>
            <a:fillRect/>
          </a:stretch>
        </p:blipFill>
        <p:spPr bwMode="auto">
          <a:xfrm>
            <a:off x="3657600" y="2209800"/>
            <a:ext cx="3276600" cy="1981200"/>
          </a:xfrm>
          <a:prstGeom prst="rect">
            <a:avLst/>
          </a:prstGeom>
          <a:noFill/>
        </p:spPr>
      </p:pic>
      <p:pic>
        <p:nvPicPr>
          <p:cNvPr id="27" name="Picture 6" descr="http://ts3.mm.bing.net/th?id=H.4581399946529630&amp;pid=15.1"/>
          <p:cNvPicPr>
            <a:picLocks noChangeAspect="1" noChangeArrowheads="1"/>
          </p:cNvPicPr>
          <p:nvPr/>
        </p:nvPicPr>
        <p:blipFill>
          <a:blip r:embed="rId5"/>
          <a:srcRect/>
          <a:stretch>
            <a:fillRect/>
          </a:stretch>
        </p:blipFill>
        <p:spPr bwMode="auto">
          <a:xfrm>
            <a:off x="8040756" y="5410200"/>
            <a:ext cx="2017643" cy="1447800"/>
          </a:xfrm>
          <a:prstGeom prst="rect">
            <a:avLst/>
          </a:prstGeom>
          <a:noFill/>
        </p:spPr>
      </p:pic>
    </p:spTree>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http://ts4.mm.bing.net/th?id=H.4903608385864683&amp;pid=15.1"/>
          <p:cNvPicPr>
            <a:picLocks noChangeAspect="1" noChangeArrowheads="1"/>
          </p:cNvPicPr>
          <p:nvPr/>
        </p:nvPicPr>
        <p:blipFill>
          <a:blip r:embed="rId2"/>
          <a:srcRect/>
          <a:stretch>
            <a:fillRect/>
          </a:stretch>
        </p:blipFill>
        <p:spPr bwMode="auto">
          <a:xfrm>
            <a:off x="0" y="0"/>
            <a:ext cx="10058400" cy="6858000"/>
          </a:xfrm>
          <a:prstGeom prst="rect">
            <a:avLst/>
          </a:prstGeom>
          <a:noFill/>
        </p:spPr>
      </p:pic>
      <p:sp>
        <p:nvSpPr>
          <p:cNvPr id="18" name="Rectangle 17"/>
          <p:cNvSpPr/>
          <p:nvPr/>
        </p:nvSpPr>
        <p:spPr>
          <a:xfrm>
            <a:off x="167651" y="2133611"/>
            <a:ext cx="2651750" cy="4185733"/>
          </a:xfrm>
          <a:prstGeom prst="rect">
            <a:avLst/>
          </a:prstGeom>
        </p:spPr>
        <p:txBody>
          <a:bodyPr wrap="square" lIns="91414" tIns="45706" rIns="91414" bIns="45706" anchor="t">
            <a:spAutoFit/>
          </a:bodyPr>
          <a:lstStyle/>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One person company</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Self regulation</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Simplification and </a:t>
            </a:r>
            <a:r>
              <a:rPr lang="en-US" sz="1400" b="1" dirty="0" err="1">
                <a:solidFill>
                  <a:srgbClr val="000000"/>
                </a:solidFill>
                <a:latin typeface="Times New Roman" pitchFamily="18" charset="0"/>
                <a:ea typeface="Times New Roman"/>
                <a:cs typeface="Times New Roman" pitchFamily="18" charset="0"/>
              </a:rPr>
              <a:t>liberalisation</a:t>
            </a:r>
            <a:r>
              <a:rPr lang="en-US" sz="1400" b="1" dirty="0">
                <a:solidFill>
                  <a:srgbClr val="000000"/>
                </a:solidFill>
                <a:latin typeface="Times New Roman" pitchFamily="18" charset="0"/>
                <a:ea typeface="Times New Roman"/>
                <a:cs typeface="Times New Roman" pitchFamily="18" charset="0"/>
              </a:rPr>
              <a:t> of approvals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Related-party transaction</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Video conferencing for board meeting</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Exemption of different provisions for small companies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Simplification of merger of small, holding &amp; subsidiary companies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Increase in number of members of  private limited company from 50 to 200</a:t>
            </a:r>
            <a:endParaRPr lang="en-US" sz="1400" b="1" dirty="0">
              <a:latin typeface="Times New Roman" pitchFamily="18" charset="0"/>
              <a:ea typeface="Times New Roman"/>
              <a:cs typeface="Times New Roman" pitchFamily="18" charset="0"/>
            </a:endParaRPr>
          </a:p>
          <a:p>
            <a:pPr algn="just">
              <a:buFont typeface="Arial" pitchFamily="34" charset="0"/>
              <a:buChar char="•"/>
            </a:pPr>
            <a:endParaRPr lang="en-US" sz="1400" b="1" dirty="0">
              <a:solidFill>
                <a:srgbClr val="002060"/>
              </a:solidFill>
              <a:latin typeface="Comic Sans MS" pitchFamily="66" charset="0"/>
            </a:endParaRPr>
          </a:p>
          <a:p>
            <a:pPr algn="just"/>
            <a:endParaRPr lang="en-US" sz="1400" b="1" dirty="0">
              <a:solidFill>
                <a:srgbClr val="002060"/>
              </a:solidFill>
              <a:latin typeface="Comic Sans MS" pitchFamily="66" charset="0"/>
            </a:endParaRPr>
          </a:p>
          <a:p>
            <a:endParaRPr lang="en-US" sz="1400" dirty="0"/>
          </a:p>
        </p:txBody>
      </p:sp>
      <p:sp>
        <p:nvSpPr>
          <p:cNvPr id="19" name="Rectangle 18"/>
          <p:cNvSpPr/>
          <p:nvPr/>
        </p:nvSpPr>
        <p:spPr>
          <a:xfrm>
            <a:off x="2849891" y="2133600"/>
            <a:ext cx="2407912" cy="3323959"/>
          </a:xfrm>
          <a:prstGeom prst="rect">
            <a:avLst/>
          </a:prstGeom>
        </p:spPr>
        <p:txBody>
          <a:bodyPr wrap="square" lIns="91414" tIns="45706" rIns="91414" bIns="45706">
            <a:spAutoFit/>
          </a:bodyPr>
          <a:lstStyle/>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Self-regulation </a:t>
            </a:r>
          </a:p>
          <a:p>
            <a:pPr marL="342800" indent="-342800"/>
            <a:r>
              <a:rPr lang="en-US" sz="1400" b="1" dirty="0">
                <a:solidFill>
                  <a:srgbClr val="000000"/>
                </a:solidFill>
                <a:latin typeface="Times New Roman" pitchFamily="18" charset="0"/>
                <a:ea typeface="Times New Roman"/>
                <a:cs typeface="Times New Roman" pitchFamily="18" charset="0"/>
              </a:rPr>
              <a:t>        increases the time value</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Powers of civil &amp; criminal courts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Inclusive growth through  </a:t>
            </a:r>
            <a:r>
              <a:rPr lang="en-US" sz="1400" b="1" dirty="0" err="1">
                <a:solidFill>
                  <a:srgbClr val="000000"/>
                </a:solidFill>
                <a:latin typeface="Times New Roman" pitchFamily="18" charset="0"/>
                <a:ea typeface="Times New Roman"/>
                <a:cs typeface="Times New Roman" pitchFamily="18" charset="0"/>
              </a:rPr>
              <a:t>liberalised</a:t>
            </a:r>
            <a:r>
              <a:rPr lang="en-US" sz="1400" b="1" dirty="0">
                <a:solidFill>
                  <a:srgbClr val="000000"/>
                </a:solidFill>
                <a:latin typeface="Times New Roman" pitchFamily="18" charset="0"/>
                <a:ea typeface="Times New Roman"/>
                <a:cs typeface="Times New Roman" pitchFamily="18" charset="0"/>
              </a:rPr>
              <a:t> provisions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Systematic dispute resolution mechanism</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Class-action suits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Increased Government control</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Indirect control  through professional accountability</a:t>
            </a:r>
            <a:endParaRPr lang="en-US" sz="1400" dirty="0"/>
          </a:p>
        </p:txBody>
      </p:sp>
      <p:sp>
        <p:nvSpPr>
          <p:cNvPr id="20" name="Rectangle 19"/>
          <p:cNvSpPr/>
          <p:nvPr/>
        </p:nvSpPr>
        <p:spPr>
          <a:xfrm>
            <a:off x="5113020" y="2133604"/>
            <a:ext cx="2263140" cy="2462184"/>
          </a:xfrm>
          <a:prstGeom prst="rect">
            <a:avLst/>
          </a:prstGeom>
        </p:spPr>
        <p:txBody>
          <a:bodyPr wrap="square" lIns="91414" tIns="45706" rIns="91414" bIns="45706">
            <a:spAutoFit/>
          </a:bodyPr>
          <a:lstStyle/>
          <a:p>
            <a:pPr marL="342800" indent="-342800">
              <a:buFont typeface="Symbol"/>
              <a:buChar char=""/>
            </a:pPr>
            <a:r>
              <a:rPr lang="en-US" sz="1400" b="1" dirty="0">
                <a:solidFill>
                  <a:srgbClr val="000000"/>
                </a:solidFill>
                <a:latin typeface="Times New Roman"/>
                <a:ea typeface="Times New Roman"/>
                <a:cs typeface="Mangal"/>
              </a:rPr>
              <a:t>Class-action suits</a:t>
            </a:r>
            <a:endParaRPr lang="en-US" sz="1400" b="1" dirty="0">
              <a:latin typeface="Calibri"/>
              <a:ea typeface="Times New Roman"/>
              <a:cs typeface="Mangal"/>
            </a:endParaRPr>
          </a:p>
          <a:p>
            <a:pPr marL="342800" indent="-342800">
              <a:buFont typeface="Symbol"/>
              <a:buChar char=""/>
            </a:pPr>
            <a:r>
              <a:rPr lang="en-US" sz="1400" b="1" dirty="0">
                <a:solidFill>
                  <a:srgbClr val="000000"/>
                </a:solidFill>
                <a:latin typeface="Times New Roman"/>
                <a:ea typeface="Times New Roman"/>
                <a:cs typeface="Mangal"/>
              </a:rPr>
              <a:t>Benefits of special courts</a:t>
            </a:r>
            <a:endParaRPr lang="en-US" sz="1400" b="1" dirty="0">
              <a:latin typeface="Calibri"/>
              <a:ea typeface="Times New Roman"/>
              <a:cs typeface="Mangal"/>
            </a:endParaRPr>
          </a:p>
          <a:p>
            <a:pPr marL="342800" indent="-342800">
              <a:buFont typeface="Symbol"/>
              <a:buChar char=""/>
            </a:pPr>
            <a:r>
              <a:rPr lang="en-US" sz="1400" b="1" dirty="0">
                <a:solidFill>
                  <a:srgbClr val="000000"/>
                </a:solidFill>
                <a:latin typeface="Times New Roman"/>
                <a:ea typeface="Times New Roman"/>
                <a:cs typeface="Mangal"/>
              </a:rPr>
              <a:t>E-voting</a:t>
            </a:r>
            <a:endParaRPr lang="en-US" sz="1400" b="1" dirty="0">
              <a:latin typeface="Calibri"/>
              <a:ea typeface="Times New Roman"/>
              <a:cs typeface="Mangal"/>
            </a:endParaRPr>
          </a:p>
          <a:p>
            <a:pPr marL="342800" indent="-342800">
              <a:buFont typeface="Symbol"/>
              <a:buChar char=""/>
            </a:pPr>
            <a:r>
              <a:rPr lang="en-US" sz="1400" b="1" dirty="0">
                <a:solidFill>
                  <a:srgbClr val="000000"/>
                </a:solidFill>
                <a:latin typeface="Times New Roman"/>
                <a:ea typeface="Times New Roman"/>
                <a:cs typeface="Mangal"/>
              </a:rPr>
              <a:t>Increased powers to control business as approval of CG in some cases to be approved by shareholders</a:t>
            </a:r>
            <a:endParaRPr lang="en-US" sz="1400" b="1" dirty="0">
              <a:latin typeface="Calibri"/>
              <a:ea typeface="Times New Roman"/>
              <a:cs typeface="Mangal"/>
            </a:endParaRPr>
          </a:p>
          <a:p>
            <a:endParaRPr lang="en-US" sz="1400" b="1" dirty="0">
              <a:solidFill>
                <a:srgbClr val="002060"/>
              </a:solidFill>
              <a:latin typeface="Comic Sans MS" pitchFamily="66" charset="0"/>
            </a:endParaRPr>
          </a:p>
        </p:txBody>
      </p:sp>
      <p:sp>
        <p:nvSpPr>
          <p:cNvPr id="21" name="Rectangle 20"/>
          <p:cNvSpPr/>
          <p:nvPr/>
        </p:nvSpPr>
        <p:spPr>
          <a:xfrm>
            <a:off x="7208520" y="2133611"/>
            <a:ext cx="2849879" cy="4616620"/>
          </a:xfrm>
          <a:prstGeom prst="rect">
            <a:avLst/>
          </a:prstGeom>
        </p:spPr>
        <p:txBody>
          <a:bodyPr wrap="square" lIns="91414" tIns="45706" rIns="91414" bIns="45706">
            <a:spAutoFit/>
          </a:bodyPr>
          <a:lstStyle/>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Wide opportunities for professionals </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Holding of key positions as KMP </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To act as company liquidator</a:t>
            </a: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 To act as Registered Valuer</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Appointment as independent directors in unlisted companies </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Professional expertise as lack of  legal awareness will invite stringent penalty</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Opportunities to provide Advisory services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Consultancy in CAS</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Widen the scope of Internal audit</a:t>
            </a:r>
            <a:endParaRPr lang="en-US" sz="1400" b="1" dirty="0">
              <a:latin typeface="Times New Roman" pitchFamily="18" charset="0"/>
              <a:ea typeface="Times New Roman"/>
              <a:cs typeface="Times New Roman" pitchFamily="18" charset="0"/>
            </a:endParaRP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To conduct Secretarial audit and adoption of secretarial standards</a:t>
            </a:r>
          </a:p>
          <a:p>
            <a:pPr marL="342800" indent="-342800">
              <a:buFont typeface="Symbol"/>
              <a:buChar char=""/>
            </a:pPr>
            <a:r>
              <a:rPr lang="en-US" sz="1400" b="1" dirty="0">
                <a:solidFill>
                  <a:srgbClr val="000000"/>
                </a:solidFill>
                <a:latin typeface="Times New Roman" pitchFamily="18" charset="0"/>
                <a:ea typeface="Times New Roman"/>
                <a:cs typeface="Times New Roman" pitchFamily="18" charset="0"/>
              </a:rPr>
              <a:t> Widen the scope of Cost audit</a:t>
            </a:r>
            <a:endParaRPr lang="en-US" sz="1400" dirty="0">
              <a:solidFill>
                <a:srgbClr val="002060"/>
              </a:solidFill>
            </a:endParaRPr>
          </a:p>
        </p:txBody>
      </p:sp>
      <p:pic>
        <p:nvPicPr>
          <p:cNvPr id="22" name="Picture 21" descr="images.jpg"/>
          <p:cNvPicPr>
            <a:picLocks noChangeAspect="1"/>
          </p:cNvPicPr>
          <p:nvPr/>
        </p:nvPicPr>
        <p:blipFill>
          <a:blip r:embed="rId3"/>
          <a:stretch>
            <a:fillRect/>
          </a:stretch>
        </p:blipFill>
        <p:spPr>
          <a:xfrm>
            <a:off x="2667000" y="5562600"/>
            <a:ext cx="4404360" cy="1143000"/>
          </a:xfrm>
          <a:prstGeom prst="rect">
            <a:avLst/>
          </a:prstGeom>
        </p:spPr>
      </p:pic>
      <p:sp>
        <p:nvSpPr>
          <p:cNvPr id="23" name="Rectangle 1"/>
          <p:cNvSpPr>
            <a:spLocks noChangeArrowheads="1"/>
          </p:cNvSpPr>
          <p:nvPr/>
        </p:nvSpPr>
        <p:spPr bwMode="auto">
          <a:xfrm>
            <a:off x="609600" y="1447800"/>
            <a:ext cx="1600200" cy="457200"/>
          </a:xfrm>
          <a:prstGeom prst="rect">
            <a:avLst/>
          </a:prstGeom>
          <a:gradFill rotWithShape="0">
            <a:gsLst>
              <a:gs pos="0">
                <a:srgbClr val="FABF8F"/>
              </a:gs>
              <a:gs pos="50000">
                <a:srgbClr val="F79646"/>
              </a:gs>
              <a:gs pos="100000">
                <a:srgbClr val="FABF8F"/>
              </a:gs>
            </a:gsLst>
            <a:lin ang="5400000" scaled="1"/>
          </a:gradFill>
          <a:ln w="127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kumimoji="0" lang="en-US" b="1" i="1" u="none" strike="noStrike" cap="none" normalizeH="0" baseline="0" dirty="0">
                <a:ln>
                  <a:noFill/>
                </a:ln>
                <a:solidFill>
                  <a:schemeClr val="tx1"/>
                </a:solidFill>
                <a:effectLst/>
                <a:latin typeface="Times New Roman" pitchFamily="18" charset="0"/>
              </a:rPr>
              <a:t>Entrepreneur</a:t>
            </a:r>
            <a:endParaRPr lang="en-US" sz="2900" dirty="0">
              <a:latin typeface="Arial" pitchFamily="34" charset="0"/>
            </a:endParaRPr>
          </a:p>
        </p:txBody>
      </p:sp>
      <p:sp>
        <p:nvSpPr>
          <p:cNvPr id="24" name="AutoShape 2"/>
          <p:cNvSpPr>
            <a:spLocks noChangeArrowheads="1"/>
          </p:cNvSpPr>
          <p:nvPr/>
        </p:nvSpPr>
        <p:spPr bwMode="auto">
          <a:xfrm>
            <a:off x="1219201" y="1905000"/>
            <a:ext cx="228601" cy="304800"/>
          </a:xfrm>
          <a:prstGeom prst="downArrow">
            <a:avLst>
              <a:gd name="adj1" fmla="val 50000"/>
              <a:gd name="adj2" fmla="val 43510"/>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14" tIns="45706" rIns="91414" bIns="45706" numCol="1" anchor="t" anchorCtr="0" compatLnSpc="1">
            <a:prstTxWarp prst="textNoShape">
              <a:avLst/>
            </a:prstTxWarp>
          </a:bodyPr>
          <a:lstStyle/>
          <a:p>
            <a:endParaRPr lang="en-US"/>
          </a:p>
        </p:txBody>
      </p:sp>
      <p:sp>
        <p:nvSpPr>
          <p:cNvPr id="25" name="Rectangle 3"/>
          <p:cNvSpPr>
            <a:spLocks noChangeArrowheads="1"/>
          </p:cNvSpPr>
          <p:nvPr/>
        </p:nvSpPr>
        <p:spPr bwMode="auto">
          <a:xfrm>
            <a:off x="3124200" y="1447800"/>
            <a:ext cx="1524001" cy="457200"/>
          </a:xfrm>
          <a:prstGeom prst="rect">
            <a:avLst/>
          </a:prstGeom>
          <a:gradFill rotWithShape="0">
            <a:gsLst>
              <a:gs pos="0">
                <a:srgbClr val="D99594"/>
              </a:gs>
              <a:gs pos="50000">
                <a:srgbClr val="C0504D"/>
              </a:gs>
              <a:gs pos="100000">
                <a:srgbClr val="D99594"/>
              </a:gs>
            </a:gsLst>
            <a:lin ang="5400000" scaled="1"/>
          </a:gradFill>
          <a:ln w="127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kumimoji="0" lang="en-US" b="1" i="1" u="none" strike="noStrike" cap="none" normalizeH="0" baseline="0" dirty="0">
                <a:ln>
                  <a:noFill/>
                </a:ln>
                <a:solidFill>
                  <a:schemeClr val="tx1"/>
                </a:solidFill>
                <a:effectLst/>
                <a:latin typeface="Times New Roman" pitchFamily="18" charset="0"/>
              </a:rPr>
              <a:t>Regulator</a:t>
            </a:r>
            <a:endParaRPr lang="en-US" sz="2900" dirty="0">
              <a:latin typeface="Arial" pitchFamily="34" charset="0"/>
            </a:endParaRPr>
          </a:p>
        </p:txBody>
      </p:sp>
      <p:sp>
        <p:nvSpPr>
          <p:cNvPr id="26" name="Rectangle 4"/>
          <p:cNvSpPr>
            <a:spLocks noChangeArrowheads="1"/>
          </p:cNvSpPr>
          <p:nvPr/>
        </p:nvSpPr>
        <p:spPr bwMode="auto">
          <a:xfrm>
            <a:off x="5334001" y="1447800"/>
            <a:ext cx="1447799" cy="457200"/>
          </a:xfrm>
          <a:prstGeom prst="rect">
            <a:avLst/>
          </a:prstGeom>
          <a:gradFill rotWithShape="0">
            <a:gsLst>
              <a:gs pos="0">
                <a:srgbClr val="C2D69B"/>
              </a:gs>
              <a:gs pos="50000">
                <a:srgbClr val="9BBB59"/>
              </a:gs>
              <a:gs pos="100000">
                <a:srgbClr val="C2D69B"/>
              </a:gs>
            </a:gsLst>
            <a:lin ang="5400000" scaled="1"/>
          </a:gradFill>
          <a:ln w="127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kumimoji="0" lang="en-US" b="1" i="1" u="none" strike="noStrike" cap="none" normalizeH="0" baseline="0" dirty="0">
                <a:ln>
                  <a:noFill/>
                </a:ln>
                <a:solidFill>
                  <a:schemeClr val="tx1"/>
                </a:solidFill>
                <a:effectLst/>
                <a:latin typeface="Times New Roman" pitchFamily="18" charset="0"/>
              </a:rPr>
              <a:t>Investor</a:t>
            </a:r>
            <a:endParaRPr lang="en-US" sz="2900" dirty="0">
              <a:latin typeface="Arial" pitchFamily="34" charset="0"/>
            </a:endParaRPr>
          </a:p>
        </p:txBody>
      </p:sp>
      <p:sp>
        <p:nvSpPr>
          <p:cNvPr id="27" name="Rectangle 5"/>
          <p:cNvSpPr>
            <a:spLocks noChangeArrowheads="1"/>
          </p:cNvSpPr>
          <p:nvPr/>
        </p:nvSpPr>
        <p:spPr bwMode="auto">
          <a:xfrm>
            <a:off x="7620001" y="1447800"/>
            <a:ext cx="1447799" cy="457200"/>
          </a:xfrm>
          <a:prstGeom prst="rect">
            <a:avLst/>
          </a:prstGeom>
          <a:gradFill rotWithShape="0">
            <a:gsLst>
              <a:gs pos="0">
                <a:srgbClr val="D99594"/>
              </a:gs>
              <a:gs pos="50000">
                <a:srgbClr val="F2DBDB"/>
              </a:gs>
              <a:gs pos="100000">
                <a:srgbClr val="D99594"/>
              </a:gs>
            </a:gsLst>
            <a:lin ang="18900000" scaled="1"/>
          </a:gradFill>
          <a:ln w="127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kumimoji="0" lang="en-US" b="1" i="1" u="none" strike="noStrike" cap="none" normalizeH="0" baseline="0" dirty="0">
                <a:ln>
                  <a:noFill/>
                </a:ln>
                <a:solidFill>
                  <a:schemeClr val="tx1"/>
                </a:solidFill>
                <a:effectLst/>
                <a:latin typeface="Times New Roman" pitchFamily="18" charset="0"/>
              </a:rPr>
              <a:t>Professional</a:t>
            </a:r>
            <a:endParaRPr lang="en-US" sz="2900" dirty="0">
              <a:latin typeface="Arial" pitchFamily="34" charset="0"/>
            </a:endParaRPr>
          </a:p>
        </p:txBody>
      </p:sp>
      <p:sp>
        <p:nvSpPr>
          <p:cNvPr id="28" name="AutoShape 6"/>
          <p:cNvSpPr>
            <a:spLocks noChangeArrowheads="1"/>
          </p:cNvSpPr>
          <p:nvPr/>
        </p:nvSpPr>
        <p:spPr bwMode="auto">
          <a:xfrm>
            <a:off x="5943600" y="1905000"/>
            <a:ext cx="228601" cy="304800"/>
          </a:xfrm>
          <a:prstGeom prst="downArrow">
            <a:avLst>
              <a:gd name="adj1" fmla="val 50000"/>
              <a:gd name="adj2" fmla="val 43510"/>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14" tIns="45706" rIns="91414" bIns="45706" numCol="1" anchor="t" anchorCtr="0" compatLnSpc="1">
            <a:prstTxWarp prst="textNoShape">
              <a:avLst/>
            </a:prstTxWarp>
          </a:bodyPr>
          <a:lstStyle/>
          <a:p>
            <a:endParaRPr lang="en-US"/>
          </a:p>
        </p:txBody>
      </p:sp>
      <p:sp>
        <p:nvSpPr>
          <p:cNvPr id="29" name="AutoShape 7"/>
          <p:cNvSpPr>
            <a:spLocks noChangeArrowheads="1"/>
          </p:cNvSpPr>
          <p:nvPr/>
        </p:nvSpPr>
        <p:spPr bwMode="auto">
          <a:xfrm>
            <a:off x="8229600" y="1905000"/>
            <a:ext cx="228601" cy="304800"/>
          </a:xfrm>
          <a:prstGeom prst="downArrow">
            <a:avLst>
              <a:gd name="adj1" fmla="val 50000"/>
              <a:gd name="adj2" fmla="val 43510"/>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14" tIns="45706" rIns="91414" bIns="45706" numCol="1" anchor="t" anchorCtr="0" compatLnSpc="1">
            <a:prstTxWarp prst="textNoShape">
              <a:avLst/>
            </a:prstTxWarp>
          </a:bodyPr>
          <a:lstStyle/>
          <a:p>
            <a:endParaRPr lang="en-US"/>
          </a:p>
        </p:txBody>
      </p:sp>
      <p:sp>
        <p:nvSpPr>
          <p:cNvPr id="30" name="AutoShape 8"/>
          <p:cNvSpPr>
            <a:spLocks noChangeArrowheads="1"/>
          </p:cNvSpPr>
          <p:nvPr/>
        </p:nvSpPr>
        <p:spPr bwMode="auto">
          <a:xfrm>
            <a:off x="3810000" y="1905000"/>
            <a:ext cx="228601" cy="304800"/>
          </a:xfrm>
          <a:prstGeom prst="downArrow">
            <a:avLst>
              <a:gd name="adj1" fmla="val 50000"/>
              <a:gd name="adj2" fmla="val 43510"/>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14" tIns="45706" rIns="91414" bIns="45706" numCol="1" anchor="t" anchorCtr="0" compatLnSpc="1">
            <a:prstTxWarp prst="textNoShape">
              <a:avLst/>
            </a:prstTxWarp>
          </a:bodyPr>
          <a:lstStyle/>
          <a:p>
            <a:endParaRPr lang="en-US"/>
          </a:p>
        </p:txBody>
      </p:sp>
      <p:sp>
        <p:nvSpPr>
          <p:cNvPr id="31" name="AutoShape 9"/>
          <p:cNvSpPr>
            <a:spLocks noChangeArrowheads="1"/>
          </p:cNvSpPr>
          <p:nvPr/>
        </p:nvSpPr>
        <p:spPr bwMode="auto">
          <a:xfrm>
            <a:off x="1676400" y="381000"/>
            <a:ext cx="6629399" cy="762000"/>
          </a:xfrm>
          <a:prstGeom prst="roundRect">
            <a:avLst>
              <a:gd name="adj" fmla="val 16667"/>
            </a:avLst>
          </a:prstGeom>
          <a:solidFill>
            <a:schemeClr val="tx1"/>
          </a:solidFill>
          <a:ln w="127000" cmpd="dbl">
            <a:solidFill>
              <a:schemeClr val="tx1"/>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endParaRPr lang="en-US" sz="200" b="1" i="1" dirty="0">
              <a:latin typeface="Times New Roman" pitchFamily="18" charset="0"/>
            </a:endParaRPr>
          </a:p>
          <a:p>
            <a:pPr algn="ctr" fontAlgn="base">
              <a:spcBef>
                <a:spcPct val="0"/>
              </a:spcBef>
              <a:spcAft>
                <a:spcPts val="999"/>
              </a:spcAft>
            </a:pPr>
            <a:r>
              <a:rPr lang="en-US" sz="2400" b="1" dirty="0">
                <a:solidFill>
                  <a:srgbClr val="FFFF00"/>
                </a:solidFill>
                <a:latin typeface="Times New Roman" pitchFamily="18" charset="0"/>
              </a:rPr>
              <a:t>Elevated Horizons of the Companies Act, 2013</a:t>
            </a:r>
          </a:p>
        </p:txBody>
      </p:sp>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ttp://ts4.mm.bing.net/th?id=H.4903608385864683&amp;pid=15.1"/>
          <p:cNvPicPr>
            <a:picLocks noChangeAspect="1" noChangeArrowheads="1"/>
          </p:cNvPicPr>
          <p:nvPr/>
        </p:nvPicPr>
        <p:blipFill>
          <a:blip r:embed="rId2"/>
          <a:srcRect/>
          <a:stretch>
            <a:fillRect/>
          </a:stretch>
        </p:blipFill>
        <p:spPr bwMode="auto">
          <a:xfrm>
            <a:off x="0" y="0"/>
            <a:ext cx="10058400" cy="5791200"/>
          </a:xfrm>
          <a:prstGeom prst="rect">
            <a:avLst/>
          </a:prstGeom>
          <a:noFill/>
        </p:spPr>
      </p:pic>
      <p:pic>
        <p:nvPicPr>
          <p:cNvPr id="22" name="Picture 2" descr="http://www.greatresumesfast.com/blog/wp-content/uploads/2013/04/new-clipart.png"/>
          <p:cNvPicPr>
            <a:picLocks noChangeAspect="1" noChangeArrowheads="1"/>
          </p:cNvPicPr>
          <p:nvPr/>
        </p:nvPicPr>
        <p:blipFill>
          <a:blip r:embed="rId3"/>
          <a:srcRect/>
          <a:stretch>
            <a:fillRect/>
          </a:stretch>
        </p:blipFill>
        <p:spPr bwMode="auto">
          <a:xfrm>
            <a:off x="7696200" y="4483870"/>
            <a:ext cx="2362200" cy="2374130"/>
          </a:xfrm>
          <a:prstGeom prst="rect">
            <a:avLst/>
          </a:prstGeom>
          <a:noFill/>
        </p:spPr>
      </p:pic>
      <p:pic>
        <p:nvPicPr>
          <p:cNvPr id="23" name="Picture 4" descr="https://encrypted-tbn0.gstatic.com/images?q=tbn:ANd9GcSs5QJamlwmjeqHIV7obgs4E5RzDWMI-K1kUXMqqnHz2TP_GSmLQwkKl1Js"/>
          <p:cNvPicPr>
            <a:picLocks noChangeAspect="1" noChangeArrowheads="1"/>
          </p:cNvPicPr>
          <p:nvPr/>
        </p:nvPicPr>
        <p:blipFill>
          <a:blip r:embed="rId4"/>
          <a:srcRect/>
          <a:stretch>
            <a:fillRect/>
          </a:stretch>
        </p:blipFill>
        <p:spPr bwMode="auto">
          <a:xfrm>
            <a:off x="3479800" y="2362200"/>
            <a:ext cx="1968500" cy="2362200"/>
          </a:xfrm>
          <a:prstGeom prst="rect">
            <a:avLst/>
          </a:prstGeom>
          <a:noFill/>
        </p:spPr>
      </p:pic>
      <p:sp>
        <p:nvSpPr>
          <p:cNvPr id="24" name="AutoShape 8"/>
          <p:cNvSpPr>
            <a:spLocks noChangeArrowheads="1"/>
          </p:cNvSpPr>
          <p:nvPr/>
        </p:nvSpPr>
        <p:spPr bwMode="auto">
          <a:xfrm>
            <a:off x="1524000" y="5181600"/>
            <a:ext cx="2286000" cy="838200"/>
          </a:xfrm>
          <a:prstGeom prst="roundRect">
            <a:avLst>
              <a:gd name="adj" fmla="val 16667"/>
            </a:avLst>
          </a:prstGeom>
          <a:solidFill>
            <a:srgbClr val="FFFFFF"/>
          </a:solidFill>
          <a:ln w="63500" cmpd="thickThin">
            <a:solidFill>
              <a:srgbClr val="9BBB59"/>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Woman/ Resident/ Independent</a:t>
            </a:r>
            <a:r>
              <a:rPr lang="en-US" dirty="0">
                <a:solidFill>
                  <a:srgbClr val="FF0000"/>
                </a:solidFill>
                <a:latin typeface="Calibri" pitchFamily="34" charset="0"/>
                <a:ea typeface="Times New Roman" pitchFamily="18" charset="0"/>
                <a:cs typeface="Mangal" pitchFamily="2"/>
              </a:rPr>
              <a:t> </a:t>
            </a:r>
            <a:r>
              <a:rPr lang="en-US" b="1" i="1" dirty="0">
                <a:solidFill>
                  <a:srgbClr val="0D0D0D"/>
                </a:solidFill>
                <a:latin typeface="Calibri" pitchFamily="34" charset="0"/>
                <a:ea typeface="Times New Roman" pitchFamily="18" charset="0"/>
                <a:cs typeface="Mangal" pitchFamily="2"/>
              </a:rPr>
              <a:t>Director</a:t>
            </a:r>
            <a:endParaRPr lang="en-US" dirty="0">
              <a:latin typeface="Arial" pitchFamily="34" charset="0"/>
            </a:endParaRPr>
          </a:p>
        </p:txBody>
      </p:sp>
      <p:sp>
        <p:nvSpPr>
          <p:cNvPr id="25" name="AutoShape 12"/>
          <p:cNvSpPr>
            <a:spLocks noChangeArrowheads="1"/>
          </p:cNvSpPr>
          <p:nvPr/>
        </p:nvSpPr>
        <p:spPr bwMode="auto">
          <a:xfrm>
            <a:off x="5562600" y="5410200"/>
            <a:ext cx="925513" cy="382590"/>
          </a:xfrm>
          <a:prstGeom prst="roundRect">
            <a:avLst>
              <a:gd name="adj" fmla="val 16667"/>
            </a:avLst>
          </a:prstGeom>
          <a:solidFill>
            <a:srgbClr val="FFFFFF"/>
          </a:solidFill>
          <a:ln w="63500" cmpd="thickThin">
            <a:solidFill>
              <a:srgbClr val="8064A2"/>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CSR</a:t>
            </a:r>
            <a:endParaRPr lang="en-US" sz="1400" dirty="0">
              <a:latin typeface="Arial" pitchFamily="34" charset="0"/>
            </a:endParaRPr>
          </a:p>
        </p:txBody>
      </p:sp>
      <p:sp>
        <p:nvSpPr>
          <p:cNvPr id="26" name="AutoShape 17"/>
          <p:cNvSpPr>
            <a:spLocks noChangeArrowheads="1"/>
          </p:cNvSpPr>
          <p:nvPr/>
        </p:nvSpPr>
        <p:spPr bwMode="auto">
          <a:xfrm>
            <a:off x="5562600" y="1905000"/>
            <a:ext cx="2286000" cy="990600"/>
          </a:xfrm>
          <a:prstGeom prst="roundRect">
            <a:avLst>
              <a:gd name="adj" fmla="val 16667"/>
            </a:avLst>
          </a:prstGeom>
          <a:solidFill>
            <a:srgbClr val="FFFFFF"/>
          </a:solidFill>
          <a:ln w="63500" cmpd="thickThin">
            <a:solidFill>
              <a:srgbClr val="C0504D"/>
            </a:solidFill>
            <a:round/>
            <a:headEnd/>
            <a:tailEnd/>
          </a:ln>
          <a:effectLst/>
        </p:spPr>
        <p:txBody>
          <a:bodyPr vert="horz" wrap="square" lIns="91414" tIns="45706" rIns="91414" bIns="45706" numCol="1" anchor="t" anchorCtr="0" compatLnSpc="1">
            <a:prstTxWarp prst="textNoShape">
              <a:avLst/>
            </a:prstTxWarp>
          </a:bodyPr>
          <a:lstStyle/>
          <a:p>
            <a:pPr fontAlgn="base">
              <a:spcBef>
                <a:spcPct val="0"/>
              </a:spcBef>
              <a:spcAft>
                <a:spcPct val="0"/>
              </a:spcAft>
            </a:pPr>
            <a:r>
              <a:rPr lang="en-US" b="1" i="1" dirty="0">
                <a:latin typeface="Calibri" pitchFamily="34" charset="0"/>
                <a:ea typeface="Times New Roman" pitchFamily="18" charset="0"/>
                <a:cs typeface="Mangal" pitchFamily="2"/>
              </a:rPr>
              <a:t>One person/ Small/ Dormant /Associate Company</a:t>
            </a:r>
          </a:p>
          <a:p>
            <a:pPr lvl="1" fontAlgn="base">
              <a:spcBef>
                <a:spcPct val="0"/>
              </a:spcBef>
              <a:spcAft>
                <a:spcPct val="0"/>
              </a:spcAft>
            </a:pPr>
            <a:endParaRPr lang="en-US" sz="1000" dirty="0">
              <a:latin typeface="Calibri" pitchFamily="34" charset="0"/>
              <a:ea typeface="Times New Roman" pitchFamily="18" charset="0"/>
              <a:cs typeface="Mangal" pitchFamily="2"/>
            </a:endParaRPr>
          </a:p>
          <a:p>
            <a:pPr fontAlgn="base">
              <a:spcBef>
                <a:spcPct val="0"/>
              </a:spcBef>
              <a:spcAft>
                <a:spcPct val="0"/>
              </a:spcAft>
            </a:pPr>
            <a:endParaRPr lang="en-US" dirty="0">
              <a:latin typeface="Arial" pitchFamily="34" charset="0"/>
            </a:endParaRPr>
          </a:p>
        </p:txBody>
      </p:sp>
      <p:sp>
        <p:nvSpPr>
          <p:cNvPr id="27" name="AutoShape 4"/>
          <p:cNvSpPr>
            <a:spLocks noChangeArrowheads="1"/>
          </p:cNvSpPr>
          <p:nvPr/>
        </p:nvSpPr>
        <p:spPr bwMode="auto">
          <a:xfrm>
            <a:off x="6629400" y="4114800"/>
            <a:ext cx="838200" cy="457200"/>
          </a:xfrm>
          <a:prstGeom prst="roundRect">
            <a:avLst>
              <a:gd name="adj" fmla="val 16667"/>
            </a:avLst>
          </a:prstGeom>
          <a:solidFill>
            <a:srgbClr val="FFFFFF"/>
          </a:solidFill>
          <a:ln w="63500" cmpd="thickThin">
            <a:solidFill>
              <a:srgbClr val="4BACC6"/>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SFIO</a:t>
            </a:r>
            <a:endParaRPr lang="en-US" dirty="0">
              <a:latin typeface="Arial" pitchFamily="34" charset="0"/>
            </a:endParaRPr>
          </a:p>
        </p:txBody>
      </p:sp>
      <p:sp>
        <p:nvSpPr>
          <p:cNvPr id="28" name="AutoShape 13"/>
          <p:cNvSpPr>
            <a:spLocks noChangeArrowheads="1"/>
          </p:cNvSpPr>
          <p:nvPr/>
        </p:nvSpPr>
        <p:spPr bwMode="auto">
          <a:xfrm>
            <a:off x="6172200" y="3200400"/>
            <a:ext cx="1828800" cy="762000"/>
          </a:xfrm>
          <a:prstGeom prst="roundRect">
            <a:avLst>
              <a:gd name="adj" fmla="val 16667"/>
            </a:avLst>
          </a:prstGeom>
          <a:solidFill>
            <a:srgbClr val="FFFFFF"/>
          </a:solidFill>
          <a:ln w="63500" cmpd="thickThin">
            <a:solidFill>
              <a:srgbClr val="4F81BD"/>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Acceptance of Public Deposits</a:t>
            </a:r>
            <a:endParaRPr lang="en-US" dirty="0">
              <a:latin typeface="Arial" pitchFamily="34" charset="0"/>
            </a:endParaRPr>
          </a:p>
        </p:txBody>
      </p:sp>
      <p:sp>
        <p:nvSpPr>
          <p:cNvPr id="29" name="AutoShape 14"/>
          <p:cNvSpPr>
            <a:spLocks noChangeArrowheads="1"/>
          </p:cNvSpPr>
          <p:nvPr/>
        </p:nvSpPr>
        <p:spPr bwMode="auto">
          <a:xfrm>
            <a:off x="838200" y="4038600"/>
            <a:ext cx="2133600" cy="990600"/>
          </a:xfrm>
          <a:prstGeom prst="roundRect">
            <a:avLst>
              <a:gd name="adj" fmla="val 16667"/>
            </a:avLst>
          </a:prstGeom>
          <a:solidFill>
            <a:srgbClr val="FFFFFF"/>
          </a:solidFill>
          <a:ln w="63500" cmpd="thickThin">
            <a:solidFill>
              <a:srgbClr val="9BBB59"/>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Penalties of Independent Professional</a:t>
            </a:r>
            <a:endParaRPr lang="en-US" dirty="0">
              <a:latin typeface="Arial" pitchFamily="34" charset="0"/>
            </a:endParaRPr>
          </a:p>
        </p:txBody>
      </p:sp>
      <p:sp>
        <p:nvSpPr>
          <p:cNvPr id="30" name="AutoShape 16"/>
          <p:cNvSpPr>
            <a:spLocks noChangeArrowheads="1"/>
          </p:cNvSpPr>
          <p:nvPr/>
        </p:nvSpPr>
        <p:spPr bwMode="auto">
          <a:xfrm>
            <a:off x="4191000" y="4953000"/>
            <a:ext cx="838200" cy="457200"/>
          </a:xfrm>
          <a:prstGeom prst="roundRect">
            <a:avLst>
              <a:gd name="adj" fmla="val 16667"/>
            </a:avLst>
          </a:prstGeom>
          <a:solidFill>
            <a:srgbClr val="FFFFFF"/>
          </a:solidFill>
          <a:ln w="63500" cmpd="thickThin">
            <a:solidFill>
              <a:srgbClr val="4BACC6"/>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NFRA</a:t>
            </a:r>
            <a:endParaRPr lang="en-US" sz="1400" dirty="0">
              <a:latin typeface="Arial" pitchFamily="34" charset="0"/>
            </a:endParaRPr>
          </a:p>
        </p:txBody>
      </p:sp>
      <p:sp>
        <p:nvSpPr>
          <p:cNvPr id="31" name="AutoShape 5"/>
          <p:cNvSpPr>
            <a:spLocks noChangeArrowheads="1"/>
          </p:cNvSpPr>
          <p:nvPr/>
        </p:nvSpPr>
        <p:spPr bwMode="auto">
          <a:xfrm>
            <a:off x="3962400" y="1219200"/>
            <a:ext cx="1143000" cy="609600"/>
          </a:xfrm>
          <a:prstGeom prst="roundRect">
            <a:avLst>
              <a:gd name="adj" fmla="val 16667"/>
            </a:avLst>
          </a:prstGeom>
          <a:solidFill>
            <a:srgbClr val="FFFFFF"/>
          </a:solidFill>
          <a:ln w="63500" cmpd="thickThin">
            <a:solidFill>
              <a:srgbClr val="8064A2"/>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Fraud</a:t>
            </a:r>
            <a:endParaRPr lang="en-US" sz="1600" dirty="0">
              <a:latin typeface="Arial" pitchFamily="34" charset="0"/>
            </a:endParaRPr>
          </a:p>
        </p:txBody>
      </p:sp>
      <p:sp>
        <p:nvSpPr>
          <p:cNvPr id="32" name="AutoShape 6"/>
          <p:cNvSpPr>
            <a:spLocks noChangeArrowheads="1"/>
          </p:cNvSpPr>
          <p:nvPr/>
        </p:nvSpPr>
        <p:spPr bwMode="auto">
          <a:xfrm>
            <a:off x="2133600" y="2743200"/>
            <a:ext cx="838200" cy="457200"/>
          </a:xfrm>
          <a:prstGeom prst="roundRect">
            <a:avLst>
              <a:gd name="adj" fmla="val 0"/>
            </a:avLst>
          </a:prstGeom>
          <a:solidFill>
            <a:srgbClr val="FFFFFF"/>
          </a:solidFill>
          <a:ln w="63500" cmpd="thickThin">
            <a:solidFill>
              <a:srgbClr val="4F81BD"/>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KMP</a:t>
            </a:r>
            <a:endParaRPr lang="en-US" dirty="0">
              <a:latin typeface="Arial" pitchFamily="34" charset="0"/>
            </a:endParaRPr>
          </a:p>
        </p:txBody>
      </p:sp>
      <p:sp>
        <p:nvSpPr>
          <p:cNvPr id="33" name="AutoShape 7"/>
          <p:cNvSpPr>
            <a:spLocks noChangeArrowheads="1"/>
          </p:cNvSpPr>
          <p:nvPr/>
        </p:nvSpPr>
        <p:spPr bwMode="auto">
          <a:xfrm>
            <a:off x="3962400" y="5715000"/>
            <a:ext cx="1371600" cy="609600"/>
          </a:xfrm>
          <a:prstGeom prst="roundRect">
            <a:avLst>
              <a:gd name="adj" fmla="val 16667"/>
            </a:avLst>
          </a:prstGeom>
          <a:solidFill>
            <a:srgbClr val="FFFFFF"/>
          </a:solidFill>
          <a:ln w="63500" cmpd="thickThin">
            <a:solidFill>
              <a:srgbClr val="C0504D"/>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Class Action Suits</a:t>
            </a:r>
            <a:endParaRPr lang="en-US" dirty="0">
              <a:latin typeface="Arial" pitchFamily="34" charset="0"/>
            </a:endParaRPr>
          </a:p>
        </p:txBody>
      </p:sp>
      <p:sp>
        <p:nvSpPr>
          <p:cNvPr id="34" name="AutoShape 18"/>
          <p:cNvSpPr>
            <a:spLocks noChangeArrowheads="1"/>
          </p:cNvSpPr>
          <p:nvPr/>
        </p:nvSpPr>
        <p:spPr bwMode="auto">
          <a:xfrm>
            <a:off x="5867400" y="4724400"/>
            <a:ext cx="914400" cy="457200"/>
          </a:xfrm>
          <a:prstGeom prst="roundRect">
            <a:avLst>
              <a:gd name="adj" fmla="val 16667"/>
            </a:avLst>
          </a:prstGeom>
          <a:solidFill>
            <a:srgbClr val="FFFFFF"/>
          </a:solidFill>
          <a:ln w="63500" cmpd="thickThin">
            <a:solidFill>
              <a:srgbClr val="F79646"/>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NCLT</a:t>
            </a:r>
            <a:endParaRPr lang="en-US" sz="1400" b="1" dirty="0">
              <a:latin typeface="Arial" pitchFamily="34" charset="0"/>
            </a:endParaRPr>
          </a:p>
        </p:txBody>
      </p:sp>
      <p:sp>
        <p:nvSpPr>
          <p:cNvPr id="35" name="AutoShape 9"/>
          <p:cNvSpPr>
            <a:spLocks noChangeArrowheads="1"/>
          </p:cNvSpPr>
          <p:nvPr/>
        </p:nvSpPr>
        <p:spPr bwMode="auto">
          <a:xfrm>
            <a:off x="990600" y="2514600"/>
            <a:ext cx="990600" cy="457200"/>
          </a:xfrm>
          <a:prstGeom prst="roundRect">
            <a:avLst>
              <a:gd name="adj" fmla="val 16667"/>
            </a:avLst>
          </a:prstGeom>
          <a:solidFill>
            <a:srgbClr val="FFFFFF"/>
          </a:solidFill>
          <a:ln w="63500" cmpd="thickThin">
            <a:solidFill>
              <a:srgbClr val="4BACC6"/>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SA &amp; SS</a:t>
            </a:r>
            <a:endParaRPr lang="en-US" dirty="0">
              <a:latin typeface="Arial" pitchFamily="34" charset="0"/>
            </a:endParaRPr>
          </a:p>
        </p:txBody>
      </p:sp>
      <p:sp>
        <p:nvSpPr>
          <p:cNvPr id="36" name="AutoShape 10"/>
          <p:cNvSpPr>
            <a:spLocks noChangeArrowheads="1"/>
          </p:cNvSpPr>
          <p:nvPr/>
        </p:nvSpPr>
        <p:spPr bwMode="auto">
          <a:xfrm>
            <a:off x="609600" y="3124200"/>
            <a:ext cx="1295400" cy="609600"/>
          </a:xfrm>
          <a:prstGeom prst="roundRect">
            <a:avLst>
              <a:gd name="adj" fmla="val 16667"/>
            </a:avLst>
          </a:prstGeom>
          <a:solidFill>
            <a:srgbClr val="FFFFFF"/>
          </a:solidFill>
          <a:ln w="63500" cmpd="thickThin">
            <a:solidFill>
              <a:srgbClr val="F79646"/>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Registered Valuer</a:t>
            </a:r>
            <a:endParaRPr lang="en-US" dirty="0">
              <a:latin typeface="Arial" pitchFamily="34" charset="0"/>
            </a:endParaRPr>
          </a:p>
        </p:txBody>
      </p:sp>
      <p:sp>
        <p:nvSpPr>
          <p:cNvPr id="37" name="AutoShape 15"/>
          <p:cNvSpPr>
            <a:spLocks noChangeArrowheads="1"/>
          </p:cNvSpPr>
          <p:nvPr/>
        </p:nvSpPr>
        <p:spPr bwMode="auto">
          <a:xfrm>
            <a:off x="1143000" y="1524000"/>
            <a:ext cx="2438400" cy="762000"/>
          </a:xfrm>
          <a:prstGeom prst="roundRect">
            <a:avLst>
              <a:gd name="adj" fmla="val 16667"/>
            </a:avLst>
          </a:prstGeom>
          <a:solidFill>
            <a:srgbClr val="FFFFFF"/>
          </a:solidFill>
          <a:ln w="63500" cmpd="thickThin">
            <a:solidFill>
              <a:srgbClr val="4F81BD"/>
            </a:solidFill>
            <a:round/>
            <a:headEnd/>
            <a:tailEnd/>
          </a:ln>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r>
              <a:rPr lang="en-US" b="1" i="1" dirty="0">
                <a:latin typeface="Calibri" pitchFamily="34" charset="0"/>
                <a:ea typeface="Times New Roman" pitchFamily="18" charset="0"/>
                <a:cs typeface="Mangal" pitchFamily="2"/>
              </a:rPr>
              <a:t>Statutory Auditors and Audit Committee</a:t>
            </a:r>
            <a:endParaRPr lang="en-US" dirty="0">
              <a:latin typeface="Arial" pitchFamily="34" charset="0"/>
            </a:endParaRPr>
          </a:p>
        </p:txBody>
      </p:sp>
      <p:sp>
        <p:nvSpPr>
          <p:cNvPr id="38" name="AutoShape 2"/>
          <p:cNvSpPr>
            <a:spLocks noChangeArrowheads="1"/>
          </p:cNvSpPr>
          <p:nvPr/>
        </p:nvSpPr>
        <p:spPr bwMode="auto">
          <a:xfrm>
            <a:off x="1676400" y="228600"/>
            <a:ext cx="5334000" cy="762000"/>
          </a:xfrm>
          <a:prstGeom prst="roundRect">
            <a:avLst>
              <a:gd name="adj" fmla="val 16667"/>
            </a:avLst>
          </a:prstGeom>
          <a:blipFill>
            <a:blip r:embed="rId5"/>
            <a:tile tx="0" ty="0" sx="100000" sy="100000" flip="none" algn="tl"/>
          </a:blipFill>
          <a:ln w="12700">
            <a:solidFill>
              <a:schemeClr val="tx1"/>
            </a:solidFill>
            <a:round/>
            <a:headEnd/>
            <a:tailEnd/>
          </a:ln>
          <a:effectLst>
            <a:outerShdw dist="28398" dir="3806097" algn="ctr" rotWithShape="0">
              <a:srgbClr val="3F3151">
                <a:alpha val="50000"/>
              </a:srgbClr>
            </a:outerShdw>
          </a:effectLst>
        </p:spPr>
        <p:txBody>
          <a:bodyPr vert="horz" wrap="square" lIns="91414" tIns="45706" rIns="91414" bIns="45706" numCol="1" anchor="t" anchorCtr="0" compatLnSpc="1">
            <a:prstTxWarp prst="textNoShape">
              <a:avLst/>
            </a:prstTxWarp>
          </a:bodyPr>
          <a:lstStyle/>
          <a:p>
            <a:pPr algn="ctr" fontAlgn="base">
              <a:spcBef>
                <a:spcPct val="0"/>
              </a:spcBef>
              <a:spcAft>
                <a:spcPts val="999"/>
              </a:spcAft>
            </a:pPr>
            <a:endParaRPr lang="en-US" sz="100" b="1" dirty="0">
              <a:solidFill>
                <a:schemeClr val="accent3">
                  <a:lumMod val="50000"/>
                </a:schemeClr>
              </a:solidFill>
              <a:latin typeface="Monotype Corsiva" pitchFamily="66" charset="0"/>
              <a:ea typeface="Times New Roman" pitchFamily="18" charset="0"/>
              <a:cs typeface="Mangal" pitchFamily="2"/>
            </a:endParaRPr>
          </a:p>
          <a:p>
            <a:pPr algn="ctr" fontAlgn="base">
              <a:spcBef>
                <a:spcPct val="0"/>
              </a:spcBef>
              <a:spcAft>
                <a:spcPts val="999"/>
              </a:spcAft>
            </a:pPr>
            <a:r>
              <a:rPr lang="en-US" sz="2500" b="1" dirty="0">
                <a:solidFill>
                  <a:schemeClr val="bg1"/>
                </a:solidFill>
                <a:latin typeface="Times New Roman" pitchFamily="18" charset="0"/>
                <a:ea typeface="Times New Roman" pitchFamily="18" charset="0"/>
                <a:cs typeface="Times New Roman" pitchFamily="18" charset="0"/>
              </a:rPr>
              <a:t>New Concepts Introduced</a:t>
            </a:r>
            <a:endParaRPr lang="en-US" sz="2500" dirty="0">
              <a:solidFill>
                <a:schemeClr val="bg1"/>
              </a:solidFill>
              <a:latin typeface="Times New Roman" pitchFamily="18" charset="0"/>
              <a:cs typeface="Times New Roman" pitchFamily="18" charset="0"/>
            </a:endParaRPr>
          </a:p>
        </p:txBody>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0" y="2438400"/>
            <a:ext cx="5600700" cy="2238375"/>
          </a:xfrm>
          <a:prstGeom prst="rect">
            <a:avLst/>
          </a:prstGeom>
          <a:noFill/>
          <a:ln w="9525">
            <a:noFill/>
            <a:miter lim="800000"/>
            <a:headEnd/>
            <a:tailEnd/>
          </a:ln>
          <a:effectLst/>
        </p:spPr>
      </p:pic>
      <p:pic>
        <p:nvPicPr>
          <p:cNvPr id="81924" name="Picture 4"/>
          <p:cNvPicPr>
            <a:picLocks noChangeAspect="1" noChangeArrowheads="1"/>
          </p:cNvPicPr>
          <p:nvPr/>
        </p:nvPicPr>
        <p:blipFill>
          <a:blip r:embed="rId3"/>
          <a:srcRect/>
          <a:stretch>
            <a:fillRect/>
          </a:stretch>
        </p:blipFill>
        <p:spPr bwMode="auto">
          <a:xfrm>
            <a:off x="2476500" y="4572000"/>
            <a:ext cx="838200" cy="800100"/>
          </a:xfrm>
          <a:prstGeom prst="rect">
            <a:avLst/>
          </a:prstGeom>
          <a:noFill/>
          <a:ln w="9525">
            <a:noFill/>
            <a:miter lim="800000"/>
            <a:headEnd/>
            <a:tailEnd/>
          </a:ln>
          <a:effectLst/>
        </p:spPr>
      </p:pic>
      <p:sp>
        <p:nvSpPr>
          <p:cNvPr id="14" name="Rectangle 13"/>
          <p:cNvSpPr>
            <a:spLocks noChangeArrowheads="1"/>
          </p:cNvSpPr>
          <p:nvPr/>
        </p:nvSpPr>
        <p:spPr bwMode="auto">
          <a:xfrm rot="16200000">
            <a:off x="4152900" y="-1409700"/>
            <a:ext cx="762000" cy="4038600"/>
          </a:xfrm>
          <a:prstGeom prst="rect">
            <a:avLst/>
          </a:prstGeom>
          <a:blipFill>
            <a:blip r:embed="rId4"/>
            <a:tile tx="0" ty="0" sx="100000" sy="100000" flip="none" algn="tl"/>
          </a:blip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sz="2400" b="1" dirty="0">
                <a:latin typeface="Comic Sans MS" pitchFamily="66" charset="0"/>
              </a:rPr>
              <a:t>New Class of Companies</a:t>
            </a:r>
          </a:p>
        </p:txBody>
      </p:sp>
      <p:sp>
        <p:nvSpPr>
          <p:cNvPr id="15" name="Rectangle 14"/>
          <p:cNvSpPr>
            <a:spLocks noChangeArrowheads="1"/>
          </p:cNvSpPr>
          <p:nvPr/>
        </p:nvSpPr>
        <p:spPr bwMode="auto">
          <a:xfrm rot="16200000">
            <a:off x="5715000" y="-457200"/>
            <a:ext cx="1066800" cy="4267200"/>
          </a:xfrm>
          <a:prstGeom prst="rect">
            <a:avLst/>
          </a:prstGeom>
          <a:solidFill>
            <a:schemeClr val="accent1">
              <a:lumMod val="60000"/>
              <a:lumOff val="4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sz="2400" b="1" dirty="0">
                <a:latin typeface="Comic Sans MS" pitchFamily="66" charset="0"/>
              </a:rPr>
              <a:t>Key Managerial Personnel (KMP)</a:t>
            </a:r>
          </a:p>
        </p:txBody>
      </p:sp>
      <p:sp>
        <p:nvSpPr>
          <p:cNvPr id="16" name="Rectangle 15"/>
          <p:cNvSpPr>
            <a:spLocks noChangeArrowheads="1"/>
          </p:cNvSpPr>
          <p:nvPr/>
        </p:nvSpPr>
        <p:spPr bwMode="auto">
          <a:xfrm rot="16200000">
            <a:off x="7429500" y="1790700"/>
            <a:ext cx="990600" cy="4267200"/>
          </a:xfrm>
          <a:prstGeom prst="rect">
            <a:avLst/>
          </a:prstGeom>
          <a:solidFill>
            <a:schemeClr val="accent2">
              <a:lumMod val="60000"/>
              <a:lumOff val="4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sz="2400" b="1" dirty="0">
                <a:latin typeface="Comic Sans MS" pitchFamily="66" charset="0"/>
              </a:rPr>
              <a:t>Independent/ Woman/ Resident Director</a:t>
            </a:r>
          </a:p>
        </p:txBody>
      </p:sp>
      <p:sp>
        <p:nvSpPr>
          <p:cNvPr id="17" name="Rectangle 16"/>
          <p:cNvSpPr>
            <a:spLocks noChangeArrowheads="1"/>
          </p:cNvSpPr>
          <p:nvPr/>
        </p:nvSpPr>
        <p:spPr bwMode="auto">
          <a:xfrm rot="16200000">
            <a:off x="4800600" y="3962400"/>
            <a:ext cx="990600" cy="4343400"/>
          </a:xfrm>
          <a:prstGeom prst="rect">
            <a:avLst/>
          </a:prstGeom>
          <a:solidFill>
            <a:schemeClr val="accent6">
              <a:lumMod val="60000"/>
              <a:lumOff val="4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sz="2400" b="1" dirty="0">
                <a:latin typeface="Comic Sans MS" pitchFamily="66" charset="0"/>
              </a:rPr>
              <a:t>Acceptance of Public Deposits</a:t>
            </a:r>
          </a:p>
        </p:txBody>
      </p:sp>
      <p:sp>
        <p:nvSpPr>
          <p:cNvPr id="18" name="Rectangle 17"/>
          <p:cNvSpPr>
            <a:spLocks noChangeArrowheads="1"/>
          </p:cNvSpPr>
          <p:nvPr/>
        </p:nvSpPr>
        <p:spPr bwMode="auto">
          <a:xfrm rot="16200000">
            <a:off x="6591300" y="2781300"/>
            <a:ext cx="1066800" cy="4648200"/>
          </a:xfrm>
          <a:prstGeom prst="rect">
            <a:avLst/>
          </a:prstGeom>
          <a:solidFill>
            <a:srgbClr val="FFC000"/>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flatTx/>
          </a:bodyPr>
          <a:lstStyle/>
          <a:p>
            <a:pPr lvl="0" algn="ctr"/>
            <a:r>
              <a:rPr lang="en-US" sz="2400" b="1" dirty="0">
                <a:latin typeface="Comic Sans MS" pitchFamily="66" charset="0"/>
              </a:rPr>
              <a:t>Holding- Subsidiary Company and Small Companies Merger</a:t>
            </a:r>
          </a:p>
        </p:txBody>
      </p:sp>
      <p:sp>
        <p:nvSpPr>
          <p:cNvPr id="19" name="Rectangle 18"/>
          <p:cNvSpPr>
            <a:spLocks noChangeArrowheads="1"/>
          </p:cNvSpPr>
          <p:nvPr/>
        </p:nvSpPr>
        <p:spPr bwMode="auto">
          <a:xfrm rot="16200000">
            <a:off x="7162800" y="457200"/>
            <a:ext cx="1066800" cy="4724400"/>
          </a:xfrm>
          <a:prstGeom prst="rect">
            <a:avLst/>
          </a:prstGeom>
          <a:solidFill>
            <a:schemeClr val="accent3"/>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t" anchorCtr="0" compatLnSpc="1">
            <a:prstTxWarp prst="textNoShape">
              <a:avLst/>
            </a:prstTxWarp>
            <a:flatTx/>
          </a:bodyPr>
          <a:lstStyle/>
          <a:p>
            <a:pPr lvl="0" algn="ctr"/>
            <a:r>
              <a:rPr lang="en-US" sz="2400" b="1" dirty="0">
                <a:latin typeface="Comic Sans MS" pitchFamily="66" charset="0"/>
              </a:rPr>
              <a:t>Corporate Social Responsibility (CSR)</a:t>
            </a:r>
          </a:p>
        </p:txBody>
      </p:sp>
      <p:pic>
        <p:nvPicPr>
          <p:cNvPr id="81926" name="Picture 6"/>
          <p:cNvPicPr>
            <a:picLocks noChangeAspect="1" noChangeArrowheads="1"/>
          </p:cNvPicPr>
          <p:nvPr/>
        </p:nvPicPr>
        <p:blipFill>
          <a:blip r:embed="rId5"/>
          <a:srcRect/>
          <a:stretch>
            <a:fillRect/>
          </a:stretch>
        </p:blipFill>
        <p:spPr bwMode="auto">
          <a:xfrm>
            <a:off x="2514600" y="2286000"/>
            <a:ext cx="838200" cy="171680"/>
          </a:xfrm>
          <a:prstGeom prst="rect">
            <a:avLst/>
          </a:prstGeom>
          <a:noFill/>
          <a:ln w="9525">
            <a:noFill/>
            <a:miter lim="800000"/>
            <a:headEnd/>
            <a:tailEnd/>
          </a:ln>
          <a:effectLst/>
        </p:spPr>
      </p:pic>
    </p:spTree>
  </p:cSld>
  <p:clrMapOvr>
    <a:masterClrMapping/>
  </p:clrMapOvr>
  <p:transitio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4139</TotalTime>
  <Words>5363</Words>
  <Application>Microsoft Office PowerPoint</Application>
  <PresentationFormat>Custom</PresentationFormat>
  <Paragraphs>673</Paragraphs>
  <Slides>58</Slides>
  <Notes>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58</vt:i4>
      </vt:variant>
    </vt:vector>
  </HeadingPairs>
  <TitlesOfParts>
    <vt:vector size="75" baseType="lpstr">
      <vt:lpstr>Arial</vt:lpstr>
      <vt:lpstr>Arial Black</vt:lpstr>
      <vt:lpstr>Arial Narrow</vt:lpstr>
      <vt:lpstr>Calibri</vt:lpstr>
      <vt:lpstr>Cambria</vt:lpstr>
      <vt:lpstr>Century</vt:lpstr>
      <vt:lpstr>Comic Sans MS</vt:lpstr>
      <vt:lpstr>Impact</vt:lpstr>
      <vt:lpstr>Lucida Sans Unicode</vt:lpstr>
      <vt:lpstr>Monotype Corsiva</vt:lpstr>
      <vt:lpstr>Symbol</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Sanjeev Mittal</cp:lastModifiedBy>
  <cp:revision>1280</cp:revision>
  <dcterms:created xsi:type="dcterms:W3CDTF">2006-08-16T00:00:00Z</dcterms:created>
  <dcterms:modified xsi:type="dcterms:W3CDTF">2019-12-19T08:59:30Z</dcterms:modified>
</cp:coreProperties>
</file>